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83" r:id="rId3"/>
    <p:sldId id="289" r:id="rId4"/>
    <p:sldId id="291" r:id="rId5"/>
    <p:sldId id="290" r:id="rId6"/>
    <p:sldId id="293" r:id="rId7"/>
    <p:sldId id="292" r:id="rId8"/>
    <p:sldId id="288" r:id="rId9"/>
    <p:sldId id="294" r:id="rId10"/>
    <p:sldId id="295" r:id="rId11"/>
    <p:sldId id="296" r:id="rId12"/>
    <p:sldId id="297" r:id="rId13"/>
    <p:sldId id="298" r:id="rId14"/>
    <p:sldId id="287" r:id="rId15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5392"/>
    <a:srgbClr val="3B3D79"/>
    <a:srgbClr val="FFFFFF"/>
    <a:srgbClr val="96C8EA"/>
    <a:srgbClr val="507CAE"/>
    <a:srgbClr val="11306E"/>
    <a:srgbClr val="000000"/>
    <a:srgbClr val="DB458B"/>
    <a:srgbClr val="E84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8FD9EB-253A-421F-B4DE-2EBF0AC0F0EE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D7A5BA66-E460-47E6-BE89-7DFB39690CA5}">
      <dgm:prSet phldrT="[Tekst]"/>
      <dgm:spPr/>
      <dgm:t>
        <a:bodyPr/>
        <a:lstStyle/>
        <a:p>
          <a:r>
            <a:rPr lang="pl-PL" dirty="0"/>
            <a:t>Podstawy prawne</a:t>
          </a:r>
        </a:p>
      </dgm:t>
    </dgm:pt>
    <dgm:pt modelId="{7CEFA263-40C1-494C-A0AE-75DED2E3C2D7}" type="parTrans" cxnId="{500D630A-E2E4-4304-BE0F-F183B9B615DB}">
      <dgm:prSet/>
      <dgm:spPr/>
      <dgm:t>
        <a:bodyPr/>
        <a:lstStyle/>
        <a:p>
          <a:endParaRPr lang="pl-PL"/>
        </a:p>
      </dgm:t>
    </dgm:pt>
    <dgm:pt modelId="{41298CA6-A88C-4DE8-AF26-D60D8CD2BC1E}" type="sibTrans" cxnId="{500D630A-E2E4-4304-BE0F-F183B9B615DB}">
      <dgm:prSet/>
      <dgm:spPr/>
      <dgm:t>
        <a:bodyPr/>
        <a:lstStyle/>
        <a:p>
          <a:endParaRPr lang="pl-PL"/>
        </a:p>
      </dgm:t>
    </dgm:pt>
    <dgm:pt modelId="{09837CE2-066A-4467-9438-5F39F96ED587}">
      <dgm:prSet phldrT="[Tekst]" custT="1"/>
      <dgm:spPr/>
      <dgm:t>
        <a:bodyPr/>
        <a:lstStyle/>
        <a:p>
          <a:r>
            <a:rPr lang="pl-PL" sz="23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Art. 9 ust. 2 rozporządzenia EFS+</a:t>
          </a:r>
        </a:p>
        <a:p>
          <a:r>
            <a:rPr lang="pl-PL" sz="23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Wytyczne inwestycyjne dla Polski w zakresie finansowania Polityki spójności na lata 2021–2027</a:t>
          </a:r>
        </a:p>
      </dgm:t>
    </dgm:pt>
    <dgm:pt modelId="{E040B8B8-38CA-43B6-B050-262148FDFD4F}" type="parTrans" cxnId="{86C2137A-F173-496C-88B9-8545F3A0BEF8}">
      <dgm:prSet/>
      <dgm:spPr/>
      <dgm:t>
        <a:bodyPr/>
        <a:lstStyle/>
        <a:p>
          <a:endParaRPr lang="pl-PL"/>
        </a:p>
      </dgm:t>
    </dgm:pt>
    <dgm:pt modelId="{E122F690-7493-470B-9A8E-C93574861C14}" type="sibTrans" cxnId="{86C2137A-F173-496C-88B9-8545F3A0BEF8}">
      <dgm:prSet/>
      <dgm:spPr/>
      <dgm:t>
        <a:bodyPr/>
        <a:lstStyle/>
        <a:p>
          <a:endParaRPr lang="pl-PL"/>
        </a:p>
      </dgm:t>
    </dgm:pt>
    <dgm:pt modelId="{6CD30B94-3E88-471C-AB1F-9B85558FE99B}">
      <dgm:prSet phldrT="[Tekst]"/>
      <dgm:spPr/>
      <dgm:t>
        <a:bodyPr/>
        <a:lstStyle/>
        <a:p>
          <a:r>
            <a:rPr lang="pl-PL" dirty="0"/>
            <a:t>Poziom krajowy</a:t>
          </a:r>
        </a:p>
      </dgm:t>
    </dgm:pt>
    <dgm:pt modelId="{260B15FC-C14A-49BF-A297-CB32A052E410}" type="parTrans" cxnId="{8680B669-0EC6-4C81-A6E3-8CD51B0B2EA4}">
      <dgm:prSet/>
      <dgm:spPr/>
      <dgm:t>
        <a:bodyPr/>
        <a:lstStyle/>
        <a:p>
          <a:endParaRPr lang="pl-PL"/>
        </a:p>
      </dgm:t>
    </dgm:pt>
    <dgm:pt modelId="{8D6772C6-807D-469B-81F9-8007604890B0}" type="sibTrans" cxnId="{8680B669-0EC6-4C81-A6E3-8CD51B0B2EA4}">
      <dgm:prSet/>
      <dgm:spPr/>
      <dgm:t>
        <a:bodyPr/>
        <a:lstStyle/>
        <a:p>
          <a:endParaRPr lang="pl-PL"/>
        </a:p>
      </dgm:t>
    </dgm:pt>
    <dgm:pt modelId="{EB883EFE-56B9-40C1-9BB1-12A034862B99}">
      <dgm:prSet phldrT="[Tekst]"/>
      <dgm:spPr/>
      <dgm:t>
        <a:bodyPr/>
        <a:lstStyle/>
        <a:p>
          <a:r>
            <a:rPr lang="pl-PL" dirty="0"/>
            <a:t>Program krajowy Fundusze Europejskie dla Rozwoju Społecznego (FERS) -  ok. 0,5% alokacji programu tj. ok. 56 mln EUR</a:t>
          </a:r>
        </a:p>
      </dgm:t>
    </dgm:pt>
    <dgm:pt modelId="{3CBBC9DF-B035-4047-94C8-0B184ECAF4EA}" type="parTrans" cxnId="{0B0AF47E-F1F3-45D7-A295-94B203F532CD}">
      <dgm:prSet/>
      <dgm:spPr/>
      <dgm:t>
        <a:bodyPr/>
        <a:lstStyle/>
        <a:p>
          <a:endParaRPr lang="pl-PL"/>
        </a:p>
      </dgm:t>
    </dgm:pt>
    <dgm:pt modelId="{C0DDD873-D127-4F5C-A97B-D08F0E0A2780}" type="sibTrans" cxnId="{0B0AF47E-F1F3-45D7-A295-94B203F532CD}">
      <dgm:prSet/>
      <dgm:spPr/>
      <dgm:t>
        <a:bodyPr/>
        <a:lstStyle/>
        <a:p>
          <a:endParaRPr lang="pl-PL"/>
        </a:p>
      </dgm:t>
    </dgm:pt>
    <dgm:pt modelId="{C9F669F5-14EE-49C7-820E-753DA4F7E9EE}">
      <dgm:prSet phldrT="[Tekst]"/>
      <dgm:spPr/>
      <dgm:t>
        <a:bodyPr/>
        <a:lstStyle/>
        <a:p>
          <a:r>
            <a:rPr lang="pl-PL" dirty="0"/>
            <a:t>Poziom regionalny</a:t>
          </a:r>
        </a:p>
      </dgm:t>
    </dgm:pt>
    <dgm:pt modelId="{C9F2A8B7-083E-4A8C-9EFB-FAB575434BDE}" type="parTrans" cxnId="{35E4CBDB-8560-4397-BB19-3871682FD3BE}">
      <dgm:prSet/>
      <dgm:spPr/>
      <dgm:t>
        <a:bodyPr/>
        <a:lstStyle/>
        <a:p>
          <a:endParaRPr lang="pl-PL"/>
        </a:p>
      </dgm:t>
    </dgm:pt>
    <dgm:pt modelId="{2D37F217-BF98-4A59-81DE-8B940DFC48C9}" type="sibTrans" cxnId="{35E4CBDB-8560-4397-BB19-3871682FD3BE}">
      <dgm:prSet/>
      <dgm:spPr/>
      <dgm:t>
        <a:bodyPr/>
        <a:lstStyle/>
        <a:p>
          <a:endParaRPr lang="pl-PL"/>
        </a:p>
      </dgm:t>
    </dgm:pt>
    <dgm:pt modelId="{DB56C3B6-2BC7-431E-B5BC-F742BBF01144}">
      <dgm:prSet phldrT="[Tekst]"/>
      <dgm:spPr/>
      <dgm:t>
        <a:bodyPr/>
        <a:lstStyle/>
        <a:p>
          <a:r>
            <a:rPr lang="pl-PL" dirty="0"/>
            <a:t>Zaplanowane działania i wyodrębniona odpowiednia alokacja w programach regionalnych</a:t>
          </a:r>
        </a:p>
      </dgm:t>
    </dgm:pt>
    <dgm:pt modelId="{92581E94-703F-4F07-9B2C-1AEF1D428BB8}" type="parTrans" cxnId="{19AC4192-10A7-4084-A05D-8A92F2D46851}">
      <dgm:prSet/>
      <dgm:spPr/>
      <dgm:t>
        <a:bodyPr/>
        <a:lstStyle/>
        <a:p>
          <a:endParaRPr lang="pl-PL"/>
        </a:p>
      </dgm:t>
    </dgm:pt>
    <dgm:pt modelId="{C3BF8E88-CE68-4F97-A4EE-EE3B090CA71E}" type="sibTrans" cxnId="{19AC4192-10A7-4084-A05D-8A92F2D46851}">
      <dgm:prSet/>
      <dgm:spPr/>
      <dgm:t>
        <a:bodyPr/>
        <a:lstStyle/>
        <a:p>
          <a:endParaRPr lang="pl-PL"/>
        </a:p>
      </dgm:t>
    </dgm:pt>
    <dgm:pt modelId="{D2B295FD-39D2-4AED-99B3-1AF120A372D0}" type="pres">
      <dgm:prSet presAssocID="{AA8FD9EB-253A-421F-B4DE-2EBF0AC0F0EE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1CD657A8-2F85-4AC6-9253-B73CCFDBF216}" type="pres">
      <dgm:prSet presAssocID="{D7A5BA66-E460-47E6-BE89-7DFB39690CA5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F9AD6082-6952-48F3-A648-669A67E88820}" type="pres">
      <dgm:prSet presAssocID="{D7A5BA66-E460-47E6-BE89-7DFB39690CA5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</dgm:pt>
    <dgm:pt modelId="{0D656341-086C-4CAE-B726-087380617F67}" type="pres">
      <dgm:prSet presAssocID="{6CD30B94-3E88-471C-AB1F-9B85558FE99B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7CE909A4-3CBD-44B9-ADC6-90C1D3459421}" type="pres">
      <dgm:prSet presAssocID="{6CD30B94-3E88-471C-AB1F-9B85558FE99B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</dgm:pt>
    <dgm:pt modelId="{7B0B6F77-66A5-483D-94F8-6DE886665AC4}" type="pres">
      <dgm:prSet presAssocID="{C9F669F5-14EE-49C7-820E-753DA4F7E9EE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7FA14048-7E2C-4318-BDAE-4B9E2F64B3C8}" type="pres">
      <dgm:prSet presAssocID="{C9F669F5-14EE-49C7-820E-753DA4F7E9EE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500D630A-E2E4-4304-BE0F-F183B9B615DB}" srcId="{AA8FD9EB-253A-421F-B4DE-2EBF0AC0F0EE}" destId="{D7A5BA66-E460-47E6-BE89-7DFB39690CA5}" srcOrd="0" destOrd="0" parTransId="{7CEFA263-40C1-494C-A0AE-75DED2E3C2D7}" sibTransId="{41298CA6-A88C-4DE8-AF26-D60D8CD2BC1E}"/>
    <dgm:cxn modelId="{F4692019-4647-41AC-9FC3-DF402DA542C4}" type="presOf" srcId="{09837CE2-066A-4467-9438-5F39F96ED587}" destId="{F9AD6082-6952-48F3-A648-669A67E88820}" srcOrd="0" destOrd="0" presId="urn:microsoft.com/office/officeart/2009/3/layout/IncreasingArrowsProcess"/>
    <dgm:cxn modelId="{CE01DF1E-6FDE-4473-ADAC-3973DE7CA575}" type="presOf" srcId="{DB56C3B6-2BC7-431E-B5BC-F742BBF01144}" destId="{7FA14048-7E2C-4318-BDAE-4B9E2F64B3C8}" srcOrd="0" destOrd="0" presId="urn:microsoft.com/office/officeart/2009/3/layout/IncreasingArrowsProcess"/>
    <dgm:cxn modelId="{8DBA1D3E-F8A1-46C5-94F5-45D52E78611D}" type="presOf" srcId="{D7A5BA66-E460-47E6-BE89-7DFB39690CA5}" destId="{1CD657A8-2F85-4AC6-9253-B73CCFDBF216}" srcOrd="0" destOrd="0" presId="urn:microsoft.com/office/officeart/2009/3/layout/IncreasingArrowsProcess"/>
    <dgm:cxn modelId="{8680B669-0EC6-4C81-A6E3-8CD51B0B2EA4}" srcId="{AA8FD9EB-253A-421F-B4DE-2EBF0AC0F0EE}" destId="{6CD30B94-3E88-471C-AB1F-9B85558FE99B}" srcOrd="1" destOrd="0" parTransId="{260B15FC-C14A-49BF-A297-CB32A052E410}" sibTransId="{8D6772C6-807D-469B-81F9-8007604890B0}"/>
    <dgm:cxn modelId="{C8303D4A-D9BD-4501-BF97-25E16DC4812D}" type="presOf" srcId="{AA8FD9EB-253A-421F-B4DE-2EBF0AC0F0EE}" destId="{D2B295FD-39D2-4AED-99B3-1AF120A372D0}" srcOrd="0" destOrd="0" presId="urn:microsoft.com/office/officeart/2009/3/layout/IncreasingArrowsProcess"/>
    <dgm:cxn modelId="{86C2137A-F173-496C-88B9-8545F3A0BEF8}" srcId="{D7A5BA66-E460-47E6-BE89-7DFB39690CA5}" destId="{09837CE2-066A-4467-9438-5F39F96ED587}" srcOrd="0" destOrd="0" parTransId="{E040B8B8-38CA-43B6-B050-262148FDFD4F}" sibTransId="{E122F690-7493-470B-9A8E-C93574861C14}"/>
    <dgm:cxn modelId="{0B0AF47E-F1F3-45D7-A295-94B203F532CD}" srcId="{6CD30B94-3E88-471C-AB1F-9B85558FE99B}" destId="{EB883EFE-56B9-40C1-9BB1-12A034862B99}" srcOrd="0" destOrd="0" parTransId="{3CBBC9DF-B035-4047-94C8-0B184ECAF4EA}" sibTransId="{C0DDD873-D127-4F5C-A97B-D08F0E0A2780}"/>
    <dgm:cxn modelId="{19AC4192-10A7-4084-A05D-8A92F2D46851}" srcId="{C9F669F5-14EE-49C7-820E-753DA4F7E9EE}" destId="{DB56C3B6-2BC7-431E-B5BC-F742BBF01144}" srcOrd="0" destOrd="0" parTransId="{92581E94-703F-4F07-9B2C-1AEF1D428BB8}" sibTransId="{C3BF8E88-CE68-4F97-A4EE-EE3B090CA71E}"/>
    <dgm:cxn modelId="{6DDFACD8-19B2-46B4-80AB-7C8D3B111F37}" type="presOf" srcId="{6CD30B94-3E88-471C-AB1F-9B85558FE99B}" destId="{0D656341-086C-4CAE-B726-087380617F67}" srcOrd="0" destOrd="0" presId="urn:microsoft.com/office/officeart/2009/3/layout/IncreasingArrowsProcess"/>
    <dgm:cxn modelId="{EF5A10DB-4580-4C46-A382-02045D7B3FAA}" type="presOf" srcId="{EB883EFE-56B9-40C1-9BB1-12A034862B99}" destId="{7CE909A4-3CBD-44B9-ADC6-90C1D3459421}" srcOrd="0" destOrd="0" presId="urn:microsoft.com/office/officeart/2009/3/layout/IncreasingArrowsProcess"/>
    <dgm:cxn modelId="{35E4CBDB-8560-4397-BB19-3871682FD3BE}" srcId="{AA8FD9EB-253A-421F-B4DE-2EBF0AC0F0EE}" destId="{C9F669F5-14EE-49C7-820E-753DA4F7E9EE}" srcOrd="2" destOrd="0" parTransId="{C9F2A8B7-083E-4A8C-9EFB-FAB575434BDE}" sibTransId="{2D37F217-BF98-4A59-81DE-8B940DFC48C9}"/>
    <dgm:cxn modelId="{DC9EE7F2-21C9-4EBE-9369-E93187AA3834}" type="presOf" srcId="{C9F669F5-14EE-49C7-820E-753DA4F7E9EE}" destId="{7B0B6F77-66A5-483D-94F8-6DE886665AC4}" srcOrd="0" destOrd="0" presId="urn:microsoft.com/office/officeart/2009/3/layout/IncreasingArrowsProcess"/>
    <dgm:cxn modelId="{2160B8FC-3BE5-4A13-B251-2A16B03DACA7}" type="presParOf" srcId="{D2B295FD-39D2-4AED-99B3-1AF120A372D0}" destId="{1CD657A8-2F85-4AC6-9253-B73CCFDBF216}" srcOrd="0" destOrd="0" presId="urn:microsoft.com/office/officeart/2009/3/layout/IncreasingArrowsProcess"/>
    <dgm:cxn modelId="{331F0DE4-50BB-4C96-9329-4029AF1EE3E5}" type="presParOf" srcId="{D2B295FD-39D2-4AED-99B3-1AF120A372D0}" destId="{F9AD6082-6952-48F3-A648-669A67E88820}" srcOrd="1" destOrd="0" presId="urn:microsoft.com/office/officeart/2009/3/layout/IncreasingArrowsProcess"/>
    <dgm:cxn modelId="{70064C14-086D-49BF-B05F-52241DE618C6}" type="presParOf" srcId="{D2B295FD-39D2-4AED-99B3-1AF120A372D0}" destId="{0D656341-086C-4CAE-B726-087380617F67}" srcOrd="2" destOrd="0" presId="urn:microsoft.com/office/officeart/2009/3/layout/IncreasingArrowsProcess"/>
    <dgm:cxn modelId="{BA33F325-E9BB-4918-9556-A733CC81307E}" type="presParOf" srcId="{D2B295FD-39D2-4AED-99B3-1AF120A372D0}" destId="{7CE909A4-3CBD-44B9-ADC6-90C1D3459421}" srcOrd="3" destOrd="0" presId="urn:microsoft.com/office/officeart/2009/3/layout/IncreasingArrowsProcess"/>
    <dgm:cxn modelId="{0D44FA9D-7405-4EBD-A3C2-20B32663667B}" type="presParOf" srcId="{D2B295FD-39D2-4AED-99B3-1AF120A372D0}" destId="{7B0B6F77-66A5-483D-94F8-6DE886665AC4}" srcOrd="4" destOrd="0" presId="urn:microsoft.com/office/officeart/2009/3/layout/IncreasingArrowsProcess"/>
    <dgm:cxn modelId="{D7496289-28ED-436A-99FB-6D7832E79260}" type="presParOf" srcId="{D2B295FD-39D2-4AED-99B3-1AF120A372D0}" destId="{7FA14048-7E2C-4318-BDAE-4B9E2F64B3C8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089A96-95BD-47B3-B116-B9787A71ED3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9D258225-B0BD-4868-9E77-4136611C7E2F}">
      <dgm:prSet custT="1"/>
      <dgm:spPr/>
      <dgm:t>
        <a:bodyPr/>
        <a:lstStyle/>
        <a:p>
          <a:r>
            <a:rPr lang="pl-PL" sz="2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Związane z promowaniem zasad horyzontalnych UE</a:t>
          </a:r>
        </a:p>
      </dgm:t>
    </dgm:pt>
    <dgm:pt modelId="{804E986C-0B5C-4629-B43B-E737D4161C48}" type="parTrans" cxnId="{5C8CB392-D7B8-4500-95E4-6A741598FB0A}">
      <dgm:prSet/>
      <dgm:spPr/>
      <dgm:t>
        <a:bodyPr/>
        <a:lstStyle/>
        <a:p>
          <a:endParaRPr lang="pl-PL"/>
        </a:p>
      </dgm:t>
    </dgm:pt>
    <dgm:pt modelId="{7FE6ECFF-3B2B-4F80-A49E-CC9B4F32C93C}" type="sibTrans" cxnId="{5C8CB392-D7B8-4500-95E4-6A741598FB0A}">
      <dgm:prSet/>
      <dgm:spPr/>
      <dgm:t>
        <a:bodyPr/>
        <a:lstStyle/>
        <a:p>
          <a:endParaRPr lang="pl-PL"/>
        </a:p>
      </dgm:t>
    </dgm:pt>
    <dgm:pt modelId="{2BDA40AF-58AD-4635-8349-4A2BADA94387}">
      <dgm:prSet custT="1"/>
      <dgm:spPr/>
      <dgm:t>
        <a:bodyPr/>
        <a:lstStyle/>
        <a:p>
          <a:r>
            <a:rPr lang="pl-PL" sz="2400" dirty="0">
              <a:latin typeface="Arial" panose="020B0604020202020204" pitchFamily="34" charset="0"/>
              <a:cs typeface="Arial" panose="020B0604020202020204" pitchFamily="34" charset="0"/>
            </a:rPr>
            <a:t>edukacyjne</a:t>
          </a:r>
        </a:p>
      </dgm:t>
    </dgm:pt>
    <dgm:pt modelId="{119F331B-3ABF-43DC-A2EA-FC027FF242B8}" type="parTrans" cxnId="{539B4815-BF88-4EA7-969E-6C915C0D024A}">
      <dgm:prSet/>
      <dgm:spPr/>
      <dgm:t>
        <a:bodyPr/>
        <a:lstStyle/>
        <a:p>
          <a:endParaRPr lang="pl-PL"/>
        </a:p>
      </dgm:t>
    </dgm:pt>
    <dgm:pt modelId="{92ABF17D-A2E5-4EE6-90F5-539DCE8C0056}" type="sibTrans" cxnId="{539B4815-BF88-4EA7-969E-6C915C0D024A}">
      <dgm:prSet/>
      <dgm:spPr/>
      <dgm:t>
        <a:bodyPr/>
        <a:lstStyle/>
        <a:p>
          <a:endParaRPr lang="pl-PL"/>
        </a:p>
      </dgm:t>
    </dgm:pt>
    <dgm:pt modelId="{C330E0E9-5442-4D96-9722-058A3986FEC8}">
      <dgm:prSet custT="1"/>
      <dgm:spPr/>
      <dgm:t>
        <a:bodyPr/>
        <a:lstStyle/>
        <a:p>
          <a:r>
            <a:rPr lang="pl-PL" sz="2400" dirty="0">
              <a:latin typeface="Arial" panose="020B0604020202020204" pitchFamily="34" charset="0"/>
              <a:cs typeface="Arial" panose="020B0604020202020204" pitchFamily="34" charset="0"/>
            </a:rPr>
            <a:t>aktywizujące</a:t>
          </a:r>
          <a:r>
            <a:rPr lang="pl-PL" sz="2600" dirty="0"/>
            <a:t> </a:t>
          </a:r>
        </a:p>
      </dgm:t>
    </dgm:pt>
    <dgm:pt modelId="{D0EFFB32-27FD-407D-BEBB-A384709727DD}" type="parTrans" cxnId="{CE94D92B-F9F0-442D-BB70-197C9098060D}">
      <dgm:prSet/>
      <dgm:spPr/>
      <dgm:t>
        <a:bodyPr/>
        <a:lstStyle/>
        <a:p>
          <a:endParaRPr lang="pl-PL"/>
        </a:p>
      </dgm:t>
    </dgm:pt>
    <dgm:pt modelId="{5E8D87A6-6423-428C-AA48-A0EF226FFF3A}" type="sibTrans" cxnId="{CE94D92B-F9F0-442D-BB70-197C9098060D}">
      <dgm:prSet/>
      <dgm:spPr/>
      <dgm:t>
        <a:bodyPr/>
        <a:lstStyle/>
        <a:p>
          <a:endParaRPr lang="pl-PL"/>
        </a:p>
      </dgm:t>
    </dgm:pt>
    <dgm:pt modelId="{AE14890C-8274-4DE4-9A83-157218931570}">
      <dgm:prSet custT="1"/>
      <dgm:spPr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</a:ln>
        <a:effectLst/>
      </dgm:spPr>
      <dgm:t>
        <a:bodyPr spcFirstLastPara="0" vert="horz" wrap="square" lIns="99060" tIns="49530" rIns="99060" bIns="49530" numCol="1" spcCol="1270" anchor="ctr" anchorCtr="0"/>
        <a:lstStyle/>
        <a:p>
          <a:r>
            <a:rPr lang="pl-PL" sz="26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promocyjne</a:t>
          </a:r>
        </a:p>
      </dgm:t>
    </dgm:pt>
    <dgm:pt modelId="{40C9F9C5-F767-4EDC-BCE9-B8766342B36B}" type="parTrans" cxnId="{6C153D09-611D-479F-869D-A0D38CDEBB87}">
      <dgm:prSet/>
      <dgm:spPr/>
      <dgm:t>
        <a:bodyPr/>
        <a:lstStyle/>
        <a:p>
          <a:endParaRPr lang="pl-PL"/>
        </a:p>
      </dgm:t>
    </dgm:pt>
    <dgm:pt modelId="{DA11E13B-06FC-47F4-9BA0-DF2D9B46A5A0}" type="sibTrans" cxnId="{6C153D09-611D-479F-869D-A0D38CDEBB87}">
      <dgm:prSet/>
      <dgm:spPr/>
      <dgm:t>
        <a:bodyPr/>
        <a:lstStyle/>
        <a:p>
          <a:endParaRPr lang="pl-PL"/>
        </a:p>
      </dgm:t>
    </dgm:pt>
    <dgm:pt modelId="{BE290F45-A797-426D-A2E5-1445EB950CD5}">
      <dgm:prSet custT="1"/>
      <dgm:spPr/>
      <dgm:t>
        <a:bodyPr/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rzecznicze</a:t>
          </a:r>
        </a:p>
      </dgm:t>
    </dgm:pt>
    <dgm:pt modelId="{FCC796D2-0062-4E27-941B-0E00F89B9F2E}" type="parTrans" cxnId="{89A79E56-29EF-4C1F-9CB7-E5C1226B88BE}">
      <dgm:prSet/>
      <dgm:spPr/>
      <dgm:t>
        <a:bodyPr/>
        <a:lstStyle/>
        <a:p>
          <a:endParaRPr lang="pl-PL"/>
        </a:p>
      </dgm:t>
    </dgm:pt>
    <dgm:pt modelId="{F9D77CED-6492-4282-9C31-2FE9A09CF162}" type="sibTrans" cxnId="{89A79E56-29EF-4C1F-9CB7-E5C1226B88BE}">
      <dgm:prSet/>
      <dgm:spPr/>
      <dgm:t>
        <a:bodyPr/>
        <a:lstStyle/>
        <a:p>
          <a:endParaRPr lang="pl-PL"/>
        </a:p>
      </dgm:t>
    </dgm:pt>
    <dgm:pt modelId="{0BE292E5-5310-4AD3-B411-A94C5AA8D3BB}">
      <dgm:prSet custT="1"/>
      <dgm:spPr/>
      <dgm:t>
        <a:bodyPr/>
        <a:lstStyle/>
        <a:p>
          <a:r>
            <a:rPr lang="pl-PL" sz="2400" dirty="0">
              <a:latin typeface="Arial" panose="020B0604020202020204" pitchFamily="34" charset="0"/>
              <a:cs typeface="Arial" panose="020B0604020202020204" pitchFamily="34" charset="0"/>
            </a:rPr>
            <a:t>strażnicze</a:t>
          </a:r>
          <a:r>
            <a:rPr lang="pl-PL" sz="2400" dirty="0"/>
            <a:t> i interwencyjne </a:t>
          </a:r>
        </a:p>
      </dgm:t>
    </dgm:pt>
    <dgm:pt modelId="{4392824E-5A0C-49F1-8979-B4F09369A6BB}" type="parTrans" cxnId="{D646CF26-4C3A-4ADE-9CA7-148771CE29F4}">
      <dgm:prSet/>
      <dgm:spPr/>
      <dgm:t>
        <a:bodyPr/>
        <a:lstStyle/>
        <a:p>
          <a:endParaRPr lang="pl-PL"/>
        </a:p>
      </dgm:t>
    </dgm:pt>
    <dgm:pt modelId="{87ADCF7C-CFF3-4254-9A52-119DE09492FB}" type="sibTrans" cxnId="{D646CF26-4C3A-4ADE-9CA7-148771CE29F4}">
      <dgm:prSet/>
      <dgm:spPr/>
      <dgm:t>
        <a:bodyPr/>
        <a:lstStyle/>
        <a:p>
          <a:endParaRPr lang="pl-PL"/>
        </a:p>
      </dgm:t>
    </dgm:pt>
    <dgm:pt modelId="{E139E579-BB88-4262-BF1B-48EB3601C2E7}" type="pres">
      <dgm:prSet presAssocID="{13089A96-95BD-47B3-B116-B9787A71ED33}" presName="Name0" presStyleCnt="0">
        <dgm:presLayoutVars>
          <dgm:dir/>
          <dgm:animLvl val="lvl"/>
          <dgm:resizeHandles val="exact"/>
        </dgm:presLayoutVars>
      </dgm:prSet>
      <dgm:spPr/>
    </dgm:pt>
    <dgm:pt modelId="{2C0C8AF3-339C-429C-B277-E2D0254D760E}" type="pres">
      <dgm:prSet presAssocID="{9D258225-B0BD-4868-9E77-4136611C7E2F}" presName="linNode" presStyleCnt="0"/>
      <dgm:spPr/>
    </dgm:pt>
    <dgm:pt modelId="{E80F83CE-46A6-408A-B59C-E31250B2B84B}" type="pres">
      <dgm:prSet presAssocID="{9D258225-B0BD-4868-9E77-4136611C7E2F}" presName="parentText" presStyleLbl="node1" presStyleIdx="0" presStyleCnt="6" custScaleX="256769" custLinFactNeighborX="0" custLinFactNeighborY="8175">
        <dgm:presLayoutVars>
          <dgm:chMax val="1"/>
          <dgm:bulletEnabled val="1"/>
        </dgm:presLayoutVars>
      </dgm:prSet>
      <dgm:spPr/>
    </dgm:pt>
    <dgm:pt modelId="{F85B65F7-0AF0-4088-A195-404CFB14DBD7}" type="pres">
      <dgm:prSet presAssocID="{7FE6ECFF-3B2B-4F80-A49E-CC9B4F32C93C}" presName="sp" presStyleCnt="0"/>
      <dgm:spPr/>
    </dgm:pt>
    <dgm:pt modelId="{F12137D9-4EB1-4385-AA48-FD0BF42F1E03}" type="pres">
      <dgm:prSet presAssocID="{2BDA40AF-58AD-4635-8349-4A2BADA94387}" presName="linNode" presStyleCnt="0"/>
      <dgm:spPr/>
    </dgm:pt>
    <dgm:pt modelId="{C902DEB1-A687-42B3-B58C-E5E75E921E97}" type="pres">
      <dgm:prSet presAssocID="{2BDA40AF-58AD-4635-8349-4A2BADA94387}" presName="parentText" presStyleLbl="node1" presStyleIdx="1" presStyleCnt="6" custScaleX="63542" custLinFactNeighborX="47819" custLinFactNeighborY="57500">
        <dgm:presLayoutVars>
          <dgm:chMax val="1"/>
          <dgm:bulletEnabled val="1"/>
        </dgm:presLayoutVars>
      </dgm:prSet>
      <dgm:spPr/>
    </dgm:pt>
    <dgm:pt modelId="{8B58C3E6-D062-4A6C-8D3E-CB7A51CBF228}" type="pres">
      <dgm:prSet presAssocID="{92ABF17D-A2E5-4EE6-90F5-539DCE8C0056}" presName="sp" presStyleCnt="0"/>
      <dgm:spPr/>
    </dgm:pt>
    <dgm:pt modelId="{D8ED39E2-1A64-4FC5-B254-647C3A3D8CB8}" type="pres">
      <dgm:prSet presAssocID="{C330E0E9-5442-4D96-9722-058A3986FEC8}" presName="linNode" presStyleCnt="0"/>
      <dgm:spPr/>
    </dgm:pt>
    <dgm:pt modelId="{0D3B3652-2B7F-46D7-9D0B-D0265480DBB3}" type="pres">
      <dgm:prSet presAssocID="{C330E0E9-5442-4D96-9722-058A3986FEC8}" presName="parentText" presStyleLbl="node1" presStyleIdx="2" presStyleCnt="6" custScaleX="65837" custLinFactX="37404" custLinFactNeighborX="100000" custLinFactNeighborY="-47500">
        <dgm:presLayoutVars>
          <dgm:chMax val="1"/>
          <dgm:bulletEnabled val="1"/>
        </dgm:presLayoutVars>
      </dgm:prSet>
      <dgm:spPr/>
    </dgm:pt>
    <dgm:pt modelId="{42DACDF5-A7A1-4F87-B0D5-2C5C4513F64E}" type="pres">
      <dgm:prSet presAssocID="{5E8D87A6-6423-428C-AA48-A0EF226FFF3A}" presName="sp" presStyleCnt="0"/>
      <dgm:spPr/>
    </dgm:pt>
    <dgm:pt modelId="{994D5C2B-C41B-49AA-861B-E83B8AB41A94}" type="pres">
      <dgm:prSet presAssocID="{AE14890C-8274-4DE4-9A83-157218931570}" presName="linNode" presStyleCnt="0"/>
      <dgm:spPr/>
    </dgm:pt>
    <dgm:pt modelId="{382A12F4-3B12-4474-A671-D7A7837EC7EF}" type="pres">
      <dgm:prSet presAssocID="{AE14890C-8274-4DE4-9A83-157218931570}" presName="parentText" presStyleLbl="node1" presStyleIdx="3" presStyleCnt="6" custScaleX="63542" custLinFactNeighborX="27584" custLinFactNeighborY="6219">
        <dgm:presLayoutVars>
          <dgm:chMax val="1"/>
          <dgm:bulletEnabled val="1"/>
        </dgm:presLayoutVars>
      </dgm:prSet>
      <dgm:spPr>
        <a:xfrm>
          <a:off x="3528380" y="1616391"/>
          <a:ext cx="3950208" cy="518129"/>
        </a:xfrm>
        <a:prstGeom prst="roundRect">
          <a:avLst/>
        </a:prstGeom>
      </dgm:spPr>
    </dgm:pt>
    <dgm:pt modelId="{FBF818E9-0D5B-40E1-98DF-853490E08972}" type="pres">
      <dgm:prSet presAssocID="{DA11E13B-06FC-47F4-9BA0-DF2D9B46A5A0}" presName="sp" presStyleCnt="0"/>
      <dgm:spPr/>
    </dgm:pt>
    <dgm:pt modelId="{B34BEE51-0AAF-47A4-B9A9-D98058632863}" type="pres">
      <dgm:prSet presAssocID="{BE290F45-A797-426D-A2E5-1445EB950CD5}" presName="linNode" presStyleCnt="0"/>
      <dgm:spPr/>
    </dgm:pt>
    <dgm:pt modelId="{D279F1E8-C762-4239-BFEE-DEE0C6DB7B3F}" type="pres">
      <dgm:prSet presAssocID="{BE290F45-A797-426D-A2E5-1445EB950CD5}" presName="parentText" presStyleLbl="node1" presStyleIdx="4" presStyleCnt="6" custScaleX="65633" custLinFactX="57073" custLinFactNeighborX="100000" custLinFactNeighborY="-96827">
        <dgm:presLayoutVars>
          <dgm:chMax val="1"/>
          <dgm:bulletEnabled val="1"/>
        </dgm:presLayoutVars>
      </dgm:prSet>
      <dgm:spPr/>
    </dgm:pt>
    <dgm:pt modelId="{66674908-92B4-4D2E-8BCF-CAA1E6F2D4BD}" type="pres">
      <dgm:prSet presAssocID="{F9D77CED-6492-4282-9C31-2FE9A09CF162}" presName="sp" presStyleCnt="0"/>
      <dgm:spPr/>
    </dgm:pt>
    <dgm:pt modelId="{9CB58E20-C486-456B-ABDE-4E7D493AB6BD}" type="pres">
      <dgm:prSet presAssocID="{0BE292E5-5310-4AD3-B411-A94C5AA8D3BB}" presName="linNode" presStyleCnt="0"/>
      <dgm:spPr/>
    </dgm:pt>
    <dgm:pt modelId="{CDC3F4DB-708A-4031-9EDB-49B9D461D09E}" type="pres">
      <dgm:prSet presAssocID="{0BE292E5-5310-4AD3-B411-A94C5AA8D3BB}" presName="parentText" presStyleLbl="node1" presStyleIdx="5" presStyleCnt="6" custScaleX="121139" custLinFactNeighborX="69761" custLinFactNeighborY="-36061">
        <dgm:presLayoutVars>
          <dgm:chMax val="1"/>
          <dgm:bulletEnabled val="1"/>
        </dgm:presLayoutVars>
      </dgm:prSet>
      <dgm:spPr/>
    </dgm:pt>
  </dgm:ptLst>
  <dgm:cxnLst>
    <dgm:cxn modelId="{6C153D09-611D-479F-869D-A0D38CDEBB87}" srcId="{13089A96-95BD-47B3-B116-B9787A71ED33}" destId="{AE14890C-8274-4DE4-9A83-157218931570}" srcOrd="3" destOrd="0" parTransId="{40C9F9C5-F767-4EDC-BCE9-B8766342B36B}" sibTransId="{DA11E13B-06FC-47F4-9BA0-DF2D9B46A5A0}"/>
    <dgm:cxn modelId="{8F6CB610-8424-4958-8D5A-F892E7EDAEE8}" type="presOf" srcId="{2BDA40AF-58AD-4635-8349-4A2BADA94387}" destId="{C902DEB1-A687-42B3-B58C-E5E75E921E97}" srcOrd="0" destOrd="0" presId="urn:microsoft.com/office/officeart/2005/8/layout/vList5"/>
    <dgm:cxn modelId="{539B4815-BF88-4EA7-969E-6C915C0D024A}" srcId="{13089A96-95BD-47B3-B116-B9787A71ED33}" destId="{2BDA40AF-58AD-4635-8349-4A2BADA94387}" srcOrd="1" destOrd="0" parTransId="{119F331B-3ABF-43DC-A2EA-FC027FF242B8}" sibTransId="{92ABF17D-A2E5-4EE6-90F5-539DCE8C0056}"/>
    <dgm:cxn modelId="{D646CF26-4C3A-4ADE-9CA7-148771CE29F4}" srcId="{13089A96-95BD-47B3-B116-B9787A71ED33}" destId="{0BE292E5-5310-4AD3-B411-A94C5AA8D3BB}" srcOrd="5" destOrd="0" parTransId="{4392824E-5A0C-49F1-8979-B4F09369A6BB}" sibTransId="{87ADCF7C-CFF3-4254-9A52-119DE09492FB}"/>
    <dgm:cxn modelId="{CE94D92B-F9F0-442D-BB70-197C9098060D}" srcId="{13089A96-95BD-47B3-B116-B9787A71ED33}" destId="{C330E0E9-5442-4D96-9722-058A3986FEC8}" srcOrd="2" destOrd="0" parTransId="{D0EFFB32-27FD-407D-BEBB-A384709727DD}" sibTransId="{5E8D87A6-6423-428C-AA48-A0EF226FFF3A}"/>
    <dgm:cxn modelId="{B4BCEE3F-21F3-4B16-B21C-8C8E6200DDA1}" type="presOf" srcId="{0BE292E5-5310-4AD3-B411-A94C5AA8D3BB}" destId="{CDC3F4DB-708A-4031-9EDB-49B9D461D09E}" srcOrd="0" destOrd="0" presId="urn:microsoft.com/office/officeart/2005/8/layout/vList5"/>
    <dgm:cxn modelId="{3264074E-88CD-4C9C-9DA8-32751F8497FD}" type="presOf" srcId="{AE14890C-8274-4DE4-9A83-157218931570}" destId="{382A12F4-3B12-4474-A671-D7A7837EC7EF}" srcOrd="0" destOrd="0" presId="urn:microsoft.com/office/officeart/2005/8/layout/vList5"/>
    <dgm:cxn modelId="{A0365D70-20F9-4404-B551-1ACA1A4B7D8B}" type="presOf" srcId="{9D258225-B0BD-4868-9E77-4136611C7E2F}" destId="{E80F83CE-46A6-408A-B59C-E31250B2B84B}" srcOrd="0" destOrd="0" presId="urn:microsoft.com/office/officeart/2005/8/layout/vList5"/>
    <dgm:cxn modelId="{89A79E56-29EF-4C1F-9CB7-E5C1226B88BE}" srcId="{13089A96-95BD-47B3-B116-B9787A71ED33}" destId="{BE290F45-A797-426D-A2E5-1445EB950CD5}" srcOrd="4" destOrd="0" parTransId="{FCC796D2-0062-4E27-941B-0E00F89B9F2E}" sibTransId="{F9D77CED-6492-4282-9C31-2FE9A09CF162}"/>
    <dgm:cxn modelId="{5C8CB392-D7B8-4500-95E4-6A741598FB0A}" srcId="{13089A96-95BD-47B3-B116-B9787A71ED33}" destId="{9D258225-B0BD-4868-9E77-4136611C7E2F}" srcOrd="0" destOrd="0" parTransId="{804E986C-0B5C-4629-B43B-E737D4161C48}" sibTransId="{7FE6ECFF-3B2B-4F80-A49E-CC9B4F32C93C}"/>
    <dgm:cxn modelId="{70436DA0-DD0A-4CAA-8133-093B5916A52D}" type="presOf" srcId="{13089A96-95BD-47B3-B116-B9787A71ED33}" destId="{E139E579-BB88-4262-BF1B-48EB3601C2E7}" srcOrd="0" destOrd="0" presId="urn:microsoft.com/office/officeart/2005/8/layout/vList5"/>
    <dgm:cxn modelId="{610735C5-D464-4A99-BAA9-DAFF6793AC28}" type="presOf" srcId="{BE290F45-A797-426D-A2E5-1445EB950CD5}" destId="{D279F1E8-C762-4239-BFEE-DEE0C6DB7B3F}" srcOrd="0" destOrd="0" presId="urn:microsoft.com/office/officeart/2005/8/layout/vList5"/>
    <dgm:cxn modelId="{190EC0C8-935B-406D-A9A0-EDA7A3B5A4BB}" type="presOf" srcId="{C330E0E9-5442-4D96-9722-058A3986FEC8}" destId="{0D3B3652-2B7F-46D7-9D0B-D0265480DBB3}" srcOrd="0" destOrd="0" presId="urn:microsoft.com/office/officeart/2005/8/layout/vList5"/>
    <dgm:cxn modelId="{292FB1B3-7FFB-4EBA-8F64-5854C9D19C15}" type="presParOf" srcId="{E139E579-BB88-4262-BF1B-48EB3601C2E7}" destId="{2C0C8AF3-339C-429C-B277-E2D0254D760E}" srcOrd="0" destOrd="0" presId="urn:microsoft.com/office/officeart/2005/8/layout/vList5"/>
    <dgm:cxn modelId="{B1900A85-1ED7-4B87-A872-F9C0E0DD38B9}" type="presParOf" srcId="{2C0C8AF3-339C-429C-B277-E2D0254D760E}" destId="{E80F83CE-46A6-408A-B59C-E31250B2B84B}" srcOrd="0" destOrd="0" presId="urn:microsoft.com/office/officeart/2005/8/layout/vList5"/>
    <dgm:cxn modelId="{DB9142B8-EA14-4110-A285-EA915143F2CE}" type="presParOf" srcId="{E139E579-BB88-4262-BF1B-48EB3601C2E7}" destId="{F85B65F7-0AF0-4088-A195-404CFB14DBD7}" srcOrd="1" destOrd="0" presId="urn:microsoft.com/office/officeart/2005/8/layout/vList5"/>
    <dgm:cxn modelId="{7C3D31DE-8EB0-4E64-ACE3-EEAD81DEC985}" type="presParOf" srcId="{E139E579-BB88-4262-BF1B-48EB3601C2E7}" destId="{F12137D9-4EB1-4385-AA48-FD0BF42F1E03}" srcOrd="2" destOrd="0" presId="urn:microsoft.com/office/officeart/2005/8/layout/vList5"/>
    <dgm:cxn modelId="{49ABBB9E-2CC0-4401-93B1-01DF882A2A72}" type="presParOf" srcId="{F12137D9-4EB1-4385-AA48-FD0BF42F1E03}" destId="{C902DEB1-A687-42B3-B58C-E5E75E921E97}" srcOrd="0" destOrd="0" presId="urn:microsoft.com/office/officeart/2005/8/layout/vList5"/>
    <dgm:cxn modelId="{9017CE9D-56E6-4F0F-857B-C523DAB5AC42}" type="presParOf" srcId="{E139E579-BB88-4262-BF1B-48EB3601C2E7}" destId="{8B58C3E6-D062-4A6C-8D3E-CB7A51CBF228}" srcOrd="3" destOrd="0" presId="urn:microsoft.com/office/officeart/2005/8/layout/vList5"/>
    <dgm:cxn modelId="{EE076005-F112-44B8-8B74-962943EB003F}" type="presParOf" srcId="{E139E579-BB88-4262-BF1B-48EB3601C2E7}" destId="{D8ED39E2-1A64-4FC5-B254-647C3A3D8CB8}" srcOrd="4" destOrd="0" presId="urn:microsoft.com/office/officeart/2005/8/layout/vList5"/>
    <dgm:cxn modelId="{041982EB-E333-4CAF-9FBB-53B9CD9353EA}" type="presParOf" srcId="{D8ED39E2-1A64-4FC5-B254-647C3A3D8CB8}" destId="{0D3B3652-2B7F-46D7-9D0B-D0265480DBB3}" srcOrd="0" destOrd="0" presId="urn:microsoft.com/office/officeart/2005/8/layout/vList5"/>
    <dgm:cxn modelId="{9774F8E1-BCB6-4FD9-BFE9-AED1A7DCB13B}" type="presParOf" srcId="{E139E579-BB88-4262-BF1B-48EB3601C2E7}" destId="{42DACDF5-A7A1-4F87-B0D5-2C5C4513F64E}" srcOrd="5" destOrd="0" presId="urn:microsoft.com/office/officeart/2005/8/layout/vList5"/>
    <dgm:cxn modelId="{623C4CCE-F03F-4BC8-9E4B-FF1DA01610BE}" type="presParOf" srcId="{E139E579-BB88-4262-BF1B-48EB3601C2E7}" destId="{994D5C2B-C41B-49AA-861B-E83B8AB41A94}" srcOrd="6" destOrd="0" presId="urn:microsoft.com/office/officeart/2005/8/layout/vList5"/>
    <dgm:cxn modelId="{06C21353-A0DE-4FDD-B468-326A576B633B}" type="presParOf" srcId="{994D5C2B-C41B-49AA-861B-E83B8AB41A94}" destId="{382A12F4-3B12-4474-A671-D7A7837EC7EF}" srcOrd="0" destOrd="0" presId="urn:microsoft.com/office/officeart/2005/8/layout/vList5"/>
    <dgm:cxn modelId="{76A28F1E-FB30-40E4-8A4B-620658D1F907}" type="presParOf" srcId="{E139E579-BB88-4262-BF1B-48EB3601C2E7}" destId="{FBF818E9-0D5B-40E1-98DF-853490E08972}" srcOrd="7" destOrd="0" presId="urn:microsoft.com/office/officeart/2005/8/layout/vList5"/>
    <dgm:cxn modelId="{E23A4FAC-E2CC-4410-9C87-0E5F6D72CBD8}" type="presParOf" srcId="{E139E579-BB88-4262-BF1B-48EB3601C2E7}" destId="{B34BEE51-0AAF-47A4-B9A9-D98058632863}" srcOrd="8" destOrd="0" presId="urn:microsoft.com/office/officeart/2005/8/layout/vList5"/>
    <dgm:cxn modelId="{DA1AC8C9-613C-485C-B23B-39C855F2AD89}" type="presParOf" srcId="{B34BEE51-0AAF-47A4-B9A9-D98058632863}" destId="{D279F1E8-C762-4239-BFEE-DEE0C6DB7B3F}" srcOrd="0" destOrd="0" presId="urn:microsoft.com/office/officeart/2005/8/layout/vList5"/>
    <dgm:cxn modelId="{D32686AB-E11B-47BD-9345-7FFBB579E896}" type="presParOf" srcId="{E139E579-BB88-4262-BF1B-48EB3601C2E7}" destId="{66674908-92B4-4D2E-8BCF-CAA1E6F2D4BD}" srcOrd="9" destOrd="0" presId="urn:microsoft.com/office/officeart/2005/8/layout/vList5"/>
    <dgm:cxn modelId="{BD107347-D192-4FFE-BF22-181642768996}" type="presParOf" srcId="{E139E579-BB88-4262-BF1B-48EB3601C2E7}" destId="{9CB58E20-C486-456B-ABDE-4E7D493AB6BD}" srcOrd="10" destOrd="0" presId="urn:microsoft.com/office/officeart/2005/8/layout/vList5"/>
    <dgm:cxn modelId="{178CDEAB-3B7F-4471-B02D-1B9F868C63F9}" type="presParOf" srcId="{9CB58E20-C486-456B-ABDE-4E7D493AB6BD}" destId="{CDC3F4DB-708A-4031-9EDB-49B9D461D09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D657A8-2F85-4AC6-9253-B73CCFDBF216}">
      <dsp:nvSpPr>
        <dsp:cNvPr id="0" name=""/>
        <dsp:cNvSpPr/>
      </dsp:nvSpPr>
      <dsp:spPr>
        <a:xfrm>
          <a:off x="577529" y="10754"/>
          <a:ext cx="9562152" cy="139261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254000" bIns="221077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 dirty="0"/>
            <a:t>Podstawy prawne</a:t>
          </a:r>
        </a:p>
      </dsp:txBody>
      <dsp:txXfrm>
        <a:off x="577529" y="358907"/>
        <a:ext cx="9213999" cy="696307"/>
      </dsp:txXfrm>
    </dsp:sp>
    <dsp:sp modelId="{F9AD6082-6952-48F3-A648-669A67E88820}">
      <dsp:nvSpPr>
        <dsp:cNvPr id="0" name=""/>
        <dsp:cNvSpPr/>
      </dsp:nvSpPr>
      <dsp:spPr>
        <a:xfrm>
          <a:off x="577529" y="1084660"/>
          <a:ext cx="2945142" cy="26826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Art. 9 ust. 2 rozporządzenia EFS+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3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+mn-ea"/>
              <a:cs typeface="+mn-cs"/>
            </a:rPr>
            <a:t>Wytyczne inwestycyjne dla Polski w zakresie finansowania Polityki spójności na lata 2021–2027</a:t>
          </a:r>
        </a:p>
      </dsp:txBody>
      <dsp:txXfrm>
        <a:off x="577529" y="1084660"/>
        <a:ext cx="2945142" cy="2682686"/>
      </dsp:txXfrm>
    </dsp:sp>
    <dsp:sp modelId="{0D656341-086C-4CAE-B726-087380617F67}">
      <dsp:nvSpPr>
        <dsp:cNvPr id="0" name=""/>
        <dsp:cNvSpPr/>
      </dsp:nvSpPr>
      <dsp:spPr>
        <a:xfrm>
          <a:off x="3522672" y="474959"/>
          <a:ext cx="6617009" cy="139261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254000" bIns="221077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 dirty="0"/>
            <a:t>Poziom krajowy</a:t>
          </a:r>
        </a:p>
      </dsp:txBody>
      <dsp:txXfrm>
        <a:off x="3522672" y="823112"/>
        <a:ext cx="6268856" cy="696307"/>
      </dsp:txXfrm>
    </dsp:sp>
    <dsp:sp modelId="{7CE909A4-3CBD-44B9-ADC6-90C1D3459421}">
      <dsp:nvSpPr>
        <dsp:cNvPr id="0" name=""/>
        <dsp:cNvSpPr/>
      </dsp:nvSpPr>
      <dsp:spPr>
        <a:xfrm>
          <a:off x="3522672" y="1548865"/>
          <a:ext cx="2945142" cy="26826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/>
            <a:t>Program krajowy Fundusze Europejskie dla Rozwoju Społecznego (FERS) -  ok. 0,5% alokacji programu tj. ok. 56 mln EUR</a:t>
          </a:r>
        </a:p>
      </dsp:txBody>
      <dsp:txXfrm>
        <a:off x="3522672" y="1548865"/>
        <a:ext cx="2945142" cy="2682686"/>
      </dsp:txXfrm>
    </dsp:sp>
    <dsp:sp modelId="{7B0B6F77-66A5-483D-94F8-6DE886665AC4}">
      <dsp:nvSpPr>
        <dsp:cNvPr id="0" name=""/>
        <dsp:cNvSpPr/>
      </dsp:nvSpPr>
      <dsp:spPr>
        <a:xfrm>
          <a:off x="6467815" y="939163"/>
          <a:ext cx="3671866" cy="139261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254000" bIns="221077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 dirty="0"/>
            <a:t>Poziom regionalny</a:t>
          </a:r>
        </a:p>
      </dsp:txBody>
      <dsp:txXfrm>
        <a:off x="6467815" y="1287316"/>
        <a:ext cx="3323713" cy="696307"/>
      </dsp:txXfrm>
    </dsp:sp>
    <dsp:sp modelId="{7FA14048-7E2C-4318-BDAE-4B9E2F64B3C8}">
      <dsp:nvSpPr>
        <dsp:cNvPr id="0" name=""/>
        <dsp:cNvSpPr/>
      </dsp:nvSpPr>
      <dsp:spPr>
        <a:xfrm>
          <a:off x="6467815" y="2013069"/>
          <a:ext cx="2945142" cy="264342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/>
            <a:t>Zaplanowane działania i wyodrębniona odpowiednia alokacja w programach regionalnych</a:t>
          </a:r>
        </a:p>
      </dsp:txBody>
      <dsp:txXfrm>
        <a:off x="6467815" y="2013069"/>
        <a:ext cx="2945142" cy="26434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0F83CE-46A6-408A-B59C-E31250B2B84B}">
      <dsp:nvSpPr>
        <dsp:cNvPr id="0" name=""/>
        <dsp:cNvSpPr/>
      </dsp:nvSpPr>
      <dsp:spPr>
        <a:xfrm>
          <a:off x="358343" y="45134"/>
          <a:ext cx="8759327" cy="5407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1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Związane z promowaniem zasad horyzontalnych UE</a:t>
          </a:r>
        </a:p>
      </dsp:txBody>
      <dsp:txXfrm>
        <a:off x="384740" y="71531"/>
        <a:ext cx="8706533" cy="487953"/>
      </dsp:txXfrm>
    </dsp:sp>
    <dsp:sp modelId="{C902DEB1-A687-42B3-B58C-E5E75E921E97}">
      <dsp:nvSpPr>
        <dsp:cNvPr id="0" name=""/>
        <dsp:cNvSpPr/>
      </dsp:nvSpPr>
      <dsp:spPr>
        <a:xfrm>
          <a:off x="1989623" y="879643"/>
          <a:ext cx="2167649" cy="5407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>
              <a:latin typeface="Arial" panose="020B0604020202020204" pitchFamily="34" charset="0"/>
              <a:cs typeface="Arial" panose="020B0604020202020204" pitchFamily="34" charset="0"/>
            </a:rPr>
            <a:t>edukacyjne</a:t>
          </a:r>
        </a:p>
      </dsp:txBody>
      <dsp:txXfrm>
        <a:off x="2016020" y="906040"/>
        <a:ext cx="2114855" cy="487953"/>
      </dsp:txXfrm>
    </dsp:sp>
    <dsp:sp modelId="{0D3B3652-2B7F-46D7-9D0B-D0265480DBB3}">
      <dsp:nvSpPr>
        <dsp:cNvPr id="0" name=""/>
        <dsp:cNvSpPr/>
      </dsp:nvSpPr>
      <dsp:spPr>
        <a:xfrm>
          <a:off x="5045695" y="879643"/>
          <a:ext cx="2245940" cy="5407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>
              <a:latin typeface="Arial" panose="020B0604020202020204" pitchFamily="34" charset="0"/>
              <a:cs typeface="Arial" panose="020B0604020202020204" pitchFamily="34" charset="0"/>
            </a:rPr>
            <a:t>aktywizujące</a:t>
          </a:r>
          <a:r>
            <a:rPr lang="pl-PL" sz="2600" kern="1200" dirty="0"/>
            <a:t> </a:t>
          </a:r>
        </a:p>
      </dsp:txBody>
      <dsp:txXfrm>
        <a:off x="5072092" y="906040"/>
        <a:ext cx="2193146" cy="487953"/>
      </dsp:txXfrm>
    </dsp:sp>
    <dsp:sp modelId="{382A12F4-3B12-4474-A671-D7A7837EC7EF}">
      <dsp:nvSpPr>
        <dsp:cNvPr id="0" name=""/>
        <dsp:cNvSpPr/>
      </dsp:nvSpPr>
      <dsp:spPr>
        <a:xfrm>
          <a:off x="1299333" y="1737912"/>
          <a:ext cx="2167649" cy="540747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600" kern="1200" dirty="0">
              <a:solidFill>
                <a:prstClr val="white"/>
              </a:solidFill>
              <a:latin typeface="Calibri"/>
              <a:ea typeface="+mn-ea"/>
              <a:cs typeface="+mn-cs"/>
            </a:rPr>
            <a:t>promocyjne</a:t>
          </a:r>
        </a:p>
      </dsp:txBody>
      <dsp:txXfrm>
        <a:off x="1325730" y="1764309"/>
        <a:ext cx="2114855" cy="487953"/>
      </dsp:txXfrm>
    </dsp:sp>
    <dsp:sp modelId="{D279F1E8-C762-4239-BFEE-DEE0C6DB7B3F}">
      <dsp:nvSpPr>
        <dsp:cNvPr id="0" name=""/>
        <dsp:cNvSpPr/>
      </dsp:nvSpPr>
      <dsp:spPr>
        <a:xfrm>
          <a:off x="5716676" y="1748478"/>
          <a:ext cx="2238981" cy="5407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rzecznicze</a:t>
          </a:r>
        </a:p>
      </dsp:txBody>
      <dsp:txXfrm>
        <a:off x="5743073" y="1774875"/>
        <a:ext cx="2186187" cy="487953"/>
      </dsp:txXfrm>
    </dsp:sp>
    <dsp:sp modelId="{CDC3F4DB-708A-4031-9EDB-49B9D461D09E}">
      <dsp:nvSpPr>
        <dsp:cNvPr id="0" name=""/>
        <dsp:cNvSpPr/>
      </dsp:nvSpPr>
      <dsp:spPr>
        <a:xfrm>
          <a:off x="2738145" y="2644853"/>
          <a:ext cx="4132493" cy="5407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>
              <a:latin typeface="Arial" panose="020B0604020202020204" pitchFamily="34" charset="0"/>
              <a:cs typeface="Arial" panose="020B0604020202020204" pitchFamily="34" charset="0"/>
            </a:rPr>
            <a:t>strażnicze</a:t>
          </a:r>
          <a:r>
            <a:rPr lang="pl-PL" sz="2400" kern="1200" dirty="0"/>
            <a:t> i interwencyjne </a:t>
          </a:r>
        </a:p>
      </dsp:txBody>
      <dsp:txXfrm>
        <a:off x="2764542" y="2671250"/>
        <a:ext cx="4079699" cy="4879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A2939A-2DE4-4820-51BB-A2E5F07332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41EE765-F73C-ECAC-1F5D-035B2F04F6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C322F41-8E05-872C-82A3-0727A0564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0D766-443C-47F8-B18F-AAD61F1B6217}" type="datetimeFigureOut">
              <a:rPr lang="pl-PL" smtClean="0"/>
              <a:t>07.09.2023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93739F0-2F27-50B1-57AB-5605DF44C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4A15A18-209B-1C15-A3BA-EFEBFDA44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5BC5C113-C73A-1C5E-B33D-6EFB08842C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192" y="6139307"/>
            <a:ext cx="6833616" cy="58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52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C66879-4B40-CF75-6705-7DB98E069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373129C-6636-D553-7FFE-BAB47CFFF3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73D9654-A7D6-7041-1644-4C17EC17C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0D766-443C-47F8-B18F-AAD61F1B6217}" type="datetimeFigureOut">
              <a:rPr lang="pl-PL" smtClean="0"/>
              <a:t>07.09.2023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56127B6-3A3A-B5A0-5DE1-411472837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24215EE-96B2-B8EB-1BA1-EF4AA1A93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3948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85D12CE6-A68B-DB3B-EB9B-ADE2E630FF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94B133-E155-736E-BA3E-22A312F38B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78FFF73-2C54-4701-6454-067D5FBFA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0D766-443C-47F8-B18F-AAD61F1B6217}" type="datetimeFigureOut">
              <a:rPr lang="pl-PL" smtClean="0"/>
              <a:t>07.09.2023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402B827-9CC7-EDCD-A1C4-6A0A26A53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48C4975-F331-2F9D-26BF-0C2AC8CD0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6989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A66E48-3AD3-3C13-9309-D31C27734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6DD597-3871-64F9-1BC7-81602F58C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DCFBB6D-3BB5-BCD8-6AF5-2B99D2746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0D766-443C-47F8-B18F-AAD61F1B6217}" type="datetimeFigureOut">
              <a:rPr lang="pl-PL" smtClean="0"/>
              <a:t>07.09.2023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F075E72-21FE-EFB5-11AC-916DDF86D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5974E4C-8D22-E838-6EBA-11FA47E60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04040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52BF24-1900-F7D9-1E59-BFC835952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D6357A4-BD30-7F91-BC9E-E6392DD9F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4FCB99E-B175-EAC2-D1B9-62138F314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0D766-443C-47F8-B18F-AAD61F1B6217}" type="datetimeFigureOut">
              <a:rPr lang="pl-PL" smtClean="0"/>
              <a:t>07.09.2023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C0B8E7E-B16B-1360-906C-D20FADE51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4FFF510-E19D-A9ED-D7F2-EA4EF6CAD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147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0C7329-8436-5C28-8E55-A06B585EF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C723F3-25D4-0586-6494-53F94B560E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C58910F-D5BB-8CC1-F4EA-A51252A57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7C249A6-99F7-20B3-9275-29FE91917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0D766-443C-47F8-B18F-AAD61F1B6217}" type="datetimeFigureOut">
              <a:rPr lang="pl-PL" smtClean="0"/>
              <a:t>07.09.2023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B40F5F2-B811-591F-01FC-1F2476D26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F6C02F1-85F5-E9D6-0380-DA7514297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370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3F9D10-44D1-1095-FEEA-77100FF60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5A1FC02-CDB9-A287-B173-5E9B42DAEE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EB2F8BF-6AC0-3568-FB47-3E817F6F2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66B9C78F-853D-3098-35C8-5638DC06F8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6514415-0193-C52D-164E-A398EF8B53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05FF1629-DF80-3EC8-11B0-FD572403F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0D766-443C-47F8-B18F-AAD61F1B6217}" type="datetimeFigureOut">
              <a:rPr lang="pl-PL" smtClean="0"/>
              <a:t>07.09.2023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90CC993-B9D7-240D-972F-D165EA625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C6C4B02-EE82-321D-621E-3375091E0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6679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94BB1B-E04D-5448-8B76-3CD658CA3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5923816-AC96-D8E1-8DA0-44381E6F3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0D766-443C-47F8-B18F-AAD61F1B6217}" type="datetimeFigureOut">
              <a:rPr lang="pl-PL" smtClean="0"/>
              <a:t>07.09.2023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459AFB0-C3C1-B10A-095D-B5186089D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CE6C475-F87F-8EB6-2952-8CD18B401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271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BDCA9438-9484-9E73-E2BD-BF1E67D67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0D766-443C-47F8-B18F-AAD61F1B6217}" type="datetimeFigureOut">
              <a:rPr lang="pl-PL" smtClean="0"/>
              <a:t>07.09.2023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07B7CAD8-65C0-862F-185B-B76A20903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224F4BA-6AD8-9AD7-8FC2-6C8E50CE5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446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03E5F5-B3BA-0E45-DCC1-A8360F99E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7AA58D1-82BF-BA46-0BD0-026D3D8F9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F186E8F-69FE-C394-FA80-E5AB035D9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F18C566-7999-3516-BF6A-0B4AB4191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0D766-443C-47F8-B18F-AAD61F1B6217}" type="datetimeFigureOut">
              <a:rPr lang="pl-PL" smtClean="0"/>
              <a:t>07.09.2023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606F1B7-A50E-D173-8D07-7627C4E0B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17EE450-3A88-0CB9-0E99-550C9475A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19559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69B54A-9723-2C67-B609-E7D806E07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1DBD784-7EC0-8145-43B9-A6CA27041A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80F3D20-3453-7D61-745E-EEBBC43370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02A9685-B9BD-3562-5A02-8763FF7B7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0D766-443C-47F8-B18F-AAD61F1B6217}" type="datetimeFigureOut">
              <a:rPr lang="pl-PL" smtClean="0"/>
              <a:t>07.09.2023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58C59DF-A55C-B001-3662-B0FE536A0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2D9E199-FCAC-F53A-55C3-D51516F9F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4754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00BEAE8-C524-34BE-EA8F-CFD2996B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371B008-13A7-C44E-FD27-50701F4C0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E4C9C10-C7FE-4DE8-D621-351C830E78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0D766-443C-47F8-B18F-AAD61F1B6217}" type="datetimeFigureOut">
              <a:rPr lang="pl-PL" smtClean="0"/>
              <a:t>07.09.2023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404E3EC-7497-6356-D48D-2CE01C9693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8D2CFC2-24F8-7476-16AD-4AFE8BD399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E0EB6-D2B1-4917-BC50-4681ECFB33D7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3975F84E-84B1-47C0-65AA-99C71194CA8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192" y="6139307"/>
            <a:ext cx="6833616" cy="58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698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nduszedlamazowsza.eu/dokument/fem-2021-2027/szczegolowy-opis-priorytetow-programu-fundusze-europejskie-dla-mazowsza-2021-2027/" TargetMode="External"/><Relationship Id="rId2" Type="http://schemas.openxmlformats.org/officeDocument/2006/relationships/hyperlink" Target="https://www.funduszedlamazowsza.eu/wp-content/uploads/2022/12/fem-2021.2027-v1.2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unduszedlamazowsza.eu/nabory-wnioskow/?filter%5btaxonomy%5d%5bic-recruitment-topic%5d=116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4DADF5-8E61-F07F-63B4-EB9C49767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2235199"/>
            <a:ext cx="11003280" cy="2387600"/>
          </a:xfrm>
        </p:spPr>
        <p:txBody>
          <a:bodyPr>
            <a:normAutofit/>
          </a:bodyPr>
          <a:lstStyle/>
          <a:p>
            <a:pPr algn="r"/>
            <a:r>
              <a:rPr lang="pl-PL" sz="4000" b="1" kern="1400" spc="-50" dirty="0">
                <a:solidFill>
                  <a:schemeClr val="bg1"/>
                </a:solidFill>
                <a:effectLst/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Strategia komunikacji Funduszy</a:t>
            </a:r>
            <a:br>
              <a:rPr lang="pl-PL" sz="4000" b="1" kern="1400" spc="-50" dirty="0">
                <a:solidFill>
                  <a:schemeClr val="bg1"/>
                </a:solidFill>
                <a:effectLst/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</a:br>
            <a:r>
              <a:rPr lang="pl-PL" sz="4000" b="1" kern="1400" spc="-50" dirty="0">
                <a:solidFill>
                  <a:schemeClr val="bg1"/>
                </a:solidFill>
                <a:effectLst/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Europejskich dla Mazowsza 2021-2027</a:t>
            </a:r>
            <a:br>
              <a:rPr lang="pl-PL" sz="4000" b="1" kern="1400" spc="-50" dirty="0">
                <a:solidFill>
                  <a:schemeClr val="bg1"/>
                </a:solidFill>
                <a:effectLst/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</a:br>
            <a:endParaRPr lang="pl-PL" sz="4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122C9FF7-3879-44E8-1112-1E6AE5019F87}"/>
              </a:ext>
            </a:extLst>
          </p:cNvPr>
          <p:cNvSpPr/>
          <p:nvPr/>
        </p:nvSpPr>
        <p:spPr>
          <a:xfrm>
            <a:off x="582931" y="818446"/>
            <a:ext cx="11609070" cy="3377095"/>
          </a:xfrm>
          <a:prstGeom prst="rect">
            <a:avLst/>
          </a:prstGeom>
          <a:solidFill>
            <a:srgbClr val="BD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9391A637-5A87-CF6F-9E53-82AD2646686A}"/>
              </a:ext>
            </a:extLst>
          </p:cNvPr>
          <p:cNvSpPr/>
          <p:nvPr/>
        </p:nvSpPr>
        <p:spPr>
          <a:xfrm>
            <a:off x="-1" y="0"/>
            <a:ext cx="5550615" cy="1715375"/>
          </a:xfrm>
          <a:prstGeom prst="rect">
            <a:avLst/>
          </a:prstGeom>
          <a:solidFill>
            <a:srgbClr val="96C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pic>
        <p:nvPicPr>
          <p:cNvPr id="8" name="Obraz 7" descr="Obraz zawierający tekst&#10;&#10;Opis wygenerowany automatycznie">
            <a:extLst>
              <a:ext uri="{FF2B5EF4-FFF2-40B4-BE49-F238E27FC236}">
                <a16:creationId xmlns:a16="http://schemas.microsoft.com/office/drawing/2014/main" id="{639B80C4-AF33-63CF-A984-48CCB4853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565" y="810102"/>
            <a:ext cx="4967049" cy="90527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ytuł 1">
            <a:extLst>
              <a:ext uri="{FF2B5EF4-FFF2-40B4-BE49-F238E27FC236}">
                <a16:creationId xmlns:a16="http://schemas.microsoft.com/office/drawing/2014/main" id="{03BEFAE0-8649-3448-643C-72C5C935182E}"/>
              </a:ext>
            </a:extLst>
          </p:cNvPr>
          <p:cNvSpPr txBox="1">
            <a:spLocks/>
          </p:cNvSpPr>
          <p:nvPr/>
        </p:nvSpPr>
        <p:spPr>
          <a:xfrm>
            <a:off x="885826" y="1561715"/>
            <a:ext cx="11003280" cy="201717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l-PL" sz="3600" b="1" kern="1400" spc="-50" dirty="0">
                <a:solidFill>
                  <a:srgbClr val="002060"/>
                </a:solidFill>
                <a:latin typeface="+mn-lt"/>
                <a:ea typeface="MS Gothic" panose="020B0609070205080204" pitchFamily="49" charset="-128"/>
                <a:cs typeface="Times New Roman" panose="02020603050405020304" pitchFamily="18" charset="0"/>
              </a:rPr>
              <a:t>Wzmocnienie potencjału partnerów społecznych i organizacji społeczeństwa obywatelskiego w obszarze zasad horyzontalnych UE w celu podniesienia jakości realizowanych usług</a:t>
            </a:r>
            <a:endParaRPr lang="pl-PL" sz="36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FC1DCE04-5797-90A5-198A-835986EF20E5}"/>
              </a:ext>
            </a:extLst>
          </p:cNvPr>
          <p:cNvSpPr/>
          <p:nvPr/>
        </p:nvSpPr>
        <p:spPr>
          <a:xfrm>
            <a:off x="-1" y="1715375"/>
            <a:ext cx="5550615" cy="4571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highlight>
                <a:srgbClr val="FFFF00"/>
              </a:highlight>
            </a:endParaRP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C61B0438-A49B-4121-669E-FBD74402ACB1}"/>
              </a:ext>
            </a:extLst>
          </p:cNvPr>
          <p:cNvSpPr/>
          <p:nvPr/>
        </p:nvSpPr>
        <p:spPr>
          <a:xfrm>
            <a:off x="745525" y="5868999"/>
            <a:ext cx="4805090" cy="45719"/>
          </a:xfrm>
          <a:prstGeom prst="rect">
            <a:avLst/>
          </a:prstGeom>
          <a:solidFill>
            <a:srgbClr val="BD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highlight>
                <a:srgbClr val="FFFF00"/>
              </a:highlight>
            </a:endParaRP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7C4FB690-8F4A-2AED-83CC-3A4C6BC52B71}"/>
              </a:ext>
            </a:extLst>
          </p:cNvPr>
          <p:cNvSpPr/>
          <p:nvPr/>
        </p:nvSpPr>
        <p:spPr>
          <a:xfrm>
            <a:off x="5550615" y="5868998"/>
            <a:ext cx="5529278" cy="45719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>
              <a:highlight>
                <a:srgbClr val="FFFF00"/>
              </a:highlight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2365E7D8-AD7D-651D-1F67-F67B06AF0D20}"/>
              </a:ext>
            </a:extLst>
          </p:cNvPr>
          <p:cNvSpPr/>
          <p:nvPr/>
        </p:nvSpPr>
        <p:spPr>
          <a:xfrm>
            <a:off x="594360" y="4187409"/>
            <a:ext cx="11609069" cy="170407"/>
          </a:xfrm>
          <a:prstGeom prst="rect">
            <a:avLst/>
          </a:prstGeom>
          <a:solidFill>
            <a:srgbClr val="3D53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74D60E24-BCA9-67E7-1065-1C35B7ECB29B}"/>
              </a:ext>
            </a:extLst>
          </p:cNvPr>
          <p:cNvSpPr txBox="1"/>
          <p:nvPr/>
        </p:nvSpPr>
        <p:spPr>
          <a:xfrm>
            <a:off x="2199293" y="4845887"/>
            <a:ext cx="77934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chemeClr val="accent1">
                    <a:lumMod val="50000"/>
                  </a:schemeClr>
                </a:solidFill>
              </a:rPr>
              <a:t>Departament Rozwoju Regionalnego i Funduszy Europejskich</a:t>
            </a:r>
          </a:p>
          <a:p>
            <a:pPr algn="ctr"/>
            <a:r>
              <a:rPr lang="pl-PL" sz="2400" dirty="0">
                <a:solidFill>
                  <a:schemeClr val="accent1">
                    <a:lumMod val="50000"/>
                  </a:schemeClr>
                </a:solidFill>
              </a:rPr>
              <a:t>7 września 2023 r.</a:t>
            </a:r>
          </a:p>
        </p:txBody>
      </p:sp>
    </p:spTree>
    <p:extLst>
      <p:ext uri="{BB962C8B-B14F-4D97-AF65-F5344CB8AC3E}">
        <p14:creationId xmlns:p14="http://schemas.microsoft.com/office/powerpoint/2010/main" val="1274197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  <a:latin typeface="+mn-lt"/>
              </a:rPr>
              <a:t>Dofinansowanie będą mogły otrzymać m.in. projekty:</a:t>
            </a: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11" name="Symbol zastępczy zawartości 10">
            <a:extLst>
              <a:ext uri="{FF2B5EF4-FFF2-40B4-BE49-F238E27FC236}">
                <a16:creationId xmlns:a16="http://schemas.microsoft.com/office/drawing/2014/main" id="{B8A92424-D203-D86E-9A44-6C1030562A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2191465"/>
              </p:ext>
            </p:extLst>
          </p:nvPr>
        </p:nvGraphicFramePr>
        <p:xfrm>
          <a:off x="1115228" y="2068837"/>
          <a:ext cx="9476014" cy="3381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5378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  <a:latin typeface="+mn-lt"/>
              </a:rPr>
              <a:t>Działania służące wzmacnianiu potencjału partnerów społeczeństwa obywatelskiego</a:t>
            </a: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5EF883F-3EFF-471B-651F-DB94DD41A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3200" dirty="0">
                <a:latin typeface="Calibri" panose="020F0502020204030204" pitchFamily="34" charset="0"/>
                <a:ea typeface="Calibri" panose="020F0502020204030204" pitchFamily="34" charset="0"/>
              </a:rPr>
              <a:t>W ramach realizowanych projektów będzie możliwe finansowanie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modułu związanego z rozwojem organizacji</a:t>
            </a:r>
            <a:r>
              <a:rPr lang="pl-PL" sz="3200" dirty="0">
                <a:latin typeface="Calibri" panose="020F0502020204030204" pitchFamily="34" charset="0"/>
                <a:ea typeface="Calibri" panose="020F0502020204030204" pitchFamily="34" charset="0"/>
              </a:rPr>
              <a:t>, w tym m.in.:</a:t>
            </a:r>
          </a:p>
          <a:p>
            <a:r>
              <a:rPr lang="pl-PL" sz="3200" dirty="0">
                <a:latin typeface="Calibri" panose="020F0502020204030204" pitchFamily="34" charset="0"/>
                <a:ea typeface="Calibri" panose="020F0502020204030204" pitchFamily="34" charset="0"/>
              </a:rPr>
              <a:t>działań szkoleniowych, doradczych dla pracowników organizacji, którzy będą mogli podnieść swoje kompetencje w zakresie jej działań statutowych </a:t>
            </a:r>
          </a:p>
          <a:p>
            <a:r>
              <a:rPr lang="pl-PL" sz="3200" dirty="0">
                <a:latin typeface="Calibri" panose="020F0502020204030204" pitchFamily="34" charset="0"/>
                <a:ea typeface="Calibri" panose="020F0502020204030204" pitchFamily="34" charset="0"/>
              </a:rPr>
              <a:t>zakupu usług czy uzupełnienia wyposażenia niezbędnych do wzmocnienia potencjału danej organizacji</a:t>
            </a:r>
          </a:p>
          <a:p>
            <a:endParaRPr lang="pl-PL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52241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  <a:latin typeface="+mn-lt"/>
              </a:rPr>
              <a:t>Działania służące wzmacnianiu potencjału partnerów społeczeństwa obywatelskiego (przykłady)</a:t>
            </a: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5EF883F-3EFF-471B-651F-DB94DD41A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9000" y="1695447"/>
            <a:ext cx="10640786" cy="4674735"/>
          </a:xfrm>
        </p:spPr>
        <p:txBody>
          <a:bodyPr>
            <a:normAutofit lnSpcReduction="10000"/>
          </a:bodyPr>
          <a:lstStyle/>
          <a:p>
            <a:r>
              <a:rPr lang="pl-PL" sz="3200" dirty="0">
                <a:latin typeface="Calibri" panose="020F0502020204030204" pitchFamily="34" charset="0"/>
                <a:ea typeface="Calibri" panose="020F0502020204030204" pitchFamily="34" charset="0"/>
              </a:rPr>
              <a:t>wzmocnienie zasobów ludzkich w organizacjach, w tym wsparcie dodatkowego zatrudnienia w organizacjach</a:t>
            </a:r>
          </a:p>
          <a:p>
            <a:r>
              <a:rPr lang="pl-PL" sz="3200" dirty="0">
                <a:latin typeface="Calibri" panose="020F0502020204030204" pitchFamily="34" charset="0"/>
                <a:ea typeface="Calibri" panose="020F0502020204030204" pitchFamily="34" charset="0"/>
              </a:rPr>
              <a:t>wsparcie rozwoju wolontariatu w organizacjach, w tym przygotowanie wolontariuszy</a:t>
            </a:r>
          </a:p>
          <a:p>
            <a:r>
              <a:rPr lang="pl-PL" sz="3200" dirty="0">
                <a:latin typeface="Calibri" panose="020F0502020204030204" pitchFamily="34" charset="0"/>
                <a:ea typeface="Calibri" panose="020F0502020204030204" pitchFamily="34" charset="0"/>
              </a:rPr>
              <a:t>działania w zakresie aktywizmu obywatelskiego (edukacja obywatelska)</a:t>
            </a:r>
          </a:p>
          <a:p>
            <a:r>
              <a:rPr lang="pl-PL" sz="3200" dirty="0">
                <a:latin typeface="Calibri" panose="020F0502020204030204" pitchFamily="34" charset="0"/>
                <a:ea typeface="Calibri" panose="020F0502020204030204" pitchFamily="34" charset="0"/>
              </a:rPr>
              <a:t>ekonomizacja działalności</a:t>
            </a:r>
          </a:p>
          <a:p>
            <a:r>
              <a:rPr lang="pl-PL" sz="3200" dirty="0">
                <a:latin typeface="Calibri" panose="020F0502020204030204" pitchFamily="34" charset="0"/>
                <a:ea typeface="Calibri" panose="020F0502020204030204" pitchFamily="34" charset="0"/>
              </a:rPr>
              <a:t>działania promujące budowanie relacji z innymi sektorami</a:t>
            </a:r>
          </a:p>
          <a:p>
            <a:r>
              <a:rPr lang="pl-PL" sz="3200" dirty="0">
                <a:latin typeface="Calibri" panose="020F0502020204030204" pitchFamily="34" charset="0"/>
                <a:ea typeface="Calibri" panose="020F0502020204030204" pitchFamily="34" charset="0"/>
              </a:rPr>
              <a:t>rozwój kompetencji i narzędzi IT </a:t>
            </a:r>
          </a:p>
          <a:p>
            <a:endParaRPr lang="pl-PL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22510070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  <a:latin typeface="+mn-lt"/>
              </a:rPr>
              <a:t>Przydatne linki</a:t>
            </a: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5EF883F-3EFF-471B-651F-DB94DD41A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9000" y="1515828"/>
            <a:ext cx="10640786" cy="4674735"/>
          </a:xfrm>
        </p:spPr>
        <p:txBody>
          <a:bodyPr>
            <a:normAutofit/>
          </a:bodyPr>
          <a:lstStyle/>
          <a:p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</a:rPr>
              <a:t>Program Fundusze Europejskie dla Mazowsza 2021-2027</a:t>
            </a:r>
          </a:p>
          <a:p>
            <a:pPr marL="0" indent="0">
              <a:buNone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https://www.funduszedlamazowsza.eu/wp-content/uploads/2022/12/fem-2021.2027-v1.2.pdf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</a:rPr>
              <a:t>Szczegółowy Opis Priorytetów FEM 2021-2027</a:t>
            </a:r>
          </a:p>
          <a:p>
            <a:pPr marL="0" indent="0">
              <a:buNone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https://www.funduszedlamazowsza.eu/dokument/fem-2021-2027/szczegolowy-opis-priorytetow-programu-fundusze-europejskie-dla-mazowsza-2021-2027/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</a:rPr>
              <a:t>Harmonogram naborów</a:t>
            </a:r>
          </a:p>
          <a:p>
            <a:pPr marL="0" indent="0">
              <a:buNone/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hlinkClick r:id="rId4"/>
              </a:rPr>
              <a:t>https://www.funduszedlamazowsza.eu/nabory-wnioskow/?filter[taxonomy][ic-recruitment-topic]=116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pl-PL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pl-PL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pl-PL" sz="3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3453717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 19">
            <a:extLst>
              <a:ext uri="{FF2B5EF4-FFF2-40B4-BE49-F238E27FC236}">
                <a16:creationId xmlns:a16="http://schemas.microsoft.com/office/drawing/2014/main" id="{F02D4CC5-F265-8F1D-A48D-00CA5574D3DC}"/>
              </a:ext>
            </a:extLst>
          </p:cNvPr>
          <p:cNvSpPr/>
          <p:nvPr/>
        </p:nvSpPr>
        <p:spPr>
          <a:xfrm>
            <a:off x="3707719" y="1154039"/>
            <a:ext cx="5529278" cy="4022417"/>
          </a:xfrm>
          <a:prstGeom prst="rect">
            <a:avLst/>
          </a:prstGeom>
          <a:solidFill>
            <a:srgbClr val="BD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77179D3-3FF6-037F-10E1-670D05191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8571" y="213398"/>
            <a:ext cx="4601066" cy="5795300"/>
          </a:xfrm>
        </p:spPr>
        <p:txBody>
          <a:bodyPr>
            <a:normAutofit/>
          </a:bodyPr>
          <a:lstStyle/>
          <a:p>
            <a:pPr marL="0" indent="0">
              <a:lnSpc>
                <a:spcPct val="130000"/>
              </a:lnSpc>
              <a:buNone/>
            </a:pPr>
            <a:endParaRPr lang="pl-PL" sz="2400" b="1" dirty="0"/>
          </a:p>
          <a:p>
            <a:pPr marL="0" indent="0">
              <a:lnSpc>
                <a:spcPct val="130000"/>
              </a:lnSpc>
              <a:buNone/>
            </a:pPr>
            <a:endParaRPr lang="pl-PL" sz="2400" b="1" dirty="0"/>
          </a:p>
          <a:p>
            <a:pPr marL="0" indent="0">
              <a:lnSpc>
                <a:spcPct val="130000"/>
              </a:lnSpc>
              <a:buNone/>
            </a:pPr>
            <a:endParaRPr lang="pl-PL" sz="2400" b="1" dirty="0"/>
          </a:p>
          <a:p>
            <a:pPr marL="0" indent="0">
              <a:lnSpc>
                <a:spcPct val="130000"/>
              </a:lnSpc>
              <a:buNone/>
            </a:pPr>
            <a:endParaRPr lang="pl-PL" sz="2400" b="1" dirty="0"/>
          </a:p>
          <a:p>
            <a:pPr marL="0" indent="0">
              <a:lnSpc>
                <a:spcPct val="130000"/>
              </a:lnSpc>
              <a:buNone/>
            </a:pPr>
            <a:r>
              <a:rPr lang="pl-PL" sz="4400" b="1" dirty="0"/>
              <a:t>Dziękuję za uwagę </a:t>
            </a:r>
          </a:p>
        </p:txBody>
      </p:sp>
      <p:grpSp>
        <p:nvGrpSpPr>
          <p:cNvPr id="2" name="Grupa 1">
            <a:extLst>
              <a:ext uri="{FF2B5EF4-FFF2-40B4-BE49-F238E27FC236}">
                <a16:creationId xmlns:a16="http://schemas.microsoft.com/office/drawing/2014/main" id="{E3C33B5A-9DE9-D143-98C7-B35C7BA949D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4" name="Prostokąt 3">
              <a:extLst>
                <a:ext uri="{FF2B5EF4-FFF2-40B4-BE49-F238E27FC236}">
                  <a16:creationId xmlns:a16="http://schemas.microsoft.com/office/drawing/2014/main" id="{D6E6926E-C805-A52E-76D7-33669BEEDCF7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5FC76BD4-0580-06DC-8101-DCF8E99A28BB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10" name="Prostokąt 9">
            <a:extLst>
              <a:ext uri="{FF2B5EF4-FFF2-40B4-BE49-F238E27FC236}">
                <a16:creationId xmlns:a16="http://schemas.microsoft.com/office/drawing/2014/main" id="{F4FF8559-9F9E-F145-8095-086DC1BB2BB1}"/>
              </a:ext>
            </a:extLst>
          </p:cNvPr>
          <p:cNvSpPr/>
          <p:nvPr/>
        </p:nvSpPr>
        <p:spPr>
          <a:xfrm>
            <a:off x="-12700" y="-14729"/>
            <a:ext cx="734504" cy="6872729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2166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4080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  <a:latin typeface="+mn-lt"/>
              </a:rPr>
              <a:t>Program Fundusze Europejskie dla Mazowsza 2021-2027</a:t>
            </a:r>
            <a:br>
              <a:rPr lang="pl-PL" sz="3600" b="1" dirty="0">
                <a:solidFill>
                  <a:schemeClr val="bg1"/>
                </a:solidFill>
                <a:latin typeface="+mn-lt"/>
              </a:rPr>
            </a:br>
            <a:r>
              <a:rPr lang="pl-PL" sz="3600" b="1" dirty="0">
                <a:solidFill>
                  <a:schemeClr val="bg1"/>
                </a:solidFill>
                <a:latin typeface="+mn-lt"/>
              </a:rPr>
              <a:t>(FEM 2021-2027)</a:t>
            </a:r>
            <a:endParaRPr lang="pl-PL" sz="3600" b="1" dirty="0">
              <a:solidFill>
                <a:schemeClr val="bg1"/>
              </a:solidFill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11" name="Symbol zastępczy zawartości 10">
            <a:extLst>
              <a:ext uri="{FF2B5EF4-FFF2-40B4-BE49-F238E27FC236}">
                <a16:creationId xmlns:a16="http://schemas.microsoft.com/office/drawing/2014/main" id="{93AA58E8-80D9-1E93-3548-1BB2BAA6C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9000" y="1739788"/>
            <a:ext cx="10515600" cy="451383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2200" b="1" dirty="0">
                <a:solidFill>
                  <a:schemeClr val="accent1">
                    <a:lumMod val="50000"/>
                  </a:schemeClr>
                </a:solidFill>
              </a:rPr>
              <a:t>Obszary finansowane z EFRR (alokacja </a:t>
            </a:r>
            <a:r>
              <a:rPr lang="fr-FR" sz="2200" b="1" dirty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pl-PL" sz="22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fr-FR" sz="2200" b="1" dirty="0">
                <a:solidFill>
                  <a:schemeClr val="accent1">
                    <a:lumMod val="50000"/>
                  </a:schemeClr>
                </a:solidFill>
              </a:rPr>
              <a:t>506</a:t>
            </a:r>
            <a:r>
              <a:rPr lang="pl-PL" sz="22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fr-FR" sz="2200" b="1" dirty="0">
                <a:solidFill>
                  <a:schemeClr val="accent1">
                    <a:lumMod val="50000"/>
                  </a:schemeClr>
                </a:solidFill>
              </a:rPr>
              <a:t>058</a:t>
            </a:r>
            <a:r>
              <a:rPr lang="pl-PL" sz="22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fr-FR" sz="2200" b="1" dirty="0">
                <a:solidFill>
                  <a:schemeClr val="accent1">
                    <a:lumMod val="50000"/>
                  </a:schemeClr>
                </a:solidFill>
              </a:rPr>
              <a:t>201 EUR</a:t>
            </a:r>
            <a:r>
              <a:rPr lang="pl-PL" sz="2200" b="1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r>
              <a:rPr lang="pl-PL" sz="2200" b="1" dirty="0">
                <a:solidFill>
                  <a:schemeClr val="accent1">
                    <a:lumMod val="50000"/>
                  </a:schemeClr>
                </a:solidFill>
              </a:rPr>
              <a:t>Priorytet I Fundusze Europejskie dla bardziej konkurencyjnego i inteligentnego Mazowsza</a:t>
            </a:r>
            <a:r>
              <a:rPr lang="pl-PL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l-PL" sz="2200" dirty="0"/>
              <a:t>– to  głównie działania mające na celu:</a:t>
            </a:r>
            <a:br>
              <a:rPr lang="pl-PL" sz="2200" dirty="0"/>
            </a:br>
            <a:r>
              <a:rPr lang="pl-PL" sz="2200" dirty="0"/>
              <a:t>- wzrost innowacyjności i konkurencyjności przedsiębiorstw, zwiększanie ich aktywności w zakresie badań i rozwoju oraz wykorzystania wyników badań</a:t>
            </a:r>
            <a:br>
              <a:rPr lang="pl-PL" sz="2200" dirty="0"/>
            </a:br>
            <a:r>
              <a:rPr lang="pl-PL" sz="2200" dirty="0"/>
              <a:t>- tworzenie nowoczesnych rozwiązań teleinformatyczne wspierających logiczny i spójny system informatyczny państwa, zbudowany i zarządzany przy udziale wszystkich podmiotów na różnych szczeblach administracji publicznej</a:t>
            </a:r>
          </a:p>
          <a:p>
            <a:r>
              <a:rPr lang="pl-PL" sz="2200" b="1" dirty="0">
                <a:solidFill>
                  <a:schemeClr val="accent1">
                    <a:lumMod val="50000"/>
                  </a:schemeClr>
                </a:solidFill>
              </a:rPr>
              <a:t>Priorytet II Fundusze Europejskie na zielony rozwój Mazowsza </a:t>
            </a:r>
            <a:r>
              <a:rPr lang="pl-PL" sz="2200" dirty="0"/>
              <a:t>– to głównie działania mające na celu:</a:t>
            </a:r>
            <a:br>
              <a:rPr lang="pl-PL" sz="2200" dirty="0"/>
            </a:br>
            <a:r>
              <a:rPr lang="pl-PL" sz="2200" dirty="0"/>
              <a:t>- zwiększenie efektywności energetycznej i wykorzystania OZE,</a:t>
            </a:r>
            <a:br>
              <a:rPr lang="pl-PL" sz="2200" dirty="0"/>
            </a:br>
            <a:r>
              <a:rPr lang="pl-PL" sz="2200" dirty="0"/>
              <a:t>- dostosowanie do zmian klimatu i zapobieganie ryzyku związanemu z klęskami żywiołowymi i katastrofami,</a:t>
            </a:r>
            <a:br>
              <a:rPr lang="pl-PL" sz="2200" dirty="0"/>
            </a:br>
            <a:r>
              <a:rPr lang="pl-PL" sz="2200" dirty="0"/>
              <a:t>- transformację w kierunku gospodarki o obiegu zamkniętym i gospodarki zasobooszczędnej</a:t>
            </a:r>
            <a:br>
              <a:rPr lang="pl-PL" sz="2200" dirty="0"/>
            </a:br>
            <a:r>
              <a:rPr lang="pl-PL" sz="2200" dirty="0"/>
              <a:t>- wzmacnianie ochrony i zachowania przyrody, różnorodności biologicznej oraz zielonej infrastruktury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184083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9247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schemeClr val="bg1"/>
                </a:solidFill>
                <a:latin typeface="+mn-lt"/>
              </a:rPr>
              <a:t>Program Fundusze Europejskie dla Mazowsza 2021-2027</a:t>
            </a:r>
            <a:endParaRPr lang="pl-PL" sz="3200" b="1" dirty="0">
              <a:solidFill>
                <a:schemeClr val="bg1"/>
              </a:solidFill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F64A333-9815-3076-0E4D-CE2BBECE7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768" y="1703079"/>
            <a:ext cx="10515600" cy="4351338"/>
          </a:xfrm>
        </p:spPr>
        <p:txBody>
          <a:bodyPr>
            <a:normAutofit fontScale="32500" lnSpcReduction="20000"/>
          </a:bodyPr>
          <a:lstStyle/>
          <a:p>
            <a:r>
              <a:rPr lang="pl-PL" sz="6200" b="1" dirty="0">
                <a:solidFill>
                  <a:schemeClr val="accent1">
                    <a:lumMod val="50000"/>
                  </a:schemeClr>
                </a:solidFill>
              </a:rPr>
              <a:t>Priorytet III Fundusze Europejskie na rozwój mobilności miejskiej na Mazowszu </a:t>
            </a:r>
            <a:r>
              <a:rPr lang="pl-PL" sz="6200" dirty="0"/>
              <a:t>–  to głównie działania wspierające zrównoważoną multimodalną mobilność miejską: tworzenie infrastruktury rowerowej i pieszej, zakup niskoemisyjnego i zeroemisyjnego taboru autobusowego, budowa i przebudowa infrastruktury transportu publicznego </a:t>
            </a:r>
          </a:p>
          <a:p>
            <a:r>
              <a:rPr lang="pl-PL" sz="6200" b="1" dirty="0">
                <a:solidFill>
                  <a:schemeClr val="accent1">
                    <a:lumMod val="50000"/>
                  </a:schemeClr>
                </a:solidFill>
              </a:rPr>
              <a:t>Priorytet IV  Fundusze Europejskie dla lepiej połączonego i dostępnego Mazowsza </a:t>
            </a:r>
            <a:r>
              <a:rPr lang="pl-PL" sz="6200" dirty="0"/>
              <a:t>– to głównie działania inwestycyjne poprawiające bezpieczeństwo, budowa obwodnic i wyprowadzanie ruchu drogowego poza miasta. Inwestycje drogowe będą ukierunkowane na niezbędne połączenia do sieci TEN-T, miejsc inwestycyjnych, terminali intermodalnych/centrów logistycznych, węzłów transportowych, przejść granicznych</a:t>
            </a:r>
          </a:p>
          <a:p>
            <a:r>
              <a:rPr lang="pl-PL" sz="6200" b="1" dirty="0">
                <a:solidFill>
                  <a:schemeClr val="accent1">
                    <a:lumMod val="50000"/>
                  </a:schemeClr>
                </a:solidFill>
              </a:rPr>
              <a:t>Priorytet V Fundusze Europejskie dla wyższej jakości życia na Mazowszu </a:t>
            </a:r>
            <a:r>
              <a:rPr lang="pl-PL" sz="6200" dirty="0"/>
              <a:t>– to głównie działania służące rozwojowi infrastruktury w zakresie zwiększenia dostępności szkół oraz poprawy infrastruktury kształcenia zawodowego, a także infrastruktura usług społecznych i zdrowotnych w formach zdeinstytucjonalizowanych, a także wspieranie infrastruktury turystycznej (turystyczne szlaki tematyczne i produkty turystyczne) oraz służącej działalności kulturalnej </a:t>
            </a:r>
          </a:p>
          <a:p>
            <a:r>
              <a:rPr lang="pl-PL" sz="6200" b="1" dirty="0">
                <a:solidFill>
                  <a:schemeClr val="accent1">
                    <a:lumMod val="50000"/>
                  </a:schemeClr>
                </a:solidFill>
              </a:rPr>
              <a:t>Priorytet IX Mazowsze bliższe obywatelom dzięki Funduszom Europejskim </a:t>
            </a:r>
            <a:r>
              <a:rPr lang="pl-PL" sz="6200" b="1" dirty="0"/>
              <a:t>- </a:t>
            </a:r>
            <a:r>
              <a:rPr lang="pl-PL" sz="6200" dirty="0"/>
              <a:t>to głównie działania wspierające procesy rewitalizacji w miastach i na obszarach wiejskich </a:t>
            </a:r>
          </a:p>
          <a:p>
            <a:endParaRPr lang="pl-PL" sz="2400" dirty="0"/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758399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9247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schemeClr val="bg1"/>
                </a:solidFill>
                <a:latin typeface="+mn-lt"/>
              </a:rPr>
              <a:t>Program Fundusze Europejskie dla Mazowsza 2021-2027</a:t>
            </a:r>
            <a:endParaRPr lang="pl-PL" sz="3200" b="1" dirty="0">
              <a:solidFill>
                <a:schemeClr val="bg1"/>
              </a:solidFill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F64A333-9815-3076-0E4D-CE2BBECE7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7767"/>
            <a:ext cx="10515600" cy="45439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Obszary finansowane z EFS+ (alokacja </a:t>
            </a:r>
            <a:r>
              <a:rPr lang="pl-PL" altLang="pl-PL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590.552.801 EUR) </a:t>
            </a:r>
            <a:endParaRPr lang="pl-PL" sz="2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Priorytet VI Fundusze Europejskie dla aktywnego zawodowo Mazowsza </a:t>
            </a:r>
            <a:r>
              <a:rPr lang="pl-PL" sz="2400" dirty="0"/>
              <a:t>- to działania służące aktywizacji zawodowej osób biernych zawodowo na rynku pracy, a także osób, których sytuacja rynkowa jest niestabilna lub niepewna, oraz na dostosowaniu pracowników do szybko zmieniającej się sytuacji na rynku pracy</a:t>
            </a:r>
          </a:p>
          <a:p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Priorytet VII Fundusze Europejskie dla nowoczesnej i dostępnej edukacji na Mazowszu</a:t>
            </a:r>
            <a:r>
              <a:rPr lang="pl-PL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l-PL" sz="2400" dirty="0"/>
              <a:t>- to głównie działania mające na celu podniesienie jakości edukacji przedszkolnej, kształcenia ogólnego i zawodowego uczniów, w tym ze specjalnymi potrzebami edukacyjnymi, w ramach edukacji włączającej </a:t>
            </a:r>
          </a:p>
          <a:p>
            <a:r>
              <a:rPr lang="pl-PL" sz="2400" b="1" dirty="0">
                <a:solidFill>
                  <a:schemeClr val="accent1">
                    <a:lumMod val="50000"/>
                  </a:schemeClr>
                </a:solidFill>
              </a:rPr>
              <a:t>Priorytet VIII Fundusze Europejskie dla aktywnej integracji oraz rozwoju usług społecznych i zdrowotnych na Mazowszu </a:t>
            </a:r>
            <a:r>
              <a:rPr lang="pl-PL" sz="2400" b="1" dirty="0"/>
              <a:t>-  </a:t>
            </a:r>
            <a:r>
              <a:rPr lang="pl-PL" sz="2400" dirty="0"/>
              <a:t>to głównie działania mające na celu włączanie do rynku pracy osób zagrożonych wykluczeniem, osób biernych zawodowo, migrantów, długotrwale bezrobotnych, w kryzysie bezdomności, osób ze społeczności marginalizowanych i osób z niepełnosprawnościami a także rozwój usług społecznych i zdrowotnych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41659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9247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schemeClr val="bg1"/>
                </a:solidFill>
                <a:latin typeface="+mn-lt"/>
              </a:rPr>
              <a:t>Wsparcie dla partnerów społecznych i organizacji społeczeństwa obywatelskiego</a:t>
            </a:r>
            <a:endParaRPr lang="pl-PL" sz="3200" b="1" dirty="0">
              <a:solidFill>
                <a:schemeClr val="bg1"/>
              </a:solidFill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graphicFrame>
        <p:nvGraphicFramePr>
          <p:cNvPr id="9" name="Symbol zastępczy zawartości 8">
            <a:extLst>
              <a:ext uri="{FF2B5EF4-FFF2-40B4-BE49-F238E27FC236}">
                <a16:creationId xmlns:a16="http://schemas.microsoft.com/office/drawing/2014/main" id="{7961B3D4-4C01-E0AE-906F-9FF48BA6CA4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7388" y="1226003"/>
          <a:ext cx="10717212" cy="4667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3135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40800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  <a:latin typeface="+mn-lt"/>
              </a:rPr>
              <a:t>Program Fundusze Europejskie dla Mazowsza 2021-2027</a:t>
            </a:r>
            <a:br>
              <a:rPr lang="pl-PL" sz="3600" b="1" dirty="0">
                <a:solidFill>
                  <a:schemeClr val="bg1"/>
                </a:solidFill>
                <a:latin typeface="+mn-lt"/>
              </a:rPr>
            </a:br>
            <a:r>
              <a:rPr lang="pl-PL" sz="3600" b="1" dirty="0">
                <a:solidFill>
                  <a:schemeClr val="bg1"/>
                </a:solidFill>
                <a:latin typeface="+mn-lt"/>
              </a:rPr>
              <a:t>(FEM 2021-2027)</a:t>
            </a:r>
            <a:endParaRPr lang="pl-PL" sz="3600" b="1" dirty="0">
              <a:solidFill>
                <a:schemeClr val="bg1"/>
              </a:solidFill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8A53404-01FD-EDFA-16D9-B78314F1C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825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200" dirty="0"/>
              <a:t>Ministerstwo Funduszy i Polityki Regionalnej przygotowało </a:t>
            </a:r>
          </a:p>
          <a:p>
            <a:pPr marL="0" indent="0">
              <a:buNone/>
            </a:pPr>
            <a:r>
              <a:rPr lang="pl-PL" sz="3200" b="1" i="1" dirty="0">
                <a:solidFill>
                  <a:schemeClr val="accent1">
                    <a:lumMod val="50000"/>
                  </a:schemeClr>
                </a:solidFill>
              </a:rPr>
              <a:t>Rekomendacje dla programowania EFS+ w obszarze budowy zdolności organizacyjnych partnerów społeczeństwa obywatelskiego  </a:t>
            </a:r>
            <a:r>
              <a:rPr lang="pl-PL" sz="3200" b="1" dirty="0">
                <a:solidFill>
                  <a:schemeClr val="accent1">
                    <a:lumMod val="50000"/>
                  </a:schemeClr>
                </a:solidFill>
              </a:rPr>
              <a:t>(partnerów społecznych oraz organizacji społeczeństwa obywatelskiego)</a:t>
            </a:r>
          </a:p>
          <a:p>
            <a:pPr marL="0" indent="0">
              <a:buNone/>
            </a:pPr>
            <a:r>
              <a:rPr lang="pl-PL" sz="3200" dirty="0"/>
              <a:t>na podstawie których opracowano zakres wsparcia tych podmiotów w FEM 2021-2027 wpisujący się w cele szczegółowe EFS+</a:t>
            </a:r>
          </a:p>
        </p:txBody>
      </p:sp>
    </p:spTree>
    <p:extLst>
      <p:ext uri="{BB962C8B-B14F-4D97-AF65-F5344CB8AC3E}">
        <p14:creationId xmlns:p14="http://schemas.microsoft.com/office/powerpoint/2010/main" val="530855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  <a:latin typeface="+mn-lt"/>
              </a:rPr>
              <a:t>Program Fundusze Europejskie dla Mazowsza 2021-2027</a:t>
            </a:r>
            <a:br>
              <a:rPr lang="pl-PL" sz="3600" b="1" dirty="0">
                <a:solidFill>
                  <a:schemeClr val="bg1"/>
                </a:solidFill>
                <a:latin typeface="+mn-lt"/>
              </a:rPr>
            </a:br>
            <a:r>
              <a:rPr lang="pl-PL" sz="3600" b="1" dirty="0">
                <a:solidFill>
                  <a:schemeClr val="bg1"/>
                </a:solidFill>
                <a:latin typeface="+mn-lt"/>
              </a:rPr>
              <a:t>(FEM 2021-2027)</a:t>
            </a:r>
            <a:endParaRPr lang="pl-PL" sz="3600" b="1" dirty="0">
              <a:solidFill>
                <a:schemeClr val="bg1"/>
              </a:solidFill>
            </a:endParaRP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F64A333-9815-3076-0E4D-CE2BBECE7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8632" y="1594751"/>
            <a:ext cx="10515600" cy="52851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700" b="1" dirty="0">
                <a:solidFill>
                  <a:schemeClr val="accent1">
                    <a:lumMod val="50000"/>
                  </a:schemeClr>
                </a:solidFill>
              </a:rPr>
              <a:t>Wsparcie dla partnerów społecznych i organizacji społeczeństwa obywatelskiego zaplanowane zostało w ramach:</a:t>
            </a:r>
          </a:p>
          <a:p>
            <a:r>
              <a:rPr lang="pl-PL" sz="2700" dirty="0"/>
              <a:t>Priorytetu VIII FEM w celu szczegółowym 4(h) </a:t>
            </a:r>
            <a:r>
              <a:rPr lang="pl-PL" sz="2700" i="1" dirty="0"/>
              <a:t>wspieranie aktywnego włączenia społecznego w celu promowania równości szans, niedyskryminacji i aktywnego uczestnictwa, oraz zwiększanie zdolności do zatrudnienia, w szczególności grup w niekorzystnej sytuacji</a:t>
            </a:r>
            <a:endParaRPr lang="pl-PL" sz="2700" dirty="0"/>
          </a:p>
          <a:p>
            <a:r>
              <a:rPr lang="pl-PL" sz="2700" dirty="0"/>
              <a:t>Działania 8.3 </a:t>
            </a:r>
            <a:r>
              <a:rPr lang="pl-PL" sz="2700" i="1" dirty="0"/>
              <a:t>Potencjał partnerów społecznych i organizacji pozarządowych </a:t>
            </a:r>
            <a:r>
              <a:rPr lang="pl-PL" sz="2700" dirty="0"/>
              <a:t>Szczegółowego Opisu Priorytetów FEM</a:t>
            </a:r>
          </a:p>
          <a:p>
            <a:pPr marL="0" indent="0">
              <a:buNone/>
            </a:pPr>
            <a:r>
              <a:rPr lang="pl-PL" sz="2700" b="1" dirty="0">
                <a:solidFill>
                  <a:schemeClr val="accent1">
                    <a:lumMod val="50000"/>
                  </a:schemeClr>
                </a:solidFill>
              </a:rPr>
              <a:t>Alokacja EFS+ przeznaczona na działanie to 7,9 mln EUR</a:t>
            </a:r>
          </a:p>
          <a:p>
            <a:pPr marL="0" indent="0">
              <a:buNone/>
            </a:pPr>
            <a:r>
              <a:rPr lang="pl-PL" sz="2400" dirty="0"/>
              <a:t>Ogłoszenie naboru planowane jest w grudniu 2023 roku.</a:t>
            </a:r>
          </a:p>
          <a:p>
            <a:pPr marL="0" indent="0">
              <a:buNone/>
            </a:pPr>
            <a:endParaRPr lang="pl-PL" sz="2700" b="1" dirty="0"/>
          </a:p>
        </p:txBody>
      </p:sp>
    </p:spTree>
    <p:extLst>
      <p:ext uri="{BB962C8B-B14F-4D97-AF65-F5344CB8AC3E}">
        <p14:creationId xmlns:p14="http://schemas.microsoft.com/office/powerpoint/2010/main" val="2435371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  <a:latin typeface="+mn-lt"/>
              </a:rPr>
              <a:t>Dofinansowanie będą mogły otrzymać m.in. projekty:</a:t>
            </a: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A7FBDBC-3270-850A-781B-C779F2805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mające na celu  promocję wartości UE zasad Europejskiego Filaru Praw Socjalnych (EFPS), Karty Praw Podstawowych KPP, niedyskryminacji i zarządzania różnorodnością w obszarze edukacji, rynku pracy, włączenia społecznego i zdrowia. </a:t>
            </a:r>
          </a:p>
          <a:p>
            <a:pPr marL="0" indent="0">
              <a:buNone/>
            </a:pPr>
            <a:r>
              <a:rPr lang="pl-PL" dirty="0"/>
              <a:t>Przykładowe cele z </a:t>
            </a:r>
            <a:r>
              <a:rPr lang="pl-PL" b="1" dirty="0">
                <a:solidFill>
                  <a:schemeClr val="accent1">
                    <a:lumMod val="50000"/>
                  </a:schemeClr>
                </a:solidFill>
              </a:rPr>
              <a:t>Planu działania na rzecz EFPS </a:t>
            </a:r>
            <a:r>
              <a:rPr lang="pl-PL" dirty="0"/>
              <a:t>to wolność wyboru zawodu i prawo do podejmowania pracy,  wspieranie równych szans grup niedostatecznie reprezentowanych, integracja osób z niepełnosprawnościami i dostęp do podstawowych usług.</a:t>
            </a:r>
          </a:p>
          <a:p>
            <a:pPr marL="0" indent="0">
              <a:buNone/>
            </a:pPr>
            <a:r>
              <a:rPr lang="pl-PL" dirty="0"/>
              <a:t>Przykładowe wartości z </a:t>
            </a:r>
            <a:r>
              <a:rPr lang="pl-PL" b="1" dirty="0">
                <a:solidFill>
                  <a:schemeClr val="accent1">
                    <a:lumMod val="50000"/>
                  </a:schemeClr>
                </a:solidFill>
              </a:rPr>
              <a:t>KPP</a:t>
            </a:r>
            <a:r>
              <a:rPr lang="pl-PL" dirty="0"/>
              <a:t> to godność, wolność, równość, solidarność, prawa obywatelskie i wymiar sprawiedliwości.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15386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CC7ED7EE-A0A5-F82F-B9CD-55606EBC56F3}"/>
              </a:ext>
            </a:extLst>
          </p:cNvPr>
          <p:cNvSpPr/>
          <p:nvPr/>
        </p:nvSpPr>
        <p:spPr>
          <a:xfrm>
            <a:off x="0" y="0"/>
            <a:ext cx="12192000" cy="1510505"/>
          </a:xfrm>
          <a:prstGeom prst="rect">
            <a:avLst/>
          </a:prstGeom>
          <a:solidFill>
            <a:srgbClr val="3B3D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CBC0AC4-38B2-E9FA-3D4B-2D6AD749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18494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chemeClr val="bg1"/>
                </a:solidFill>
                <a:latin typeface="+mn-lt"/>
              </a:rPr>
              <a:t>Dofinansowanie będą mogły otrzymać m.in. projekty:</a:t>
            </a:r>
          </a:p>
        </p:txBody>
      </p:sp>
      <p:grpSp>
        <p:nvGrpSpPr>
          <p:cNvPr id="5" name="Grupa 4">
            <a:extLst>
              <a:ext uri="{FF2B5EF4-FFF2-40B4-BE49-F238E27FC236}">
                <a16:creationId xmlns:a16="http://schemas.microsoft.com/office/drawing/2014/main" id="{C064E3B0-0253-1F28-2CC8-B11087554904}"/>
              </a:ext>
            </a:extLst>
          </p:cNvPr>
          <p:cNvGrpSpPr/>
          <p:nvPr/>
        </p:nvGrpSpPr>
        <p:grpSpPr>
          <a:xfrm>
            <a:off x="968632" y="6008698"/>
            <a:ext cx="10334368" cy="45720"/>
            <a:chOff x="745525" y="5868998"/>
            <a:chExt cx="10334368" cy="45720"/>
          </a:xfrm>
        </p:grpSpPr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9AD536D4-779F-BDF7-2D08-EE0C03E82A8A}"/>
                </a:ext>
              </a:extLst>
            </p:cNvPr>
            <p:cNvSpPr/>
            <p:nvPr/>
          </p:nvSpPr>
          <p:spPr>
            <a:xfrm>
              <a:off x="745525" y="5868999"/>
              <a:ext cx="4805090" cy="45719"/>
            </a:xfrm>
            <a:prstGeom prst="rect">
              <a:avLst/>
            </a:prstGeom>
            <a:solidFill>
              <a:srgbClr val="BDE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14029052-73AB-AE34-78AB-D20D9EB25057}"/>
                </a:ext>
              </a:extLst>
            </p:cNvPr>
            <p:cNvSpPr/>
            <p:nvPr/>
          </p:nvSpPr>
          <p:spPr>
            <a:xfrm>
              <a:off x="5550615" y="5868998"/>
              <a:ext cx="5529278" cy="45719"/>
            </a:xfrm>
            <a:prstGeom prst="rect">
              <a:avLst/>
            </a:prstGeom>
            <a:solidFill>
              <a:srgbClr val="3B3D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>
                <a:highlight>
                  <a:srgbClr val="FFFF00"/>
                </a:highlight>
              </a:endParaRPr>
            </a:p>
          </p:txBody>
        </p:sp>
      </p:grp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A7FBDBC-3270-850A-781B-C779F2805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polegające na organizowaniu działań promocyjnych i komunikacyjnych, warsztatów i szkoleń w zakresie niedyskryminacji i zarządzania różnorodnością, w tym dyskryminacji ze względu na orientację seksualną,</a:t>
            </a:r>
          </a:p>
          <a:p>
            <a:r>
              <a:rPr lang="pl-PL" dirty="0"/>
              <a:t>mające na celu podnoszenie świadomości na temat przepisów i polityk antydyskryminacyjnych,</a:t>
            </a:r>
          </a:p>
          <a:p>
            <a:r>
              <a:rPr lang="pl-PL" dirty="0"/>
              <a:t>współpracy ze społecznościami lokalnymi, społeczeństwem obywatelskim w celu zwalczania dyskryminacji, w tym działania promocyjne, kampanie informacyjne i inicjatywy informacyjne z udziałem osób uznanych i szanowanych w społeczności docelowej,</a:t>
            </a:r>
          </a:p>
          <a:p>
            <a:r>
              <a:rPr lang="pl-PL" dirty="0"/>
              <a:t>bezpośrednio związane ze zwalczaniem wszelkich form dyskryminacji – m.in. stworzenie systemu wsparcia dla osób dyskryminowanych (np. ofiar mowy nienawiści lub przemocy ze względu na orientację seksualną, pochodzenie etniczne, niepełnosprawność i inne powody).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775482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1802</TotalTime>
  <Words>1165</Words>
  <Application>Microsoft Office PowerPoint</Application>
  <PresentationFormat>Panoramiczny</PresentationFormat>
  <Paragraphs>77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Motyw pakietu Office</vt:lpstr>
      <vt:lpstr>Strategia komunikacji Funduszy Europejskich dla Mazowsza 2021-2027 </vt:lpstr>
      <vt:lpstr>Program Fundusze Europejskie dla Mazowsza 2021-2027 (FEM 2021-2027)</vt:lpstr>
      <vt:lpstr>Program Fundusze Europejskie dla Mazowsza 2021-2027</vt:lpstr>
      <vt:lpstr>Program Fundusze Europejskie dla Mazowsza 2021-2027</vt:lpstr>
      <vt:lpstr>Wsparcie dla partnerów społecznych i organizacji społeczeństwa obywatelskiego</vt:lpstr>
      <vt:lpstr>Program Fundusze Europejskie dla Mazowsza 2021-2027 (FEM 2021-2027)</vt:lpstr>
      <vt:lpstr>Program Fundusze Europejskie dla Mazowsza 2021-2027 (FEM 2021-2027)</vt:lpstr>
      <vt:lpstr>Dofinansowanie będą mogły otrzymać m.in. projekty:</vt:lpstr>
      <vt:lpstr>Dofinansowanie będą mogły otrzymać m.in. projekty:</vt:lpstr>
      <vt:lpstr>Dofinansowanie będą mogły otrzymać m.in. projekty:</vt:lpstr>
      <vt:lpstr>Działania służące wzmacnianiu potencjału partnerów społeczeństwa obywatelskiego</vt:lpstr>
      <vt:lpstr>Działania służące wzmacnianiu potencjału partnerów społeczeństwa obywatelskiego (przykłady)</vt:lpstr>
      <vt:lpstr>Przydatne linki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Penda Anna</dc:creator>
  <cp:lastModifiedBy>Rylska Magdalena</cp:lastModifiedBy>
  <cp:revision>54</cp:revision>
  <cp:lastPrinted>2023-05-18T08:06:31Z</cp:lastPrinted>
  <dcterms:created xsi:type="dcterms:W3CDTF">2023-04-28T07:13:02Z</dcterms:created>
  <dcterms:modified xsi:type="dcterms:W3CDTF">2023-09-07T07:32:03Z</dcterms:modified>
</cp:coreProperties>
</file>