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88162" cy="100187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9EBD8C6-3702-4CFC-9ED1-20F1F6665FFB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2A209FFD-B1DE-4A39-8ABA-10B8D803EFFF}" type="slidenum">
              <a:rPr b="0" lang="pl-PL" sz="11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C74EC92A-34B5-4E2B-AE71-57CB9C9B7F91}" type="slidenum">
              <a:rPr b="0" lang="pl-PL" sz="1100" spc="-1" strike="noStrike">
                <a:latin typeface="Times New Roman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F1DA4993-C04C-4EAC-BE71-E73E33B95833}" type="slidenum">
              <a:rPr b="0" lang="pl-PL" sz="1100" spc="-1" strike="noStrike">
                <a:latin typeface="Times New Roman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3EFB4F27-07AD-4EA2-909C-26293BFA8F2E}" type="slidenum">
              <a:rPr b="0" lang="pl-PL" sz="1100" spc="-1" strike="noStrike">
                <a:latin typeface="Times New Roman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C950011D-3D92-4138-9D00-87D8774441A1}" type="slidenum">
              <a:rPr b="0" lang="pl-PL" sz="1100" spc="-1" strike="noStrike">
                <a:latin typeface="Times New Roman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7399E1D9-1EA0-4647-AD79-9691EDD7AE54}" type="slidenum">
              <a:rPr b="0" lang="pl-PL" sz="1100" spc="-1" strike="noStrike">
                <a:latin typeface="Times New Roman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8680" y="4821120"/>
            <a:ext cx="5510880" cy="3944520"/>
          </a:xfrm>
          <a:prstGeom prst="rect">
            <a:avLst/>
          </a:prstGeom>
        </p:spPr>
        <p:txBody>
          <a:bodyPr lIns="84600" rIns="84600" tIns="42480" bIns="4248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3901320" y="9515880"/>
            <a:ext cx="2985120" cy="502560"/>
          </a:xfrm>
          <a:prstGeom prst="rect">
            <a:avLst/>
          </a:prstGeom>
          <a:noFill/>
          <a:ln>
            <a:noFill/>
          </a:ln>
        </p:spPr>
        <p:txBody>
          <a:bodyPr lIns="84600" rIns="84600" tIns="42480" bIns="42480" anchor="b">
            <a:noAutofit/>
          </a:bodyPr>
          <a:p>
            <a:pPr algn="r">
              <a:lnSpc>
                <a:spcPct val="100000"/>
              </a:lnSpc>
            </a:pPr>
            <a:fld id="{23CBB6C8-F105-442A-A892-038ABE80A21E}" type="slidenum">
              <a:rPr b="0" lang="pl-PL" sz="11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560" cy="110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560" cy="110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560" cy="110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6200" y="2408040"/>
            <a:ext cx="11643840" cy="23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27000"/>
          </a:bodyPr>
          <a:p>
            <a:pPr algn="ctr">
              <a:lnSpc>
                <a:spcPct val="90000"/>
              </a:lnSpc>
            </a:pPr>
            <a:r>
              <a:rPr b="1" lang="pl-PL" sz="9800" spc="-1" strike="noStrike">
                <a:solidFill>
                  <a:srgbClr val="000000"/>
                </a:solidFill>
                <a:latin typeface="Calibri Light"/>
                <a:ea typeface="DejaVu Sans"/>
              </a:rPr>
              <a:t>Obszar Funkcjonalny </a:t>
            </a:r>
            <a:endParaRPr b="0" lang="pl-PL" sz="9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l-PL" sz="9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Miasta Płocka</a:t>
            </a:r>
            <a:endParaRPr b="0" lang="pl-PL" sz="9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pl-PL" sz="9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l-PL" sz="65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VII Posiedzenie Komitetu Monitorującgo FEM 2021-2027</a:t>
            </a:r>
            <a:endParaRPr b="0" lang="pl-PL" sz="65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br/>
            <a:endParaRPr b="0" lang="pl-PL" sz="6500" spc="-1" strike="noStrike">
              <a:latin typeface="Arial"/>
            </a:endParaRPr>
          </a:p>
        </p:txBody>
      </p:sp>
      <p:pic>
        <p:nvPicPr>
          <p:cNvPr id="121" name="Obraz 6" descr=""/>
          <p:cNvPicPr/>
          <p:nvPr/>
        </p:nvPicPr>
        <p:blipFill>
          <a:blip r:embed="rId1"/>
          <a:stretch/>
        </p:blipFill>
        <p:spPr>
          <a:xfrm>
            <a:off x="466200" y="385920"/>
            <a:ext cx="1490760" cy="212940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2281680" y="5583960"/>
            <a:ext cx="7643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Warszawa, 21 września 2023r.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43480" y="204120"/>
            <a:ext cx="10510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4472c4"/>
                </a:solidFill>
                <a:latin typeface="Arial"/>
                <a:ea typeface="DejaVu Sans"/>
              </a:rPr>
              <a:t>Jaki jest wstępny układ przedsięwzięć</a:t>
            </a:r>
            <a:endParaRPr b="0" lang="pl-PL" sz="4000" spc="-1" strike="noStrike">
              <a:latin typeface="Arial"/>
            </a:endParaRPr>
          </a:p>
        </p:txBody>
      </p:sp>
      <p:graphicFrame>
        <p:nvGraphicFramePr>
          <p:cNvPr id="146" name="Table 2"/>
          <p:cNvGraphicFramePr/>
          <p:nvPr/>
        </p:nvGraphicFramePr>
        <p:xfrm>
          <a:off x="80640" y="995400"/>
          <a:ext cx="11644920" cy="3469680"/>
        </p:xfrm>
        <a:graphic>
          <a:graphicData uri="http://schemas.openxmlformats.org/drawingml/2006/table">
            <a:tbl>
              <a:tblPr/>
              <a:tblGrid>
                <a:gridCol w="344880"/>
                <a:gridCol w="8278920"/>
                <a:gridCol w="1514880"/>
                <a:gridCol w="1506240"/>
              </a:tblGrid>
              <a:tr h="64224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Nazwa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Liczba projektów/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przedsięwzięć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szacowana wartość dofinansowania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mln. zł.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4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Lista przedsięwzięć poza alokacją MSIT: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5460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Wzmocnienie kapitału ludzkiego i potencjałów służących trwałemu zabezpieczeniu jakości warunków życia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63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148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52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Atrakcyjne przestrzenie zamieszkania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22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580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368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Zrównoważony rozwój gospodarczy obszaru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31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139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364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Dostępny komunikacyjnie OFMP z funkcjonującym systemem zrównoważonej mobilności miejskiej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55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960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452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Adaptacja do zmian klimatu na poziomie całego Partnerstwa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69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633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08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Łącznie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275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 mld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47" name="CustomShape 3"/>
          <p:cNvSpPr/>
          <p:nvPr/>
        </p:nvSpPr>
        <p:spPr>
          <a:xfrm>
            <a:off x="295920" y="5665680"/>
            <a:ext cx="1105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2e75b6"/>
                </a:solidFill>
                <a:latin typeface="Calibri"/>
                <a:ea typeface="DejaVu Sans"/>
              </a:rPr>
              <a:t>Powyższy zakres jest prezentowany w trybie roboczym i w ramach dalszych prac będzie ulegał zmianom i dostosowaniu w ramach opracowywania tekstu jednolitego strategii ponadlokalnej OFMP.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275040" y="2072520"/>
            <a:ext cx="5938920" cy="2386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DejaVu Sans"/>
              </a:rPr>
              <a:t>Dziękuję za uwagę</a:t>
            </a:r>
            <a:br/>
            <a:br/>
            <a:br/>
            <a:br/>
            <a:br/>
            <a:br/>
            <a:r>
              <a:rPr b="1" lang="pl-PL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Artur Zieliński </a:t>
            </a:r>
            <a:br/>
            <a:br/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Zastępca Prezydenta Miasta Płocka ds. Rozwoju i Inwestycji</a:t>
            </a:r>
            <a:br/>
            <a:br/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Przewodniczący Rady Partnerstwa 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Obszaru Funkcjonalnego Miasta Płocka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Obraz 3" descr=""/>
          <p:cNvPicPr/>
          <p:nvPr/>
        </p:nvPicPr>
        <p:blipFill>
          <a:blip r:embed="rId1"/>
          <a:srcRect l="30749" t="14108" r="40051" b="7441"/>
          <a:stretch/>
        </p:blipFill>
        <p:spPr>
          <a:xfrm>
            <a:off x="6534000" y="213840"/>
            <a:ext cx="4385160" cy="664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94040" y="183240"/>
            <a:ext cx="100026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12880" y="261000"/>
            <a:ext cx="10564920" cy="12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Podczas spotkania, które odbyło się 26 września 2022r Partnerzy podjęli decyzję o opracowaniu </a:t>
            </a:r>
            <a:r>
              <a:rPr b="1" lang="pl-PL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strategii ponadlokalnej </a:t>
            </a:r>
            <a:r>
              <a:rPr b="0" lang="pl-PL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w ramach Obszaru Funkcjonalnego Miasta Płocka</a:t>
            </a:r>
            <a:endParaRPr b="0" lang="pl-PL" sz="2600" spc="-1" strike="noStrike">
              <a:latin typeface="Arial"/>
            </a:endParaRPr>
          </a:p>
        </p:txBody>
      </p:sp>
      <p:pic>
        <p:nvPicPr>
          <p:cNvPr id="125" name="Picture 2" descr="https://nowy.plock.eu/core/uploads/mieszkaniec/SL123-80.jpg"/>
          <p:cNvPicPr/>
          <p:nvPr/>
        </p:nvPicPr>
        <p:blipFill>
          <a:blip r:embed="rId1"/>
          <a:stretch/>
        </p:blipFill>
        <p:spPr>
          <a:xfrm>
            <a:off x="2330640" y="1788480"/>
            <a:ext cx="6953040" cy="463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az 1" descr=""/>
          <p:cNvPicPr/>
          <p:nvPr/>
        </p:nvPicPr>
        <p:blipFill>
          <a:blip r:embed="rId1"/>
          <a:srcRect l="6005" t="5370" r="2833" b="17088"/>
          <a:stretch/>
        </p:blipFill>
        <p:spPr>
          <a:xfrm>
            <a:off x="6182280" y="985320"/>
            <a:ext cx="4648320" cy="5591160"/>
          </a:xfrm>
          <a:prstGeom prst="rect">
            <a:avLst/>
          </a:prstGeom>
          <a:ln>
            <a:noFill/>
          </a:ln>
        </p:spPr>
      </p:pic>
      <p:pic>
        <p:nvPicPr>
          <p:cNvPr id="127" name="Obraz 3" descr=""/>
          <p:cNvPicPr/>
          <p:nvPr/>
        </p:nvPicPr>
        <p:blipFill>
          <a:blip r:embed="rId2"/>
          <a:srcRect l="7041" t="6473" r="3079" b="17025"/>
          <a:stretch/>
        </p:blipFill>
        <p:spPr>
          <a:xfrm>
            <a:off x="266760" y="1731240"/>
            <a:ext cx="3993480" cy="48067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266760" y="124560"/>
            <a:ext cx="35683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Podpisanie porozumienia - 26 JST 31.01.2023 obejmuje: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miasto na prawach powiatu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 powiaty ziemskie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22 gminy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434920" y="124560"/>
            <a:ext cx="35683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Partnerstwo obecnie - 28 JST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obejmuje: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miasto na prawach powiatu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 powiaty ziemskie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4472c4"/>
                </a:solidFill>
                <a:latin typeface="Calibri"/>
                <a:ea typeface="DejaVu Sans"/>
              </a:rPr>
              <a:t>24 gminy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512000" y="360000"/>
            <a:ext cx="9142560" cy="1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Rada Partnerstwa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09840" y="1935000"/>
            <a:ext cx="10971360" cy="44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  <a:ea typeface="DejaVu Sans"/>
              </a:rPr>
              <a:t>Funkcję Przewodniczącego Rady Partnerstwa pełni Prezydent Miasta Płocka lub osoba przez niego upoważniona (§5 ust.2.). Prezydent Miasta Płocka upoważnił w dniu 31.01.2023r. Pana Artura Zielińskiego – Zastępcę Prezydenta Miasta Płocka ds. Rozwoju i Inwestycji do pełnienia roli Przewodniczącego.</a:t>
            </a:r>
            <a:endParaRPr b="0" lang="pl-PL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Strony Porozumienia powierzają Gminie - Miasto Płock pełnienie funkcji Lidera Porozumienia, §3 ust. 1,</a:t>
            </a:r>
            <a:endParaRPr b="0" lang="pl-PL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  <a:ea typeface="DejaVu Sans"/>
              </a:rPr>
              <a:t>Radę Partnerstwa tworzą Strony Porozumienia poprzez wskazanie jednego przedstawiciela.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350000" y="591480"/>
            <a:ext cx="9142560" cy="4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Prezydent Miasta Płocka przygotował uchwałę: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3" name="Obraz 1" descr=""/>
          <p:cNvPicPr/>
          <p:nvPr/>
        </p:nvPicPr>
        <p:blipFill>
          <a:blip r:embed="rId1"/>
          <a:srcRect l="27234" t="26218" r="27771" b="4972"/>
          <a:stretch/>
        </p:blipFill>
        <p:spPr>
          <a:xfrm>
            <a:off x="2725560" y="1340640"/>
            <a:ext cx="6622560" cy="543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512000" y="-15840"/>
            <a:ext cx="9142560" cy="56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Plan Pracy Partnerstwa</a:t>
            </a:r>
            <a:endParaRPr b="0" lang="pl-PL" sz="3200" spc="-1" strike="noStrike">
              <a:latin typeface="Arial"/>
            </a:endParaRPr>
          </a:p>
        </p:txBody>
      </p:sp>
      <p:graphicFrame>
        <p:nvGraphicFramePr>
          <p:cNvPr id="135" name="Table 2"/>
          <p:cNvGraphicFramePr/>
          <p:nvPr/>
        </p:nvGraphicFramePr>
        <p:xfrm>
          <a:off x="275040" y="703800"/>
          <a:ext cx="11585160" cy="5812560"/>
        </p:xfrm>
        <a:graphic>
          <a:graphicData uri="http://schemas.openxmlformats.org/drawingml/2006/table">
            <a:tbl>
              <a:tblPr/>
              <a:tblGrid>
                <a:gridCol w="830520"/>
                <a:gridCol w="3715560"/>
                <a:gridCol w="4533480"/>
                <a:gridCol w="2505600"/>
              </a:tblGrid>
              <a:tr h="2448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Nazwa zadania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Zakres czynności w ramach zadania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Termin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98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Włączenie działań projektu CWD+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br/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Warsztaty diagnostyczne, elementy opracowań diagnostycznych 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 kwartał 2023 </a:t>
                      </a:r>
                      <a:r>
                        <a:rPr b="0" lang="pl-PL" sz="1500" spc="-1" strike="noStrike">
                          <a:solidFill>
                            <a:srgbClr val="385623"/>
                          </a:solidFill>
                          <a:latin typeface="Calibri"/>
                          <a:ea typeface="DejaVu Sans"/>
                        </a:rPr>
                        <a:t>- zrealizowano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12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raportu diagnostycznego 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raportu diagnostycznego do strategii rozwoju ponadlokalnego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 kwartał 2023 </a:t>
                      </a:r>
                      <a:r>
                        <a:rPr b="0" lang="pl-PL" sz="1500" spc="-1" strike="noStrike">
                          <a:solidFill>
                            <a:srgbClr val="385623"/>
                          </a:solidFill>
                          <a:latin typeface="Calibri"/>
                          <a:ea typeface="DejaVu Sans"/>
                        </a:rPr>
                        <a:t>- zrealizowano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98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Warsztaty tematyczne włączające pracowników samorządowych oraz ważnych interesariuszy społecznych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Warsztaty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I-II kwartał 2023 </a:t>
                      </a:r>
                      <a:r>
                        <a:rPr b="0" lang="pl-PL" sz="1500" spc="-1" strike="noStrike">
                          <a:solidFill>
                            <a:srgbClr val="385623"/>
                          </a:solidFill>
                          <a:latin typeface="Calibri"/>
                          <a:ea typeface="DejaVu Sans"/>
                        </a:rPr>
                        <a:t>– zrealizowano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12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projektu strategii rozwoju ponadlokalnego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treści projektu strategii rozwoju ponadlokalnego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– w trakcie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348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Ustawowe konsultacje społeczne 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(art.6.ust 3 ustawy o zasadach prowadzenia polityki rozwoju)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Przeprowadzenie konsultacji społecznych projektu strategii wraz z raportem z przebiegu konsultacji, ich podsumowania oraz zbiorczym zestawieniem zgłoszonych uwag z rekomendacją ich wprowadzenia lub odrzucenia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II-III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6912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Konsultacje ustawowe (art. 6 ust 3 ust o zasadach prowadzenia polityki rozwoju)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Konsultacje projektu Strategii z: sąsiednimi gminami ich związkami, lokalnymi partnerami społecznymi i gospodarczymi, z właściwym dyrektorem regionalnego zarządu gospodarki wodnej Państwowego Gospodarstwa Wodnego Wody Polskie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II-III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br/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512000" y="0"/>
            <a:ext cx="914256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Plan Pracy Partnerstwa</a:t>
            </a:r>
            <a:endParaRPr b="0" lang="pl-PL" sz="3200" spc="-1" strike="noStrike">
              <a:latin typeface="Arial"/>
            </a:endParaRPr>
          </a:p>
        </p:txBody>
      </p:sp>
      <p:graphicFrame>
        <p:nvGraphicFramePr>
          <p:cNvPr id="137" name="Table 2"/>
          <p:cNvGraphicFramePr/>
          <p:nvPr/>
        </p:nvGraphicFramePr>
        <p:xfrm>
          <a:off x="266040" y="671040"/>
          <a:ext cx="11585880" cy="3184200"/>
        </p:xfrm>
        <a:graphic>
          <a:graphicData uri="http://schemas.openxmlformats.org/drawingml/2006/table">
            <a:tbl>
              <a:tblPr/>
              <a:tblGrid>
                <a:gridCol w="830520"/>
                <a:gridCol w="3715560"/>
                <a:gridCol w="4533840"/>
                <a:gridCol w="2505960"/>
              </a:tblGrid>
              <a:tr h="23148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Nazwa zadania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Zakres czynności w ramach zadania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Termin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924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ostatecznego projektu Strategii 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z uwzględnieniem uwag zgłoszonych w ramach ustawowych konsultacji 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Tworzenie treści ostatecznego projektu Strategii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II-III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2588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Uzgodnienia ustawowe (art. 10 g ust. 5 ustawy o samorządzie gminnym)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Przedłożenie projektu Strategii Zarządowi Województwa Mazowieckiego w celu wydania opinii dotyczącej sposobu uwzględnienia ustaleń i rekomendacji w zakresie kształtowania i prowadzenia polityki przestrzennej w województwie określonych w strategii rozwoju województwa.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924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Rozpoczęcie działań w zakresie strategicznej oceny oddziaływania na środowisko dla projektu strategii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Uzgodnienie stopnia szczegółowości informacji zawartych w strategicznej prognozie oddziaływania na środowisko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II-III kwartał 2023 </a:t>
                      </a:r>
                      <a:r>
                        <a:rPr b="0" lang="pl-PL" sz="1500" spc="-1" strike="noStrike">
                          <a:solidFill>
                            <a:srgbClr val="385623"/>
                          </a:solidFill>
                          <a:latin typeface="Calibri"/>
                          <a:ea typeface="DejaVu Sans"/>
                        </a:rPr>
                        <a:t>- zrealizowano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8812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Procedura wynikająca z ustawy o udostępnianiu informacji o środowisku i jego ochronie, udziale społeczeństwa w ochronie środowiska oraz o ocenach oddziaływania na środowisko 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Opracowanie strategicznej oceny oddziaływania na środowisko i przeprowadzenie procedury uzgodnień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br/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6924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11.</a:t>
                      </a:r>
                      <a:endParaRPr b="0" lang="pl-PL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br/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Ewaluacja ex ante projektu strategii rozwoju ponadlokalnego zgodnie z art. 10a ustawy o zasadach prowadzenia polityki rozwoju.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Wykonanie uprzedniej ewaluacji (oceny) trafności, przewidywanej skuteczności i efektywności strategii rozwoju ponadlokalnego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II-III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36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12.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Uchwalenie Strategii przez rady samorządów sygnatariuszy Porozumienia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Organy stanowiące jednostek samorządu terytorialnego uchwalają strategię rozwoju ponadlokalnego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III-IV kwartał 2023 </a:t>
                      </a:r>
                      <a:r>
                        <a:rPr b="0" lang="pl-PL" sz="1500" spc="-1" strike="noStrike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- do realizacji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43480" y="204120"/>
            <a:ext cx="10510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4472c4"/>
                </a:solidFill>
                <a:latin typeface="Arial"/>
                <a:ea typeface="DejaVu Sans"/>
              </a:rPr>
              <a:t>Obecny etap prac: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34360" y="740160"/>
            <a:ext cx="11729520" cy="49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28.04.2023r odbyła się Rada Partnerstwa, podczas której zaprezentowane zostały zdefiniowane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cele i kierunki działań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które były przedmiotem konsultacji miedzy partnerami na początku kwietnia br. 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 dn. 2 maja br. otrzymaliśmy od ekspertów ZMP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projekt strategii ponadlokalnej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Zostały także zrealizowane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warsztaty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projektowe, które odbyły się  w dn. 30/31.05 i 6/7.06 - doradcy wskazywali, że istotnym problemem jest opracowanie wiązek projektów – z uwagi na skalę, zakres i stopień przygotowania projektów. 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Otrzymaliśmy dalsze wsparcie w ramach projektu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CWD+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do 31.12.2023r.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Obecnie wraz z doradcami pracujemy nad zamknięciem listy projektów/przedsięwzięć MSIT i listy pozostałych przedsięwzięć.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 ramach prac nad projektem strategii ponadlokalnej Partnerzy zgłosili swoje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propozycje projektów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, które są uwzględniane w opracowywanym dokumencie – wpłynęło blisko 300 projektów, o łącznej wartości ponad 3,5 mld złotych.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Trwają również prace nad 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jednolitą wersją strategii ponadlokalnej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 możliwością jej zamknięcia w formie projektu na Radzie Partnerstwa.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Mamy już opracowaną </a:t>
            </a:r>
            <a:r>
              <a:rPr b="1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Prognozę SOOŚ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dla dokumentu strategii ponadlokalne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j.</a:t>
            </a:r>
            <a:endParaRPr b="0" lang="pl-PL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Liczymy na możliwość </a:t>
            </a:r>
            <a:r>
              <a:rPr b="0" lang="pl-PL" sz="2000" spc="-1" strike="noStrike">
                <a:solidFill>
                  <a:srgbClr val="2e75b6"/>
                </a:solidFill>
                <a:latin typeface="Calibri"/>
                <a:ea typeface="DejaVu Sans"/>
              </a:rPr>
              <a:t>rozpoczęcia konsultacji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 uzgodnień na początku października.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843480" y="204120"/>
            <a:ext cx="10510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4472c4"/>
                </a:solidFill>
                <a:latin typeface="Arial"/>
                <a:ea typeface="DejaVu Sans"/>
              </a:rPr>
              <a:t>Jaki jest wstępny układ przedsięwzięć</a:t>
            </a:r>
            <a:endParaRPr b="0" lang="pl-PL" sz="4000" spc="-1" strike="noStrike">
              <a:latin typeface="Arial"/>
            </a:endParaRPr>
          </a:p>
        </p:txBody>
      </p:sp>
      <p:graphicFrame>
        <p:nvGraphicFramePr>
          <p:cNvPr id="141" name="Table 2"/>
          <p:cNvGraphicFramePr/>
          <p:nvPr/>
        </p:nvGraphicFramePr>
        <p:xfrm>
          <a:off x="80640" y="995400"/>
          <a:ext cx="11644920" cy="1127160"/>
        </p:xfrm>
        <a:graphic>
          <a:graphicData uri="http://schemas.openxmlformats.org/drawingml/2006/table">
            <a:tbl>
              <a:tblPr/>
              <a:tblGrid>
                <a:gridCol w="344880"/>
                <a:gridCol w="8278920"/>
                <a:gridCol w="1514880"/>
                <a:gridCol w="1506240"/>
              </a:tblGrid>
              <a:tr h="64224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Nazwa</a:t>
                      </a:r>
                      <a:endParaRPr b="0" lang="pl-PL" sz="15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Liczba projektów/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przedsięwzięć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szacowana wartość dofinansowania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mln. zł.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400"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Lista projektów/przedsięwzięć MSIT tj. zgodnych z FEM dla: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5740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działania FEMA.03.01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25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432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400">
                <a:tc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działania FEMA.05.07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20" rIns="6120" tIns="6120" bIns="61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129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120" marR="612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2" name="CustomShape 3"/>
          <p:cNvSpPr/>
          <p:nvPr/>
        </p:nvSpPr>
        <p:spPr>
          <a:xfrm>
            <a:off x="295920" y="5665680"/>
            <a:ext cx="1105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2e75b6"/>
                </a:solidFill>
                <a:latin typeface="Calibri"/>
                <a:ea typeface="DejaVu Sans"/>
              </a:rPr>
              <a:t>Powyższy zakres jest prezentowany w trybie roboczym i w ramach dalszych prac będzie ulegał zmianom i dostosowaniu w ramach opracowywania tekstu jednolitego strategii ponadlokalnej OFMP.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95920" y="2752200"/>
            <a:ext cx="11058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Zakres projektów FEMA.03.01 dotyczy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mobilności miejskiej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 obejmuje obszary tematyczne dotyczące: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autobusów dla ekologicznego i konkurencyjnego transportu publicznego, 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budowy i przebudowy infrastruktury transportu publicznego,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infrastruktury rowerowej i pieszej.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295920" y="4052160"/>
            <a:ext cx="110584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Zakres projektów FEMA.05.07 dotyczy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kultury i turystyki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obejmuje obszary tematyczne m.in.: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rozwój infrastruktury do prowadzenia działalności kulturalnej, 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przebudowa budynków na potrzeby funkcjonowania instytucji kultury,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zintegrowany system informacji turystycznej,</a:t>
            </a:r>
            <a:endParaRPr b="0" lang="pl-PL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turystyczne szlaki tematyczne i produkty turystyczne.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Application>LibreOffice/6.4.3.2$Windows_X86_64 LibreOffice_project/747b5d0ebf89f41c860ec2a39efd7cb15b54f2d8</Application>
  <Words>995</Words>
  <Paragraphs>157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2022-09-19T08:59:15Z</dcterms:created>
  <dc:creator>Izabela Kamińska</dc:creator>
  <dc:description/>
  <dc:language>pl-PL</dc:language>
  <cp:lastModifiedBy>Piotr Niesłuchowski</cp:lastModifiedBy>
  <cp:lastPrinted>2022-10-07T08:43:35Z</cp:lastPrinted>
  <dcterms:modified xsi:type="dcterms:W3CDTF">2023-09-20T09:27:29Z</dcterms:modified>
  <cp:revision>141</cp:revision>
  <dc:subject/>
  <dc:title>Obszar Funkcjonalny Miasta Płocka  strategia ponadlokalna czy strategia terytorialna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