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38" r:id="rId1"/>
  </p:sldMasterIdLst>
  <p:notesMasterIdLst>
    <p:notesMasterId r:id="rId12"/>
  </p:notesMasterIdLst>
  <p:handoutMasterIdLst>
    <p:handoutMasterId r:id="rId13"/>
  </p:handoutMasterIdLst>
  <p:sldIdLst>
    <p:sldId id="433" r:id="rId2"/>
    <p:sldId id="1193" r:id="rId3"/>
    <p:sldId id="994" r:id="rId4"/>
    <p:sldId id="1200" r:id="rId5"/>
    <p:sldId id="1201" r:id="rId6"/>
    <p:sldId id="1206" r:id="rId7"/>
    <p:sldId id="1202" r:id="rId8"/>
    <p:sldId id="1203" r:id="rId9"/>
    <p:sldId id="1204" r:id="rId10"/>
    <p:sldId id="585" r:id="rId11"/>
  </p:sldIdLst>
  <p:sldSz cx="12192000" cy="6858000"/>
  <p:notesSz cx="6797675" cy="9928225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1">
          <p15:clr>
            <a:srgbClr val="A4A3A4"/>
          </p15:clr>
        </p15:guide>
        <p15:guide id="2" orient="horz" pos="3128">
          <p15:clr>
            <a:srgbClr val="A4A3A4"/>
          </p15:clr>
        </p15:guide>
        <p15:guide id="3" pos="2185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096B1C-2401-2DAC-2DE9-7A2C3EA26A74}" name="Wierzbicki Tomasz" initials="WT" userId="S::tomasz.wierzbicki@mazovia.pl::bf61a7f4-962d-4a76-b486-4a994b696ba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lska Magdalen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3A0D"/>
    <a:srgbClr val="F25226"/>
    <a:srgbClr val="F6493C"/>
    <a:srgbClr val="A30510"/>
    <a:srgbClr val="D20055"/>
    <a:srgbClr val="E14B6F"/>
    <a:srgbClr val="FDCFD2"/>
    <a:srgbClr val="FB81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Styl pośredni 4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yl pośredni 4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202B0CA-FC54-4496-8BCA-5EF66A818D29}" styleName="Styl ciemny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4C1A8A3-306A-4EB7-A6B1-4F7E0EB9C5D6}" styleName="Styl pośredni 3 — Ak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yl pośredni 1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Styl jasny 3 — Ak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03447BB-5D67-496B-8E87-E561075AD55C}" styleName="Styl ciemny 1 — Ak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Styl pośredni 3 — Ak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Styl jasny 1 — Ak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Styl pośredni 3 — 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67179" autoAdjust="0"/>
  </p:normalViewPr>
  <p:slideViewPr>
    <p:cSldViewPr>
      <p:cViewPr varScale="1">
        <p:scale>
          <a:sx n="78" d="100"/>
          <a:sy n="78" d="100"/>
        </p:scale>
        <p:origin x="150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10" d="100"/>
          <a:sy n="110" d="100"/>
        </p:scale>
        <p:origin x="3288" y="-798"/>
      </p:cViewPr>
      <p:guideLst>
        <p:guide orient="horz" pos="3121"/>
        <p:guide orient="horz" pos="3128"/>
        <p:guide pos="218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0F2B9B0C-9CC0-4A9B-8666-4B6C5C8C7F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87530D6-B0DE-486C-A923-FF5564C16B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DF36AD0-1C57-4E8C-9959-CCB9DC622EC2}" type="datetimeFigureOut">
              <a:rPr lang="pl-PL"/>
              <a:pPr>
                <a:defRPr/>
              </a:pPr>
              <a:t>15.12.2022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CB55E00-6EAB-4E0F-A3BD-47CFA6BE46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B4AE62E-40C6-401E-B10F-3AA14FFDE0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29750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6BB69E3-B317-4372-93A8-6E49C0EBF9D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ECC0D07-C67A-4B24-94CE-BD498C7A6B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9EE5F1D-B0EA-43F9-BC00-CB96BBABBEC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113C44-12A6-440E-B26E-16ADAFCDCC6D}" type="datetimeFigureOut">
              <a:rPr lang="pl-PL"/>
              <a:pPr>
                <a:defRPr/>
              </a:pPr>
              <a:t>15.12.2022</a:t>
            </a:fld>
            <a:endParaRPr lang="pl-PL" dirty="0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A3E4F0BC-58F4-4555-91FE-842558D30C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8A42D6C8-2995-4C16-95CD-24555ADB13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55F6703-7509-42FF-9F1E-E7702598506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FFD4982-2459-4D19-B78A-2A8205C350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29750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755351-8B3B-4A68-BE40-40D97BB36A0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3C91BD-A4DD-4598-94D9-BD77F2F29FB0}" type="slidenum">
              <a:rPr lang="pl-PL" altLang="pl-PL" smtClean="0"/>
              <a:pPr>
                <a:defRPr/>
              </a:pPr>
              <a:t>1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670996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3C91BD-A4DD-4598-94D9-BD77F2F29FB0}" type="slidenum">
              <a:rPr kumimoji="0" lang="pl-PL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l-PL" alt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194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obrazu slajdu 1">
            <a:extLst>
              <a:ext uri="{FF2B5EF4-FFF2-40B4-BE49-F238E27FC236}">
                <a16:creationId xmlns:a16="http://schemas.microsoft.com/office/drawing/2014/main" id="{1009D939-423A-4F22-9729-8AF6986585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Symbol zastępczy notatek 2">
            <a:extLst>
              <a:ext uri="{FF2B5EF4-FFF2-40B4-BE49-F238E27FC236}">
                <a16:creationId xmlns:a16="http://schemas.microsoft.com/office/drawing/2014/main" id="{9124CC62-2FA6-4A94-B1DF-F52F3991D1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ts val="0"/>
              </a:spcBef>
              <a:defRPr/>
            </a:pPr>
            <a:endParaRPr lang="pl-PL" sz="1050" dirty="0">
              <a:solidFill>
                <a:srgbClr val="000000"/>
              </a:solidFill>
            </a:endParaRPr>
          </a:p>
        </p:txBody>
      </p:sp>
      <p:sp>
        <p:nvSpPr>
          <p:cNvPr id="11268" name="Symbol zastępczy numeru slajdu 3">
            <a:extLst>
              <a:ext uri="{FF2B5EF4-FFF2-40B4-BE49-F238E27FC236}">
                <a16:creationId xmlns:a16="http://schemas.microsoft.com/office/drawing/2014/main" id="{2FFEA32B-FF38-4A0F-9A47-E751C16AE6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0D38883-1144-4655-8420-CBC1D1AA459B}" type="slidenum">
              <a:rPr lang="pl-PL" altLang="pl-PL" smtClean="0">
                <a:solidFill>
                  <a:srgbClr val="000000"/>
                </a:solidFill>
              </a:rPr>
              <a:pPr/>
              <a:t>2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obrazu slajdu 1">
            <a:extLst>
              <a:ext uri="{FF2B5EF4-FFF2-40B4-BE49-F238E27FC236}">
                <a16:creationId xmlns:a16="http://schemas.microsoft.com/office/drawing/2014/main" id="{EAAD9D59-6535-4321-9F34-2061EA1BFA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ymbol zastępczy notatek 2">
            <a:extLst>
              <a:ext uri="{FF2B5EF4-FFF2-40B4-BE49-F238E27FC236}">
                <a16:creationId xmlns:a16="http://schemas.microsoft.com/office/drawing/2014/main" id="{2DE70929-C220-4D7F-AEA3-E887AA8F83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defRPr/>
            </a:pPr>
            <a:endParaRPr lang="pl-PL" altLang="pl-PL" sz="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16" name="Symbol zastępczy numeru slajdu 3">
            <a:extLst>
              <a:ext uri="{FF2B5EF4-FFF2-40B4-BE49-F238E27FC236}">
                <a16:creationId xmlns:a16="http://schemas.microsoft.com/office/drawing/2014/main" id="{5285B2E7-215B-417A-9759-F076ACBC8E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E8E0BD7-42B7-44EE-8C54-EC63F1C344A3}" type="slidenum">
              <a:rPr lang="pl-PL" altLang="pl-PL" smtClean="0"/>
              <a:pPr/>
              <a:t>3</a:t>
            </a:fld>
            <a:endParaRPr lang="pl-PL" alt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>
            <a:extLst>
              <a:ext uri="{FF2B5EF4-FFF2-40B4-BE49-F238E27FC236}">
                <a16:creationId xmlns:a16="http://schemas.microsoft.com/office/drawing/2014/main" id="{7336EC46-BAEE-45F7-8BBC-38DC3A1477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ymbol zastępczy notatek 2">
            <a:extLst>
              <a:ext uri="{FF2B5EF4-FFF2-40B4-BE49-F238E27FC236}">
                <a16:creationId xmlns:a16="http://schemas.microsoft.com/office/drawing/2014/main" id="{8AFFADF1-9CDD-4BCE-B53B-EFEAF7B39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l-PL" altLang="pl-PL" sz="2000" dirty="0">
              <a:sym typeface="Wingdings" panose="05000000000000000000" pitchFamily="2" charset="2"/>
            </a:endParaRPr>
          </a:p>
        </p:txBody>
      </p:sp>
      <p:sp>
        <p:nvSpPr>
          <p:cNvPr id="23556" name="Symbol zastępczy numeru slajdu 3">
            <a:extLst>
              <a:ext uri="{FF2B5EF4-FFF2-40B4-BE49-F238E27FC236}">
                <a16:creationId xmlns:a16="http://schemas.microsoft.com/office/drawing/2014/main" id="{23F67795-EEDC-483A-BDD0-50C42F71D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53816EA-8B92-4C42-862C-22C5E581BE3C}" type="slidenum">
              <a:rPr lang="pl-PL" altLang="pl-PL" smtClean="0"/>
              <a:pPr/>
              <a:t>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5331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>
            <a:extLst>
              <a:ext uri="{FF2B5EF4-FFF2-40B4-BE49-F238E27FC236}">
                <a16:creationId xmlns:a16="http://schemas.microsoft.com/office/drawing/2014/main" id="{7336EC46-BAEE-45F7-8BBC-38DC3A1477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ymbol zastępczy notatek 2">
            <a:extLst>
              <a:ext uri="{FF2B5EF4-FFF2-40B4-BE49-F238E27FC236}">
                <a16:creationId xmlns:a16="http://schemas.microsoft.com/office/drawing/2014/main" id="{8AFFADF1-9CDD-4BCE-B53B-EFEAF7B39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altLang="pl-PL" sz="1050" kern="1200" dirty="0">
              <a:solidFill>
                <a:schemeClr val="tx1"/>
              </a:solidFill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23556" name="Symbol zastępczy numeru slajdu 3">
            <a:extLst>
              <a:ext uri="{FF2B5EF4-FFF2-40B4-BE49-F238E27FC236}">
                <a16:creationId xmlns:a16="http://schemas.microsoft.com/office/drawing/2014/main" id="{23F67795-EEDC-483A-BDD0-50C42F71D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53816EA-8B92-4C42-862C-22C5E581BE3C}" type="slidenum">
              <a:rPr lang="pl-PL" altLang="pl-PL" smtClean="0"/>
              <a:pPr/>
              <a:t>5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94499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>
            <a:extLst>
              <a:ext uri="{FF2B5EF4-FFF2-40B4-BE49-F238E27FC236}">
                <a16:creationId xmlns:a16="http://schemas.microsoft.com/office/drawing/2014/main" id="{7336EC46-BAEE-45F7-8BBC-38DC3A1477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ymbol zastępczy notatek 2">
            <a:extLst>
              <a:ext uri="{FF2B5EF4-FFF2-40B4-BE49-F238E27FC236}">
                <a16:creationId xmlns:a16="http://schemas.microsoft.com/office/drawing/2014/main" id="{8AFFADF1-9CDD-4BCE-B53B-EFEAF7B39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altLang="pl-PL" sz="2000" u="none" dirty="0">
              <a:sym typeface="Wingdings" panose="05000000000000000000" pitchFamily="2" charset="2"/>
            </a:endParaRPr>
          </a:p>
        </p:txBody>
      </p:sp>
      <p:sp>
        <p:nvSpPr>
          <p:cNvPr id="23556" name="Symbol zastępczy numeru slajdu 3">
            <a:extLst>
              <a:ext uri="{FF2B5EF4-FFF2-40B4-BE49-F238E27FC236}">
                <a16:creationId xmlns:a16="http://schemas.microsoft.com/office/drawing/2014/main" id="{23F67795-EEDC-483A-BDD0-50C42F71D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53816EA-8B92-4C42-862C-22C5E581BE3C}" type="slidenum">
              <a:rPr lang="pl-PL" altLang="pl-PL" smtClean="0"/>
              <a:pPr/>
              <a:t>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79918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>
            <a:extLst>
              <a:ext uri="{FF2B5EF4-FFF2-40B4-BE49-F238E27FC236}">
                <a16:creationId xmlns:a16="http://schemas.microsoft.com/office/drawing/2014/main" id="{7336EC46-BAEE-45F7-8BBC-38DC3A1477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ymbol zastępczy notatek 2">
            <a:extLst>
              <a:ext uri="{FF2B5EF4-FFF2-40B4-BE49-F238E27FC236}">
                <a16:creationId xmlns:a16="http://schemas.microsoft.com/office/drawing/2014/main" id="{8AFFADF1-9CDD-4BCE-B53B-EFEAF7B39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l-PL" altLang="pl-PL" sz="1200" kern="1200" dirty="0">
              <a:solidFill>
                <a:schemeClr val="tx1"/>
              </a:solidFill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23556" name="Symbol zastępczy numeru slajdu 3">
            <a:extLst>
              <a:ext uri="{FF2B5EF4-FFF2-40B4-BE49-F238E27FC236}">
                <a16:creationId xmlns:a16="http://schemas.microsoft.com/office/drawing/2014/main" id="{23F67795-EEDC-483A-BDD0-50C42F71D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53816EA-8B92-4C42-862C-22C5E581BE3C}" type="slidenum">
              <a:rPr lang="pl-PL" altLang="pl-PL" smtClean="0"/>
              <a:pPr/>
              <a:t>7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08901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>
            <a:extLst>
              <a:ext uri="{FF2B5EF4-FFF2-40B4-BE49-F238E27FC236}">
                <a16:creationId xmlns:a16="http://schemas.microsoft.com/office/drawing/2014/main" id="{7336EC46-BAEE-45F7-8BBC-38DC3A1477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ymbol zastępczy notatek 2">
            <a:extLst>
              <a:ext uri="{FF2B5EF4-FFF2-40B4-BE49-F238E27FC236}">
                <a16:creationId xmlns:a16="http://schemas.microsoft.com/office/drawing/2014/main" id="{8AFFADF1-9CDD-4BCE-B53B-EFEAF7B39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altLang="pl-PL" sz="2000" u="none" dirty="0">
              <a:sym typeface="Wingdings" panose="05000000000000000000" pitchFamily="2" charset="2"/>
            </a:endParaRPr>
          </a:p>
        </p:txBody>
      </p:sp>
      <p:sp>
        <p:nvSpPr>
          <p:cNvPr id="23556" name="Symbol zastępczy numeru slajdu 3">
            <a:extLst>
              <a:ext uri="{FF2B5EF4-FFF2-40B4-BE49-F238E27FC236}">
                <a16:creationId xmlns:a16="http://schemas.microsoft.com/office/drawing/2014/main" id="{23F67795-EEDC-483A-BDD0-50C42F71D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53816EA-8B92-4C42-862C-22C5E581BE3C}" type="slidenum">
              <a:rPr lang="pl-PL" altLang="pl-PL" smtClean="0"/>
              <a:pPr/>
              <a:t>8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67758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>
            <a:extLst>
              <a:ext uri="{FF2B5EF4-FFF2-40B4-BE49-F238E27FC236}">
                <a16:creationId xmlns:a16="http://schemas.microsoft.com/office/drawing/2014/main" id="{7336EC46-BAEE-45F7-8BBC-38DC3A1477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ymbol zastępczy notatek 2">
            <a:extLst>
              <a:ext uri="{FF2B5EF4-FFF2-40B4-BE49-F238E27FC236}">
                <a16:creationId xmlns:a16="http://schemas.microsoft.com/office/drawing/2014/main" id="{8AFFADF1-9CDD-4BCE-B53B-EFEAF7B39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altLang="pl-PL" sz="2000" u="none" dirty="0">
              <a:sym typeface="Wingdings" panose="05000000000000000000" pitchFamily="2" charset="2"/>
            </a:endParaRPr>
          </a:p>
        </p:txBody>
      </p:sp>
      <p:sp>
        <p:nvSpPr>
          <p:cNvPr id="23556" name="Symbol zastępczy numeru slajdu 3">
            <a:extLst>
              <a:ext uri="{FF2B5EF4-FFF2-40B4-BE49-F238E27FC236}">
                <a16:creationId xmlns:a16="http://schemas.microsoft.com/office/drawing/2014/main" id="{23F67795-EEDC-483A-BDD0-50C42F71D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53816EA-8B92-4C42-862C-22C5E581BE3C}" type="slidenum">
              <a:rPr lang="pl-PL" altLang="pl-PL" smtClean="0"/>
              <a:pPr/>
              <a:t>9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22480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293688"/>
            <a:ext cx="57404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838200" y="5756744"/>
            <a:ext cx="105156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podtytuł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4A01D61-4583-48BF-8577-D2F92C7D38A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7" y="189530"/>
            <a:ext cx="5937206" cy="5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61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1BFE64EA-2DA1-4651-8244-08CE13C78D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00056" y="260648"/>
            <a:ext cx="5400600" cy="511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17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9373B3F1-1E28-41C0-9F9F-9FAD2FECCBF5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918700" y="6492875"/>
            <a:ext cx="22733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Ożarów, 9 grudnia 2022 r.</a:t>
            </a:r>
            <a:endParaRPr dirty="0"/>
          </a:p>
        </p:txBody>
      </p:sp>
      <p:sp>
        <p:nvSpPr>
          <p:cNvPr id="10" name="Symbol zastępczy stopki 4">
            <a:extLst>
              <a:ext uri="{FF2B5EF4-FFF2-40B4-BE49-F238E27FC236}">
                <a16:creationId xmlns:a16="http://schemas.microsoft.com/office/drawing/2014/main" id="{8C7700E7-1C94-4C2C-A2AF-41C3BD641BE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7493000" y="6327584"/>
            <a:ext cx="3860800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pl-PL" dirty="0"/>
          </a:p>
        </p:txBody>
      </p:sp>
      <p:pic>
        <p:nvPicPr>
          <p:cNvPr id="11" name="Obraz 16" descr="RPO+FLAGA RP+MAZOWSZE+EFSI.jpg">
            <a:extLst>
              <a:ext uri="{FF2B5EF4-FFF2-40B4-BE49-F238E27FC236}">
                <a16:creationId xmlns:a16="http://schemas.microsoft.com/office/drawing/2014/main" id="{4CA636DB-73AB-4670-95A0-24233A9B2D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695" y="190060"/>
            <a:ext cx="5211241" cy="4909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3657825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3"/>
          </p:nvPr>
        </p:nvSpPr>
        <p:spPr>
          <a:xfrm>
            <a:off x="10488613" y="6669088"/>
            <a:ext cx="914400" cy="9144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3460477" y="7126447"/>
            <a:ext cx="10972800" cy="42862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899DD30-5A04-475F-81C9-226D449CE93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CDC21-D05C-400F-9BBD-925DBB2B35D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9373B3F1-1E28-41C0-9F9F-9FAD2FECCBF5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918700" y="6492875"/>
            <a:ext cx="22733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Ożarów, 9 grudnia 2022 r.</a:t>
            </a:r>
            <a:endParaRPr dirty="0"/>
          </a:p>
        </p:txBody>
      </p:sp>
      <p:sp>
        <p:nvSpPr>
          <p:cNvPr id="10" name="Symbol zastępczy stopki 4">
            <a:extLst>
              <a:ext uri="{FF2B5EF4-FFF2-40B4-BE49-F238E27FC236}">
                <a16:creationId xmlns:a16="http://schemas.microsoft.com/office/drawing/2014/main" id="{8C7700E7-1C94-4C2C-A2AF-41C3BD641BE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7032625" y="6492875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pic>
        <p:nvPicPr>
          <p:cNvPr id="11" name="Obraz 16" descr="RPO+FLAGA RP+MAZOWSZE+EFSI.jpg">
            <a:extLst>
              <a:ext uri="{FF2B5EF4-FFF2-40B4-BE49-F238E27FC236}">
                <a16:creationId xmlns:a16="http://schemas.microsoft.com/office/drawing/2014/main" id="{1047D0B8-338B-4C86-BD4D-FF07C56AD6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695" y="190060"/>
            <a:ext cx="5211241" cy="4909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3457428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958850"/>
            <a:ext cx="10515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  <a:endParaRPr lang="en-US" altLang="pl-PL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2463801"/>
            <a:ext cx="105156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/>
              <a:t>Kliknij, aby edytować style wzorca tekstu</a:t>
            </a:r>
          </a:p>
          <a:p>
            <a:pPr lvl="1"/>
            <a:r>
              <a:rPr lang="pl-PL" altLang="pl-PL" dirty="0"/>
              <a:t>Drugi poziom</a:t>
            </a:r>
          </a:p>
          <a:p>
            <a:pPr lvl="2"/>
            <a:r>
              <a:rPr lang="pl-PL" altLang="pl-PL" dirty="0"/>
              <a:t>Trzeci poziom</a:t>
            </a:r>
          </a:p>
          <a:p>
            <a:pPr lvl="3"/>
            <a:r>
              <a:rPr lang="pl-PL" altLang="pl-PL" dirty="0"/>
              <a:t>Czwarty poziom</a:t>
            </a:r>
          </a:p>
          <a:p>
            <a:pPr lvl="4"/>
            <a:r>
              <a:rPr lang="pl-PL" altLang="pl-PL" dirty="0"/>
              <a:t>Piąty poziom</a:t>
            </a:r>
            <a:endParaRPr lang="en-US" altLang="pl-PL" dirty="0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131E2D68-AB47-4F2B-A160-F43AACF2318B}"/>
              </a:ext>
            </a:extLst>
          </p:cNvPr>
          <p:cNvSpPr txBox="1">
            <a:spLocks/>
          </p:cNvSpPr>
          <p:nvPr userDrawn="1"/>
        </p:nvSpPr>
        <p:spPr>
          <a:xfrm>
            <a:off x="4367808" y="644360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F1FCDC21-D05C-400F-9BBD-925DBB2B35DC}" type="slidenum">
              <a:rPr lang="pl-PL" altLang="pl-PL" sz="1000" smtClean="0"/>
              <a:pPr>
                <a:defRPr/>
              </a:pPr>
              <a:t>‹#›</a:t>
            </a:fld>
            <a:endParaRPr lang="pl-PL" altLang="pl-PL" sz="1000" dirty="0"/>
          </a:p>
        </p:txBody>
      </p:sp>
      <p:sp>
        <p:nvSpPr>
          <p:cNvPr id="9" name="Symbol zastępczy daty 3">
            <a:extLst>
              <a:ext uri="{FF2B5EF4-FFF2-40B4-BE49-F238E27FC236}">
                <a16:creationId xmlns:a16="http://schemas.microsoft.com/office/drawing/2014/main" id="{54D9491F-BA63-407B-8B20-6CE825CF07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624392" y="6492875"/>
            <a:ext cx="2351584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pl-PL"/>
              <a:t>Ożarów, 9 grudnia 2022 r.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006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9" r:id="rId1"/>
    <p:sldLayoutId id="2147484741" r:id="rId2"/>
    <p:sldLayoutId id="2147484752" r:id="rId3"/>
    <p:sldLayoutId id="2147484753" r:id="rId4"/>
  </p:sldLayoutIdLst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3E258F11-E231-4B7F-A1C6-B5BBF78729EB}"/>
              </a:ext>
            </a:extLst>
          </p:cNvPr>
          <p:cNvSpPr/>
          <p:nvPr/>
        </p:nvSpPr>
        <p:spPr>
          <a:xfrm>
            <a:off x="911424" y="2348880"/>
            <a:ext cx="103691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pl-PL" sz="4400" b="1" dirty="0"/>
          </a:p>
          <a:p>
            <a:pPr algn="ctr" eaLnBrk="1" hangingPunct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pl-PL" sz="4400" b="1" dirty="0"/>
              <a:t>Stopień wdrażania REACT- EU </a:t>
            </a:r>
            <a:br>
              <a:rPr lang="pl-PL" sz="4400" b="1" dirty="0"/>
            </a:br>
            <a:r>
              <a:rPr lang="pl-PL" sz="4400" b="1" dirty="0"/>
              <a:t>w RPO WM na lata 2014-2020</a:t>
            </a:r>
          </a:p>
          <a:p>
            <a:pPr algn="ctr"/>
            <a:endParaRPr lang="pl-PL" altLang="pl-PL" dirty="0"/>
          </a:p>
          <a:p>
            <a:pPr algn="ctr"/>
            <a:endParaRPr lang="pl-PL" altLang="pl-PL" dirty="0"/>
          </a:p>
          <a:p>
            <a:pPr algn="ctr"/>
            <a:endParaRPr lang="pl-PL" altLang="pl-PL" dirty="0"/>
          </a:p>
          <a:p>
            <a:pPr algn="ctr"/>
            <a:endParaRPr lang="pl-PL" altLang="pl-PL" dirty="0"/>
          </a:p>
          <a:p>
            <a:pPr algn="ctr"/>
            <a:r>
              <a:rPr lang="pl-PL" altLang="pl-PL" sz="2000" dirty="0"/>
              <a:t>Departament Rozwoju Regionalnego i Funduszy Europejskich</a:t>
            </a:r>
          </a:p>
          <a:p>
            <a:pPr algn="ctr"/>
            <a:r>
              <a:rPr lang="pl-PL" altLang="pl-PL" sz="2000" dirty="0"/>
              <a:t>Urząd Marszałkowski Województwa Mazowieckiego w Warszawie</a:t>
            </a:r>
          </a:p>
          <a:p>
            <a:pPr algn="ctr"/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3227097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20" y="194623"/>
            <a:ext cx="5937206" cy="563916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2034540" y="1699261"/>
            <a:ext cx="81457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altLang="pl-P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31493ADC-B669-B1D2-BA6C-124857773471}"/>
              </a:ext>
            </a:extLst>
          </p:cNvPr>
          <p:cNvSpPr txBox="1"/>
          <p:nvPr/>
        </p:nvSpPr>
        <p:spPr>
          <a:xfrm>
            <a:off x="911424" y="2745543"/>
            <a:ext cx="1018285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3200" i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Dziękuję za uwagę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44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b="1" dirty="0">
                <a:solidFill>
                  <a:prstClr val="black"/>
                </a:solidFill>
                <a:latin typeface="Calibri"/>
                <a:cs typeface="+mn-cs"/>
              </a:rPr>
              <a:t>Departament Rozwoju Regionalnego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b="1" dirty="0">
                <a:solidFill>
                  <a:prstClr val="black"/>
                </a:solidFill>
                <a:latin typeface="Calibri"/>
                <a:cs typeface="+mn-cs"/>
              </a:rPr>
              <a:t>i Funduszy Europejskich</a:t>
            </a:r>
            <a:endParaRPr kumimoji="0" lang="pl-PL" sz="36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3200" i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036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ytuł 3">
            <a:extLst>
              <a:ext uri="{FF2B5EF4-FFF2-40B4-BE49-F238E27FC236}">
                <a16:creationId xmlns:a16="http://schemas.microsoft.com/office/drawing/2014/main" id="{95AEC86D-9EF6-47F7-B744-42AEAEFBB458}"/>
              </a:ext>
            </a:extLst>
          </p:cNvPr>
          <p:cNvSpPr txBox="1">
            <a:spLocks/>
          </p:cNvSpPr>
          <p:nvPr/>
        </p:nvSpPr>
        <p:spPr bwMode="auto">
          <a:xfrm>
            <a:off x="-36426" y="1084537"/>
            <a:ext cx="1188085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800" b="1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F44BBD-52BC-4950-BAAC-320B7D7FC60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Warszawa,15 grudnia 2022 r.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C0A4828D-FA1C-08F0-B1B1-742A03F798C0}"/>
              </a:ext>
            </a:extLst>
          </p:cNvPr>
          <p:cNvSpPr txBox="1">
            <a:spLocks/>
          </p:cNvSpPr>
          <p:nvPr/>
        </p:nvSpPr>
        <p:spPr bwMode="auto">
          <a:xfrm>
            <a:off x="405110" y="1403152"/>
            <a:ext cx="11306175" cy="315415"/>
          </a:xfrm>
          <a:prstGeom prst="rect">
            <a:avLst/>
          </a:prstGeom>
          <a:noFill/>
          <a:ln>
            <a:noFill/>
          </a:ln>
        </p:spPr>
        <p:txBody>
          <a:bodyPr lIns="91429" tIns="45715" rIns="91429" bIns="45715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2800" b="1" dirty="0">
                <a:latin typeface="+mj-lt"/>
              </a:rPr>
              <a:t>REACT-EU dla Mazowsza</a:t>
            </a:r>
            <a:endParaRPr lang="pl-PL" altLang="pl-PL" sz="2800" b="1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635F4B3F-E154-822B-8BCF-616D4E6BF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54" y="2439926"/>
            <a:ext cx="11593513" cy="1728192"/>
          </a:xfrm>
        </p:spPr>
        <p:txBody>
          <a:bodyPr/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Alokacja REACT-EU wynosząca </a:t>
            </a:r>
            <a:r>
              <a:rPr lang="pl-PL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130 183 411 PLN </a:t>
            </a:r>
            <a:r>
              <a:rPr lang="pl-P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wynika z dwóch transz przyznanych RPO WM w wysokości: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transza REACT-EU: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22 348 647 EUR (2021 rok)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 transza REACT-EU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4 801 089 EUR (2022 rok)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l-PL" altLang="pl-PL" sz="20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l-PL" altLang="pl-PL" sz="1800" dirty="0">
              <a:solidFill>
                <a:prstClr val="black"/>
              </a:solidFill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zawartości 4">
            <a:extLst>
              <a:ext uri="{FF2B5EF4-FFF2-40B4-BE49-F238E27FC236}">
                <a16:creationId xmlns:a16="http://schemas.microsoft.com/office/drawing/2014/main" id="{CC6000F8-369E-4651-AEE2-9D950D20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3212976"/>
            <a:ext cx="11356975" cy="2592288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2000" u="sng" dirty="0">
                <a:solidFill>
                  <a:srgbClr val="000000"/>
                </a:solidFill>
                <a:sym typeface="Wingdings" panose="05000000000000000000" pitchFamily="2" charset="2"/>
              </a:rPr>
              <a:t>Efektywność energetyczna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2000" u="sng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l-PL" sz="2000" b="1" i="1" dirty="0">
                <a:latin typeface="Calibri" panose="020F0502020204030204" pitchFamily="34" charset="0"/>
                <a:ea typeface="Calibri" panose="020F0502020204030204" pitchFamily="34" charset="0"/>
              </a:rPr>
              <a:t>Działanie 12.1 REACT-EU dla termomodernizacji budynków użyteczności publicznej na Mazowszu</a:t>
            </a: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</a:rPr>
              <a:t> (wsparcie skierowane na dofinansowanie listy rezerwowej konkursu z 2020 roku na termomodernizację </a:t>
            </a:r>
            <a:r>
              <a:rPr lang="pl-PL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bup</a:t>
            </a: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</a:rPr>
              <a:t> w ramach Działania 4.2 Efektywność energetyczna (lista rezerwowa konkursu nr RPMA.04.02.00-IP.01-14-104/20). </a:t>
            </a:r>
          </a:p>
          <a:p>
            <a:pPr marL="0" indent="0">
              <a:spcBef>
                <a:spcPct val="0"/>
              </a:spcBef>
              <a:buNone/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Alokacja: </a:t>
            </a:r>
            <a:r>
              <a:rPr lang="pl-P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104 438 400 PLN </a:t>
            </a: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(22,3 mln €)</a:t>
            </a:r>
            <a:endParaRPr lang="pl-PL" altLang="pl-PL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0" indent="0">
              <a:spcBef>
                <a:spcPct val="0"/>
              </a:spcBef>
              <a:buNone/>
            </a:pPr>
            <a:endParaRPr lang="pl-PL" altLang="pl-PL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2000" u="sng" dirty="0">
                <a:solidFill>
                  <a:srgbClr val="000000"/>
                </a:solidFill>
                <a:sym typeface="Wingdings" panose="05000000000000000000" pitchFamily="2" charset="2"/>
              </a:rPr>
              <a:t>Transformacja cyfrowa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2000" u="sng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Działanie 12.2 REACT-EU dla e-usług na Mazowszu</a:t>
            </a:r>
            <a:r>
              <a:rPr lang="pl-PL" sz="2000" b="1" i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>
                <a:latin typeface="Calibri" panose="020F0502020204030204" pitchFamily="34" charset="0"/>
                <a:ea typeface="Calibri" panose="020F0502020204030204" pitchFamily="34" charset="0"/>
              </a:rPr>
              <a:t>(3 projekty pozakonkursowe).</a:t>
            </a:r>
            <a:endParaRPr lang="pl-PL" altLang="pl-PL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Alokacja: </a:t>
            </a:r>
            <a:r>
              <a:rPr lang="pl-P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35 047 500 PLN </a:t>
            </a: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(7,5 mln €)</a:t>
            </a:r>
            <a:endParaRPr lang="pl-PL" altLang="pl-PL" sz="2000" dirty="0">
              <a:solidFill>
                <a:srgbClr val="000000"/>
              </a:solidFill>
              <a:sym typeface="Wingdings" panose="05000000000000000000" pitchFamily="2" charset="2"/>
            </a:endParaRPr>
          </a:p>
        </p:txBody>
      </p:sp>
      <p:sp>
        <p:nvSpPr>
          <p:cNvPr id="12293" name="Tytuł 3">
            <a:extLst>
              <a:ext uri="{FF2B5EF4-FFF2-40B4-BE49-F238E27FC236}">
                <a16:creationId xmlns:a16="http://schemas.microsoft.com/office/drawing/2014/main" id="{E4F0FB90-7951-4505-819B-79398AA66C24}"/>
              </a:ext>
            </a:extLst>
          </p:cNvPr>
          <p:cNvSpPr txBox="1">
            <a:spLocks/>
          </p:cNvSpPr>
          <p:nvPr/>
        </p:nvSpPr>
        <p:spPr bwMode="auto">
          <a:xfrm>
            <a:off x="335360" y="1268760"/>
            <a:ext cx="11306175" cy="504825"/>
          </a:xfrm>
          <a:prstGeom prst="rect">
            <a:avLst/>
          </a:prstGeom>
          <a:noFill/>
          <a:ln>
            <a:noFill/>
          </a:ln>
        </p:spPr>
        <p:txBody>
          <a:bodyPr lIns="91429" tIns="45715" rIns="91429" bIns="45715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l-PL" altLang="pl-PL" sz="2400" b="1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l-PL" altLang="pl-PL" sz="2400" b="1" dirty="0"/>
          </a:p>
          <a:p>
            <a:pPr algn="ctr">
              <a:spcBef>
                <a:spcPct val="0"/>
              </a:spcBef>
              <a:buNone/>
            </a:pPr>
            <a:r>
              <a:rPr lang="pl-PL" altLang="pl-PL" sz="2400" b="1" dirty="0">
                <a:solidFill>
                  <a:srgbClr val="000000"/>
                </a:solidFill>
                <a:sym typeface="Wingdings" panose="05000000000000000000" pitchFamily="2" charset="2"/>
              </a:rPr>
              <a:t>ZAKRES WSPARCIA W RAMACH </a:t>
            </a:r>
            <a:r>
              <a:rPr lang="pl-PL" altLang="pl-PL" sz="2800" b="1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RPO</a:t>
            </a:r>
            <a:r>
              <a:rPr lang="pl-PL" altLang="pl-PL" sz="2400" b="1" dirty="0">
                <a:solidFill>
                  <a:srgbClr val="000000"/>
                </a:solidFill>
                <a:sym typeface="Wingdings" panose="05000000000000000000" pitchFamily="2" charset="2"/>
              </a:rPr>
              <a:t> WM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l-PL" altLang="pl-PL" sz="2200" b="1" dirty="0"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l-PL" altLang="pl-PL" sz="2200" b="1" dirty="0">
              <a:latin typeface="+mj-lt"/>
            </a:endParaRPr>
          </a:p>
        </p:txBody>
      </p:sp>
      <p:sp>
        <p:nvSpPr>
          <p:cNvPr id="3" name="Symbol zastępczy daty 1">
            <a:extLst>
              <a:ext uri="{FF2B5EF4-FFF2-40B4-BE49-F238E27FC236}">
                <a16:creationId xmlns:a16="http://schemas.microsoft.com/office/drawing/2014/main" id="{B3AECC46-BE00-219B-4029-083819DA3E4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918700" y="6492875"/>
            <a:ext cx="2273300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Warszawa,15 grudnia 2022 r.</a:t>
            </a:r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83F56B1A-F736-173F-9E1A-33E6D0711955}"/>
              </a:ext>
            </a:extLst>
          </p:cNvPr>
          <p:cNvSpPr txBox="1">
            <a:spLocks/>
          </p:cNvSpPr>
          <p:nvPr/>
        </p:nvSpPr>
        <p:spPr bwMode="auto">
          <a:xfrm>
            <a:off x="551384" y="1916832"/>
            <a:ext cx="10993263" cy="1627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Instrument REACT-EU wdrażany jest w RPO WM w ramach nowej XII Osi </a:t>
            </a:r>
            <a:r>
              <a:rPr lang="pl-PL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REACT-EU dla Mazowsza</a:t>
            </a: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Symbol zastępczy zawartości 4">
            <a:extLst>
              <a:ext uri="{FF2B5EF4-FFF2-40B4-BE49-F238E27FC236}">
                <a16:creationId xmlns:a16="http://schemas.microsoft.com/office/drawing/2014/main" id="{D0C0BF6D-0AEE-4616-A5FD-E3658B633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92" y="1889448"/>
            <a:ext cx="11463413" cy="496855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pl-PL" sz="2000" b="1" dirty="0">
                <a:latin typeface="+mj-lt"/>
              </a:rPr>
              <a:t>Działanie 12.1</a:t>
            </a:r>
            <a:r>
              <a:rPr lang="pl-PL" sz="2000" b="1" i="1" dirty="0">
                <a:latin typeface="Calibri" panose="020F0502020204030204" pitchFamily="34" charset="0"/>
                <a:ea typeface="Calibri" panose="020F0502020204030204" pitchFamily="34" charset="0"/>
              </a:rPr>
              <a:t> REACT-EU dla termomodernizacji budynków użyteczności publicznej na Mazowszu</a:t>
            </a: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pl-PL" sz="2000" b="1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l-PL" sz="2000" b="1" dirty="0">
              <a:effectLst/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Wszystkie 76 projekty z listy rezerwowej konkursu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nr RPMA.04.02.00-IP.01-14-104/20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na łączną kwotę wnioskowanego dofinansowania UE 123 845 908,23 PLN EFRR zostały skierowane do dofinansowania w ramach środków REACT-EU. Ostatecznie po </a:t>
            </a:r>
            <a:r>
              <a:rPr lang="pl-PL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rezygnacji części projektów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z realizacji, </a:t>
            </a:r>
            <a:r>
              <a:rPr lang="pl-PL" sz="20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zaangażowanie zostało zmniejszone do poziomu </a:t>
            </a:r>
            <a:r>
              <a:rPr lang="pl-PL" sz="2000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95 953 411 PLN EFRR.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pl-PL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pl-PL" sz="20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pl-PL" sz="2000" b="1" dirty="0">
                <a:latin typeface="+mj-lt"/>
              </a:rPr>
              <a:t>Działanie 12.2</a:t>
            </a:r>
            <a:r>
              <a:rPr lang="pl-PL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REACT-EU dla e-usług na Mazowszu</a:t>
            </a:r>
            <a:r>
              <a:rPr lang="pl-PL" sz="2000" b="1" i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pl-PL" sz="2000" b="1" dirty="0">
              <a:latin typeface="+mj-lt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pl-PL" sz="2000" dirty="0">
              <a:latin typeface="+mj-lt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b="1" dirty="0">
                <a:latin typeface="+mj-lt"/>
              </a:rPr>
              <a:t>3 projekty pozakonkursowe</a:t>
            </a:r>
            <a:r>
              <a:rPr lang="pl-PL" sz="2000" b="1" i="0" u="none" strike="noStrike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pl-PL" sz="2000" i="0" u="none" strike="noStrike" dirty="0">
                <a:solidFill>
                  <a:srgbClr val="000000"/>
                </a:solidFill>
                <a:effectLst/>
                <a:latin typeface="+mj-lt"/>
              </a:rPr>
              <a:t>na łączną kwotę wnioskowanego dofinansowania </a:t>
            </a:r>
            <a:r>
              <a:rPr lang="pl-PL" sz="2000" b="1" i="0" u="none" strike="noStrike" dirty="0">
                <a:solidFill>
                  <a:srgbClr val="000000"/>
                </a:solidFill>
                <a:effectLst/>
                <a:latin typeface="+mj-lt"/>
              </a:rPr>
              <a:t>34 230 000 PLN EFRR.</a:t>
            </a:r>
            <a:r>
              <a:rPr lang="pl-PL" sz="2000" dirty="0">
                <a:latin typeface="+mj-lt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pl-PL" sz="1800" dirty="0"/>
          </a:p>
        </p:txBody>
      </p:sp>
      <p:sp>
        <p:nvSpPr>
          <p:cNvPr id="22533" name="Tytuł 3">
            <a:extLst>
              <a:ext uri="{FF2B5EF4-FFF2-40B4-BE49-F238E27FC236}">
                <a16:creationId xmlns:a16="http://schemas.microsoft.com/office/drawing/2014/main" id="{652CCA63-CB9D-4BA4-A049-FE88C2B82B10}"/>
              </a:ext>
            </a:extLst>
          </p:cNvPr>
          <p:cNvSpPr txBox="1">
            <a:spLocks/>
          </p:cNvSpPr>
          <p:nvPr/>
        </p:nvSpPr>
        <p:spPr bwMode="auto">
          <a:xfrm>
            <a:off x="442910" y="908720"/>
            <a:ext cx="11306175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pl-PL" altLang="pl-PL" sz="2200" b="1" dirty="0">
                <a:latin typeface="+mj-lt"/>
              </a:rPr>
              <a:t>ZAANGAŻOWANIE ŚRODKÓW:</a:t>
            </a:r>
          </a:p>
        </p:txBody>
      </p:sp>
      <p:sp>
        <p:nvSpPr>
          <p:cNvPr id="3" name="Symbol zastępczy daty 1">
            <a:extLst>
              <a:ext uri="{FF2B5EF4-FFF2-40B4-BE49-F238E27FC236}">
                <a16:creationId xmlns:a16="http://schemas.microsoft.com/office/drawing/2014/main" id="{80292EEA-A19C-0441-C794-CD9BD74439E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918700" y="6492875"/>
            <a:ext cx="2273300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Warszawa,15 grudnia 2022 r.</a:t>
            </a:r>
          </a:p>
        </p:txBody>
      </p:sp>
    </p:spTree>
    <p:extLst>
      <p:ext uri="{BB962C8B-B14F-4D97-AF65-F5344CB8AC3E}">
        <p14:creationId xmlns:p14="http://schemas.microsoft.com/office/powerpoint/2010/main" val="3108125690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Symbol zastępczy zawartości 4">
            <a:extLst>
              <a:ext uri="{FF2B5EF4-FFF2-40B4-BE49-F238E27FC236}">
                <a16:creationId xmlns:a16="http://schemas.microsoft.com/office/drawing/2014/main" id="{D0C0BF6D-0AEE-4616-A5FD-E3658B633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93" y="1886913"/>
            <a:ext cx="11463413" cy="496855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2000" u="sng" dirty="0">
                <a:latin typeface="+mj-lt"/>
              </a:rPr>
              <a:t>UMOWY: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W </a:t>
            </a:r>
            <a:r>
              <a:rPr lang="pl-PL" sz="2000" b="1" dirty="0">
                <a:effectLst/>
                <a:latin typeface="+mj-lt"/>
                <a:ea typeface="Calibri" panose="020F0502020204030204" pitchFamily="34" charset="0"/>
              </a:rPr>
              <a:t>Działaniu 12.1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zgodnie z danymi na dzień 14.12.2022 podpisanych zostało </a:t>
            </a:r>
            <a:r>
              <a:rPr lang="pl-PL" sz="2000" b="1" dirty="0">
                <a:effectLst/>
                <a:latin typeface="+mj-lt"/>
                <a:ea typeface="Calibri" panose="020F0502020204030204" pitchFamily="34" charset="0"/>
              </a:rPr>
              <a:t>41 umów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na łączną wartość dofinansowania </a:t>
            </a:r>
            <a:r>
              <a:rPr lang="pl-PL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65 213 489,54 PLN EFRR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W</a:t>
            </a:r>
            <a:r>
              <a:rPr lang="pl-PL" sz="20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 Działaniu 12.2 </a:t>
            </a:r>
            <a:r>
              <a:rPr lang="pl-PL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brak podpisanych umów – planowane podpisanie umów to grudzień 2022 rok.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pl-PL" sz="2000" dirty="0">
              <a:solidFill>
                <a:srgbClr val="000000"/>
              </a:solidFill>
              <a:highlight>
                <a:srgbClr val="FFFF00"/>
              </a:highlight>
              <a:latin typeface="+mj-lt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2000" u="sng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WYDATKOWANIE: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Złożone wnioski o płatność na łączną wartość </a:t>
            </a:r>
            <a:r>
              <a:rPr lang="sv-SE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5 129 931 PLN EFRR</a:t>
            </a:r>
            <a:endParaRPr lang="pl-PL" sz="20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2533" name="Tytuł 3">
            <a:extLst>
              <a:ext uri="{FF2B5EF4-FFF2-40B4-BE49-F238E27FC236}">
                <a16:creationId xmlns:a16="http://schemas.microsoft.com/office/drawing/2014/main" id="{652CCA63-CB9D-4BA4-A049-FE88C2B82B10}"/>
              </a:ext>
            </a:extLst>
          </p:cNvPr>
          <p:cNvSpPr txBox="1">
            <a:spLocks/>
          </p:cNvSpPr>
          <p:nvPr/>
        </p:nvSpPr>
        <p:spPr bwMode="auto">
          <a:xfrm>
            <a:off x="191344" y="836712"/>
            <a:ext cx="11306175" cy="117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pl-PL" altLang="pl-PL" sz="2200" b="1" dirty="0">
                <a:latin typeface="+mj-lt"/>
              </a:rPr>
              <a:t>UMOWY i WYDATKOWANIE ŚRODKÓW</a:t>
            </a:r>
          </a:p>
        </p:txBody>
      </p:sp>
      <p:sp>
        <p:nvSpPr>
          <p:cNvPr id="3" name="Symbol zastępczy daty 1">
            <a:extLst>
              <a:ext uri="{FF2B5EF4-FFF2-40B4-BE49-F238E27FC236}">
                <a16:creationId xmlns:a16="http://schemas.microsoft.com/office/drawing/2014/main" id="{443B243B-4410-5FBE-EE16-4A0DEA4AADF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918700" y="6492875"/>
            <a:ext cx="2273300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Warszawa,15 grudnia 2022 r.</a:t>
            </a:r>
          </a:p>
        </p:txBody>
      </p:sp>
    </p:spTree>
    <p:extLst>
      <p:ext uri="{BB962C8B-B14F-4D97-AF65-F5344CB8AC3E}">
        <p14:creationId xmlns:p14="http://schemas.microsoft.com/office/powerpoint/2010/main" val="2953099847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Symbol zastępczy zawartości 4">
            <a:extLst>
              <a:ext uri="{FF2B5EF4-FFF2-40B4-BE49-F238E27FC236}">
                <a16:creationId xmlns:a16="http://schemas.microsoft.com/office/drawing/2014/main" id="{D0C0BF6D-0AEE-4616-A5FD-E3658B633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93" y="1886913"/>
            <a:ext cx="11463413" cy="496855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pl-PL" sz="2000" dirty="0">
              <a:latin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dirty="0">
                <a:latin typeface="+mj-lt"/>
              </a:rPr>
              <a:t>wolne środki na poziomie ok. 9 mln PLN EFRR wynikają z różnić kursowych oraz rezygnacji z realizacji części projektów termomodernizacyjnych w Działaniu 12.1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dirty="0">
                <a:latin typeface="+mj-lt"/>
              </a:rPr>
              <a:t>Instytucja Zarządzająca zwróciła się do Komisji Europejskiej o możliwość przesunięcia środków z Działania 12.1 do Działania 12.2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pl-PL" sz="2000" dirty="0">
              <a:latin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pl-PL" sz="2000" dirty="0">
              <a:latin typeface="+mj-lt"/>
            </a:endParaRPr>
          </a:p>
        </p:txBody>
      </p:sp>
      <p:sp>
        <p:nvSpPr>
          <p:cNvPr id="22533" name="Tytuł 3">
            <a:extLst>
              <a:ext uri="{FF2B5EF4-FFF2-40B4-BE49-F238E27FC236}">
                <a16:creationId xmlns:a16="http://schemas.microsoft.com/office/drawing/2014/main" id="{652CCA63-CB9D-4BA4-A049-FE88C2B82B10}"/>
              </a:ext>
            </a:extLst>
          </p:cNvPr>
          <p:cNvSpPr txBox="1">
            <a:spLocks/>
          </p:cNvSpPr>
          <p:nvPr/>
        </p:nvSpPr>
        <p:spPr bwMode="auto">
          <a:xfrm>
            <a:off x="191344" y="836712"/>
            <a:ext cx="11306175" cy="117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pl-PL" altLang="pl-PL" sz="2200" b="1" dirty="0">
                <a:latin typeface="+mj-lt"/>
              </a:rPr>
              <a:t>WOLNE ŚRODKI w OSI XII</a:t>
            </a:r>
          </a:p>
        </p:txBody>
      </p:sp>
      <p:sp>
        <p:nvSpPr>
          <p:cNvPr id="3" name="Symbol zastępczy daty 1">
            <a:extLst>
              <a:ext uri="{FF2B5EF4-FFF2-40B4-BE49-F238E27FC236}">
                <a16:creationId xmlns:a16="http://schemas.microsoft.com/office/drawing/2014/main" id="{443B243B-4410-5FBE-EE16-4A0DEA4AADF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918700" y="6492875"/>
            <a:ext cx="2273300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Warszawa,15 grudnia 2022 r.</a:t>
            </a:r>
          </a:p>
        </p:txBody>
      </p:sp>
    </p:spTree>
    <p:extLst>
      <p:ext uri="{BB962C8B-B14F-4D97-AF65-F5344CB8AC3E}">
        <p14:creationId xmlns:p14="http://schemas.microsoft.com/office/powerpoint/2010/main" val="439998771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Symbol zastępczy zawartości 4">
            <a:extLst>
              <a:ext uri="{FF2B5EF4-FFF2-40B4-BE49-F238E27FC236}">
                <a16:creationId xmlns:a16="http://schemas.microsoft.com/office/drawing/2014/main" id="{D0C0BF6D-0AEE-4616-A5FD-E3658B633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93" y="1700808"/>
            <a:ext cx="11463413" cy="515465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2000" b="1" dirty="0">
                <a:latin typeface="+mj-lt"/>
              </a:rPr>
              <a:t>Projekt Szpitala Czerniakowskiego sp. z o.o., pn.: </a:t>
            </a:r>
            <a:r>
              <a:rPr lang="pl-PL" sz="2000" b="1" i="1" dirty="0">
                <a:latin typeface="+mj-lt"/>
              </a:rPr>
              <a:t>„Poprawa dostępu do opieki medycznej poprzez rozbudowę systemu informatycznego Szpitala Czerniakowskiego Sp. z o.o. w oparciu o wdrożenie e-usług”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Wartość dofinansowania EFRR: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7.000.000,00 PLN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Wartość całkowita: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7.000.000, 00 PLN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Okres realizacji: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1 kwietnia 2022r.  – 30 czerwca 2023 r.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Umowa o dofinansowanie: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w trakcie przygotowania – planowany termin zawarcia: grudzień 2022 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pl-PL" sz="2000" dirty="0">
              <a:effectLst/>
              <a:latin typeface="+mj-lt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Celem projektu jest wdrożenie systemu informatycznego, posiadającego m.in. funkcje: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pl-PL" sz="2000" dirty="0">
                <a:latin typeface="+mj-lt"/>
                <a:ea typeface="Calibri" panose="020F0502020204030204" pitchFamily="34" charset="0"/>
              </a:rPr>
              <a:t>prowadzenia w formie elektronicznej list oczekujących na przyjęcie do Szpitala, przychodni lub pracowni diagnostycznych,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pl-PL" sz="2000" dirty="0">
                <a:latin typeface="+mj-lt"/>
                <a:ea typeface="Calibri" panose="020F0502020204030204" pitchFamily="34" charset="0"/>
              </a:rPr>
              <a:t>rejestracji pacjenta on-line z wykorzystaniem Internetu,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2000" dirty="0">
                <a:latin typeface="+mj-lt"/>
                <a:ea typeface="Calibri" panose="020F0502020204030204" pitchFamily="34" charset="0"/>
              </a:rPr>
              <a:t>-  korzystania przez pacjentów z innych form komunikacji medycznej, dzięki wdrożeniu platformy cyfrowej zawierającej tego typu usługi (m.in. </a:t>
            </a:r>
            <a:r>
              <a:rPr lang="pl-PL" sz="2000" dirty="0" err="1">
                <a:latin typeface="+mj-lt"/>
                <a:ea typeface="Calibri" panose="020F0502020204030204" pitchFamily="34" charset="0"/>
              </a:rPr>
              <a:t>wideokonsultacji</a:t>
            </a:r>
            <a:r>
              <a:rPr lang="pl-PL" sz="2000" dirty="0">
                <a:latin typeface="+mj-lt"/>
                <a:ea typeface="Calibri" panose="020F0502020204030204" pitchFamily="34" charset="0"/>
              </a:rPr>
              <a:t>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pl-PL" sz="2000" dirty="0"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2533" name="Tytuł 3">
            <a:extLst>
              <a:ext uri="{FF2B5EF4-FFF2-40B4-BE49-F238E27FC236}">
                <a16:creationId xmlns:a16="http://schemas.microsoft.com/office/drawing/2014/main" id="{652CCA63-CB9D-4BA4-A049-FE88C2B82B10}"/>
              </a:ext>
            </a:extLst>
          </p:cNvPr>
          <p:cNvSpPr txBox="1">
            <a:spLocks/>
          </p:cNvSpPr>
          <p:nvPr/>
        </p:nvSpPr>
        <p:spPr bwMode="auto">
          <a:xfrm>
            <a:off x="191344" y="715545"/>
            <a:ext cx="11306175" cy="117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pl-PL" altLang="pl-PL" sz="2200" b="1" dirty="0">
                <a:latin typeface="+mj-lt"/>
              </a:rPr>
              <a:t>Działanie 12.2 REACT-EU dla e-usług na Mazowszu – projekty pozakonkursowe</a:t>
            </a:r>
          </a:p>
        </p:txBody>
      </p:sp>
      <p:sp>
        <p:nvSpPr>
          <p:cNvPr id="3" name="Symbol zastępczy daty 1">
            <a:extLst>
              <a:ext uri="{FF2B5EF4-FFF2-40B4-BE49-F238E27FC236}">
                <a16:creationId xmlns:a16="http://schemas.microsoft.com/office/drawing/2014/main" id="{443B243B-4410-5FBE-EE16-4A0DEA4AADF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918700" y="6492875"/>
            <a:ext cx="2273300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Warszawa,15 grudnia 2022 r.</a:t>
            </a:r>
          </a:p>
        </p:txBody>
      </p:sp>
    </p:spTree>
    <p:extLst>
      <p:ext uri="{BB962C8B-B14F-4D97-AF65-F5344CB8AC3E}">
        <p14:creationId xmlns:p14="http://schemas.microsoft.com/office/powerpoint/2010/main" val="2094065582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Symbol zastępczy zawartości 4">
            <a:extLst>
              <a:ext uri="{FF2B5EF4-FFF2-40B4-BE49-F238E27FC236}">
                <a16:creationId xmlns:a16="http://schemas.microsoft.com/office/drawing/2014/main" id="{D0C0BF6D-0AEE-4616-A5FD-E3658B633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93" y="1196752"/>
            <a:ext cx="11463413" cy="770485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2000" b="1" dirty="0">
                <a:latin typeface="+mj-lt"/>
              </a:rPr>
              <a:t>Projekt Mazowieckiego Szpitala Bródnowskiego Sp. z o.o., pn.: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2000" b="1" dirty="0">
                <a:latin typeface="+mj-lt"/>
              </a:rPr>
              <a:t>„</a:t>
            </a:r>
            <a:r>
              <a:rPr lang="pl-PL" sz="2000" b="1" i="1" dirty="0">
                <a:latin typeface="+mj-lt"/>
              </a:rPr>
              <a:t>Uzupełnienie interoperacyjnego środowiska przepływu danych i informacji w procesach medycznych </a:t>
            </a:r>
            <a:br>
              <a:rPr lang="pl-PL" sz="2000" b="1" i="1" dirty="0">
                <a:latin typeface="+mj-lt"/>
              </a:rPr>
            </a:br>
            <a:r>
              <a:rPr lang="pl-PL" sz="2000" b="1" i="1" dirty="0">
                <a:latin typeface="+mj-lt"/>
              </a:rPr>
              <a:t>i niemedycznych Szpitala wraz z zapewnieniem wysokiej dostępności i bezpieczeństwa danych i systemów”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Wartość dofinansowania EFRR: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13.000.000,00 PLN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Wartość całkowita: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13.000.000,00 PLN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Okres realizacji: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1 maja 2022 r.  – 30 czerwca 2023 r.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Umowa o dofinansowanie: </a:t>
            </a: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w trakcie przygotowania – planowany termin zawarcia: grudzień 2022 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pl-PL" sz="2000" dirty="0">
              <a:effectLst/>
              <a:latin typeface="+mj-lt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2000" u="sng" dirty="0">
                <a:effectLst/>
                <a:latin typeface="+mj-lt"/>
                <a:ea typeface="Calibri" panose="020F0502020204030204" pitchFamily="34" charset="0"/>
              </a:rPr>
              <a:t>Projekt polega na: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pl-PL" sz="2000" dirty="0">
                <a:effectLst/>
                <a:latin typeface="+mj-lt"/>
                <a:ea typeface="Calibri" panose="020F0502020204030204" pitchFamily="34" charset="0"/>
              </a:rPr>
              <a:t>rozbudowie oprogramowania i zakupie sprzętu dla w</a:t>
            </a:r>
            <a:r>
              <a:rPr lang="pl-PL" sz="2000" dirty="0">
                <a:effectLst/>
                <a:latin typeface="+mj-lt"/>
                <a:ea typeface="Times New Roman" panose="02020603050405020304" pitchFamily="18" charset="0"/>
              </a:rPr>
              <a:t>zmocnienia bezpieczeństwa przetwarzania oraz cyberbezpieczeństwa danych,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pl-PL" sz="2000" dirty="0">
                <a:latin typeface="+mj-lt"/>
                <a:ea typeface="Times New Roman" panose="02020603050405020304" pitchFamily="18" charset="0"/>
              </a:rPr>
              <a:t>m</a:t>
            </a:r>
            <a:r>
              <a:rPr lang="pl-PL" sz="2000" dirty="0">
                <a:effectLst/>
                <a:latin typeface="+mj-lt"/>
                <a:ea typeface="Times New Roman" panose="02020603050405020304" pitchFamily="18" charset="0"/>
              </a:rPr>
              <a:t>odernizacji rezonansu magnetycznego Interwencyjnego Centrum Neuroterapii  w oparciu o rozbudowę oprogramowania,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pl-PL" sz="2000" dirty="0">
                <a:effectLst/>
                <a:latin typeface="+mj-lt"/>
                <a:ea typeface="Times New Roman" panose="02020603050405020304" pitchFamily="18" charset="0"/>
              </a:rPr>
              <a:t>udostępnieniu usługi elektronicznej pobierania przez pacjentów danych obrazowych wraz z ich opisami.</a:t>
            </a:r>
            <a:endParaRPr lang="pl-PL" sz="2400" dirty="0">
              <a:effectLst/>
              <a:latin typeface="+mj-lt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pl-PL" sz="2000" dirty="0"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3" name="Symbol zastępczy daty 1">
            <a:extLst>
              <a:ext uri="{FF2B5EF4-FFF2-40B4-BE49-F238E27FC236}">
                <a16:creationId xmlns:a16="http://schemas.microsoft.com/office/drawing/2014/main" id="{443B243B-4410-5FBE-EE16-4A0DEA4AADF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918700" y="6492875"/>
            <a:ext cx="2273300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Warszawa,15 grudnia 2022 r.</a:t>
            </a:r>
          </a:p>
        </p:txBody>
      </p:sp>
    </p:spTree>
    <p:extLst>
      <p:ext uri="{BB962C8B-B14F-4D97-AF65-F5344CB8AC3E}">
        <p14:creationId xmlns:p14="http://schemas.microsoft.com/office/powerpoint/2010/main" val="905618057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Symbol zastępczy zawartości 4">
            <a:extLst>
              <a:ext uri="{FF2B5EF4-FFF2-40B4-BE49-F238E27FC236}">
                <a16:creationId xmlns:a16="http://schemas.microsoft.com/office/drawing/2014/main" id="{D0C0BF6D-0AEE-4616-A5FD-E3658B633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93" y="1122194"/>
            <a:ext cx="11463413" cy="5370681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2000" b="1" dirty="0">
                <a:latin typeface="+mj-lt"/>
              </a:rPr>
              <a:t>Projekt Samorządu Województwa Mazowieckiego (Departament Cyfryzacji, Geodezji i Kartografii), </a:t>
            </a:r>
            <a:br>
              <a:rPr lang="pl-PL" sz="2000" b="1" dirty="0">
                <a:latin typeface="+mj-lt"/>
              </a:rPr>
            </a:br>
            <a:r>
              <a:rPr lang="pl-PL" sz="2000" b="1" dirty="0">
                <a:latin typeface="+mj-lt"/>
              </a:rPr>
              <a:t>pn. </a:t>
            </a:r>
            <a:r>
              <a:rPr lang="pl-PL" sz="2000" b="1" i="1" dirty="0">
                <a:latin typeface="+mj-lt"/>
              </a:rPr>
              <a:t>„Stworzenie otwartych danych wraz z budową zaplecza techniczno-technologiczno-koordynacyjnego dla samorządów terytorialnych województwa mazowieckiego (Projekt SOD)”</a:t>
            </a:r>
            <a:endParaRPr lang="pl-PL" sz="2000" b="1" dirty="0">
              <a:latin typeface="+mj-lt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pl-PL" sz="800" b="1" dirty="0">
              <a:latin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800" u="sng" dirty="0">
                <a:effectLst/>
                <a:latin typeface="+mj-lt"/>
                <a:ea typeface="Calibri" panose="020F0502020204030204" pitchFamily="34" charset="0"/>
              </a:rPr>
              <a:t>Wartość dofinansowania EFRR: </a:t>
            </a:r>
            <a:r>
              <a:rPr lang="pl-PL" sz="1800" dirty="0">
                <a:effectLst/>
                <a:latin typeface="+mj-lt"/>
                <a:ea typeface="Calibri" panose="020F0502020204030204" pitchFamily="34" charset="0"/>
              </a:rPr>
              <a:t>14 230 000,00 PLN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800" u="sng" dirty="0">
                <a:effectLst/>
                <a:latin typeface="+mj-lt"/>
                <a:ea typeface="Calibri" panose="020F0502020204030204" pitchFamily="34" charset="0"/>
              </a:rPr>
              <a:t>Wartość całkowita: </a:t>
            </a:r>
            <a:r>
              <a:rPr lang="pl-PL" sz="1800" dirty="0">
                <a:effectLst/>
                <a:latin typeface="+mj-lt"/>
                <a:ea typeface="Calibri" panose="020F0502020204030204" pitchFamily="34" charset="0"/>
              </a:rPr>
              <a:t>14 230 000,00 PLN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800" u="sng" dirty="0">
                <a:effectLst/>
                <a:latin typeface="+mj-lt"/>
                <a:ea typeface="Calibri" panose="020F0502020204030204" pitchFamily="34" charset="0"/>
              </a:rPr>
              <a:t>Okres realizacji: </a:t>
            </a:r>
            <a:r>
              <a:rPr lang="pl-PL" sz="1800" dirty="0">
                <a:effectLst/>
                <a:latin typeface="+mj-lt"/>
                <a:ea typeface="Calibri" panose="020F0502020204030204" pitchFamily="34" charset="0"/>
              </a:rPr>
              <a:t>30 czerwca 2022 r. – 30 września2023 r.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800" u="sng" dirty="0">
                <a:effectLst/>
                <a:latin typeface="+mj-lt"/>
                <a:ea typeface="Calibri" panose="020F0502020204030204" pitchFamily="34" charset="0"/>
              </a:rPr>
              <a:t>Umowa o dofinansowanie: </a:t>
            </a:r>
            <a:r>
              <a:rPr lang="pl-PL" sz="1800" dirty="0">
                <a:effectLst/>
                <a:latin typeface="+mj-lt"/>
                <a:ea typeface="Calibri" panose="020F0502020204030204" pitchFamily="34" charset="0"/>
              </a:rPr>
              <a:t>w trakcie przygotowania – planowany termin zawarcia: grudzień 2022 r.</a:t>
            </a:r>
          </a:p>
        </p:txBody>
      </p:sp>
      <p:sp>
        <p:nvSpPr>
          <p:cNvPr id="3" name="Symbol zastępczy daty 1">
            <a:extLst>
              <a:ext uri="{FF2B5EF4-FFF2-40B4-BE49-F238E27FC236}">
                <a16:creationId xmlns:a16="http://schemas.microsoft.com/office/drawing/2014/main" id="{443B243B-4410-5FBE-EE16-4A0DEA4AADF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918700" y="6492875"/>
            <a:ext cx="2273300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Warszawa,15 grudnia 2022 r.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8A938C0-D447-7FAC-7E5E-EA40DDD3274F}"/>
              </a:ext>
            </a:extLst>
          </p:cNvPr>
          <p:cNvSpPr txBox="1"/>
          <p:nvPr/>
        </p:nvSpPr>
        <p:spPr>
          <a:xfrm>
            <a:off x="364293" y="4030662"/>
            <a:ext cx="11581195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1800" dirty="0">
                <a:effectLst/>
                <a:latin typeface="+mj-lt"/>
                <a:ea typeface="Calibri" panose="020F0502020204030204" pitchFamily="34" charset="0"/>
              </a:rPr>
              <a:t>Projekt obejmować będzie obszary dotyczące: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1800" dirty="0">
                <a:latin typeface="+mj-lt"/>
                <a:ea typeface="Calibri" panose="020F0502020204030204" pitchFamily="34" charset="0"/>
              </a:rPr>
              <a:t>a)</a:t>
            </a:r>
            <a:r>
              <a:rPr lang="pl-PL" sz="1800" dirty="0"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pl-PL" sz="1800" u="sng" dirty="0">
                <a:latin typeface="+mj-lt"/>
                <a:ea typeface="Calibri" panose="020F0502020204030204" pitchFamily="34" charset="0"/>
              </a:rPr>
              <a:t>u</a:t>
            </a:r>
            <a:r>
              <a:rPr lang="pl-PL" sz="1800" u="sng" dirty="0">
                <a:effectLst/>
                <a:latin typeface="+mj-lt"/>
                <a:ea typeface="Calibri" panose="020F0502020204030204" pitchFamily="34" charset="0"/>
              </a:rPr>
              <a:t>dostępniania danych obiektów muzealnych </a:t>
            </a:r>
            <a:r>
              <a:rPr lang="pl-PL" sz="1800" dirty="0">
                <a:effectLst/>
                <a:latin typeface="+mj-lt"/>
                <a:ea typeface="Calibri" panose="020F0502020204030204" pitchFamily="34" charset="0"/>
              </a:rPr>
              <a:t>– zostaną udostępnione w formule otwartych danych kopie, będące efektem digitalizacji zbiorów muzealnych. Dane te będą udostępniane on-line na Mazowieckiej Platformie Kulturalnej oraz na stronach internetowych Partnerów,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pl-PL" sz="1800" dirty="0">
                <a:latin typeface="+mj-lt"/>
                <a:ea typeface="Calibri" panose="020F0502020204030204" pitchFamily="34" charset="0"/>
              </a:rPr>
              <a:t>b) </a:t>
            </a:r>
            <a:r>
              <a:rPr lang="pl-PL" sz="1800" u="sng" dirty="0">
                <a:latin typeface="+mj-lt"/>
                <a:ea typeface="Calibri" panose="020F0502020204030204" pitchFamily="34" charset="0"/>
              </a:rPr>
              <a:t>c</a:t>
            </a:r>
            <a:r>
              <a:rPr lang="pl-PL" sz="1800" u="sng" dirty="0">
                <a:effectLst/>
                <a:latin typeface="+mj-lt"/>
                <a:ea typeface="Calibri" panose="020F0502020204030204" pitchFamily="34" charset="0"/>
              </a:rPr>
              <a:t>yfryzacji i publikacji danych przestrzennych oraz uzupełnienia łańcucha systemu udostępniania otwartych danych, zaktualizowanymi i dostosowanymi danymi: </a:t>
            </a:r>
            <a:r>
              <a:rPr lang="pl-PL" sz="1800" dirty="0">
                <a:effectLst/>
                <a:latin typeface="+mj-lt"/>
                <a:ea typeface="Calibri" panose="020F0502020204030204" pitchFamily="34" charset="0"/>
              </a:rPr>
              <a:t>bazy danych obiektów topograficznych, geodezyjnej ewidencji sieci uzbrojenia terenu, bazy danych szczegółowych osnów geodezyjnych, cyfryzacji Państwowego zasobu geodezyjnego i kartograficznego na obszarze województwa mazowieckiego.</a:t>
            </a:r>
          </a:p>
        </p:txBody>
      </p:sp>
    </p:spTree>
    <p:extLst>
      <p:ext uri="{BB962C8B-B14F-4D97-AF65-F5344CB8AC3E}">
        <p14:creationId xmlns:p14="http://schemas.microsoft.com/office/powerpoint/2010/main" val="790939502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27493</TotalTime>
  <Words>871</Words>
  <Application>Microsoft Office PowerPoint</Application>
  <PresentationFormat>Panoramiczny</PresentationFormat>
  <Paragraphs>101</Paragraphs>
  <Slides>10</Slides>
  <Notes>10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3" baseType="lpstr">
      <vt:lpstr>Arial</vt:lpstr>
      <vt:lpstr>Calibri</vt:lpstr>
      <vt:lpstr>Programy Regionalne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Frankowicz Krzysztof</dc:creator>
  <cp:lastModifiedBy>Cholewa Michał</cp:lastModifiedBy>
  <cp:revision>990</cp:revision>
  <cp:lastPrinted>2022-12-15T07:43:15Z</cp:lastPrinted>
  <dcterms:created xsi:type="dcterms:W3CDTF">2014-02-12T14:09:58Z</dcterms:created>
  <dcterms:modified xsi:type="dcterms:W3CDTF">2022-12-15T09:03:54Z</dcterms:modified>
</cp:coreProperties>
</file>