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8" r:id="rId2"/>
    <p:sldId id="384" r:id="rId3"/>
    <p:sldId id="387" r:id="rId4"/>
    <p:sldId id="413" r:id="rId5"/>
    <p:sldId id="410" r:id="rId6"/>
    <p:sldId id="407" r:id="rId7"/>
    <p:sldId id="411" r:id="rId8"/>
    <p:sldId id="415" r:id="rId9"/>
    <p:sldId id="416" r:id="rId10"/>
    <p:sldId id="417" r:id="rId11"/>
    <p:sldId id="421" r:id="rId12"/>
    <p:sldId id="418" r:id="rId13"/>
    <p:sldId id="419" r:id="rId14"/>
    <p:sldId id="422" r:id="rId15"/>
    <p:sldId id="423" r:id="rId16"/>
    <p:sldId id="324" r:id="rId17"/>
  </p:sldIdLst>
  <p:sldSz cx="9144000" cy="6858000" type="screen4x3"/>
  <p:notesSz cx="6810375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88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14.12.2022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22416"/>
            <a:ext cx="5448936" cy="4474369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88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10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50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901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75137" y="522287"/>
            <a:ext cx="7886700" cy="33087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pl-PL" sz="3600" b="1" dirty="0">
                <a:solidFill>
                  <a:schemeClr val="tx1"/>
                </a:solidFill>
                <a:latin typeface="+mn-lt"/>
              </a:rPr>
              <a:t>Kryteria wyboru projektów konkursowych </a:t>
            </a:r>
            <a:br>
              <a:rPr lang="pl-PL" sz="3600" b="1" dirty="0">
                <a:solidFill>
                  <a:schemeClr val="tx1"/>
                </a:solidFill>
                <a:latin typeface="+mn-lt"/>
              </a:rPr>
            </a:br>
            <a:r>
              <a:rPr lang="pl-PL" sz="3600" b="1" dirty="0">
                <a:solidFill>
                  <a:schemeClr val="tx1"/>
                </a:solidFill>
                <a:latin typeface="+mn-lt"/>
              </a:rPr>
              <a:t>w ramach Regionalnego Programu Operacyjnego Województwa Mazowieckiego na lata 2014 – 2020 </a:t>
            </a:r>
            <a:br>
              <a:rPr lang="pl-PL" sz="3600" b="1" dirty="0">
                <a:solidFill>
                  <a:schemeClr val="tx1"/>
                </a:solidFill>
                <a:latin typeface="+mn-lt"/>
              </a:rPr>
            </a:br>
            <a:r>
              <a:rPr lang="pl-PL" sz="3600" b="1" dirty="0">
                <a:solidFill>
                  <a:schemeClr val="tx1"/>
                </a:solidFill>
                <a:latin typeface="+mn-lt"/>
              </a:rPr>
              <a:t>ze środków EFRR</a:t>
            </a:r>
          </a:p>
          <a:p>
            <a:pPr algn="ctr" eaLnBrk="0" hangingPunct="0">
              <a:defRPr/>
            </a:pPr>
            <a:r>
              <a:rPr lang="pl-PL" sz="3600" b="1" dirty="0">
                <a:solidFill>
                  <a:schemeClr val="tx1"/>
                </a:solidFill>
                <a:latin typeface="+mn-lt"/>
              </a:rPr>
              <a:t>Działanie 3.3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86668" y="5388769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15 grudnia 2022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2" y="358011"/>
            <a:ext cx="5838877" cy="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26062"/>
              </p:ext>
            </p:extLst>
          </p:nvPr>
        </p:nvGraphicFramePr>
        <p:xfrm>
          <a:off x="301658" y="1663851"/>
          <a:ext cx="847469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1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635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Pozytywny wpływ na środowisko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kryterium promuje projekty, które prowadzić będą do ograniczenia negatywnych skutków środowiskowych (z wyłączeniem wprowadzania technologii mających na celu zwiększenie efektywności energetycznej w przedsiębiorstwie). Projekt musi wpisywać się w co najmniej 3 obszary z niżej wymienionych: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rozwiązań gwarantujących oszczędność surowcową, w tym oszczędność wody;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surowców wtórnych w min. 30%;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technologii mało i bezodpadowych, w tym zmniejszenie ilości ścieków;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wpisuje się w co najmniej 3 obszary z wymienionych – 10 pkt.</a:t>
                      </a:r>
                    </a:p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93163A-B476-A52E-8F50-D2150DF61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5305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99132"/>
              </p:ext>
            </p:extLst>
          </p:nvPr>
        </p:nvGraphicFramePr>
        <p:xfrm>
          <a:off x="122548" y="1663851"/>
          <a:ext cx="8653805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350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Pozytywny wpływ na środowisko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rozwiązań gwarantujących zmniejszenie ilości zanieczyszczeń odprowadzanych do atmosfery;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rozwiązań gwarantujących zmniejszenie poziomu hałasu;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rozwiązań wydłużających cykl życia produktu;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 działania ograniczające negatywne skutki środowiskowe, wskazane przez Wnioskodawcę, dopasowane do charakteru projektu.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jest ze wskaźnikiem: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przedsiębiorstw wspartych w zakresie </a:t>
                      </a:r>
                      <a:r>
                        <a:rPr lang="pl-PL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ekoinnowacji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jest z wyborem Kategorii Interwencji nr 69 </a:t>
                      </a:r>
                      <a:r>
                        <a:rPr lang="pl-PL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ekologicznych procesów produkcyjnych oraz efektywnego wykorzystywania zasobów w MŚP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wpisuje się w co najmniej 3 obszary z wymienionych – 10 pkt.</a:t>
                      </a:r>
                    </a:p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3C1DD7-C7F7-2EF4-0A2E-7FF5E8924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4715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85705"/>
              </p:ext>
            </p:extLst>
          </p:nvPr>
        </p:nvGraphicFramePr>
        <p:xfrm>
          <a:off x="543560" y="1663851"/>
          <a:ext cx="8012611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Siedziba Wnioskodawcy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Wnioskodawców posiadających na dzień ogłoszenia konkursu siedzibę lub stałe miejsce wykonywania działalności gospodarczej na terenie województwa mazowieckiego (zgodnie z CEIDG)</a:t>
                      </a:r>
                      <a:r>
                        <a:rPr lang="pl-PL" sz="15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przyczyniając się do rozwoju gospodarczego regionu.</a:t>
                      </a:r>
                      <a:r>
                        <a:rPr lang="pl-PL" sz="1500" dirty="0">
                          <a:effectLst/>
                        </a:rPr>
                        <a:t> </a:t>
                      </a:r>
                    </a:p>
                    <a:p>
                      <a:endParaRPr lang="pl-PL" sz="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x-none" sz="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wyłączeniem dodatkowych stałych miejsc wykonywania działalności</a:t>
                      </a:r>
                      <a:endParaRPr lang="pl-PL" sz="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posiada na dzień ogłoszenia konkursu siedzibę lub stałe miejsce wykonywania działalności gospodarczej na terenie województwa mazowieckiego – 10 pkt.</a:t>
                      </a:r>
                    </a:p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431F065-13C1-C955-EB54-61EFF49CB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8679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45454"/>
              </p:ext>
            </p:extLst>
          </p:nvPr>
        </p:nvGraphicFramePr>
        <p:xfrm>
          <a:off x="223519" y="1663851"/>
          <a:ext cx="8675381" cy="472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2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007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Doświadczenie Wnioskodawcy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Wnioskodawców prowadzących aktywną działalność gospodarczą.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prowadzi działalność gospodarczą potwierdzoną wpisem do odpowiedniego rejestru (czas zawieszenia działalności nie wlicza się do tego okresu). Okres prowadzenia działalności liczony jest na dzień złożenia wniosku o dofinansowanie: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działalności gospodarczej powyżej 60 miesięcy od momentu rejestracji – 12 pkt;</a:t>
                      </a:r>
                      <a:endParaRPr lang="pl-PL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działalności gospodarczej powyżej 24 miesięcy od momentu rejestracji – 10 pkt;</a:t>
                      </a:r>
                      <a:endParaRPr lang="pl-PL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działalności gospodarczej powyżej 12 miesięcy od momentu rejestracji –5 pkt;</a:t>
                      </a:r>
                      <a:endParaRPr lang="pl-PL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działalności gospodarczej powyżej 9 miesięcy – 3 pkt.</a:t>
                      </a:r>
                      <a:endParaRPr lang="pl-PL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w ramach kryterium nie sumują się.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276827B-E8C3-F5D9-DD5D-7DBD350DC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445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20047"/>
              </p:ext>
            </p:extLst>
          </p:nvPr>
        </p:nvGraphicFramePr>
        <p:xfrm>
          <a:off x="223520" y="1663851"/>
          <a:ext cx="833265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16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Dodatkowe działanie informacyjno-promocyjne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deklaruje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promocję projektu w szerszym zakresie niż minimalne wymagania wskazane w regulaminie konkursu i podręczniku pt.: „Obowiązki informacyjne Beneficjenta realizującego projekty w ramach Regionalnego Programu Operacyjnego Województwa Mazowieckiego 2014-2020”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</a:p>
                    <a:p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x-non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deklaracji podczas oceny </a:t>
                      </a:r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będzie</a:t>
                      </a:r>
                      <a:r>
                        <a:rPr lang="x-non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weryfikowane na etapie wdrażania (najpóźniej w momencie </a:t>
                      </a:r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weryfikacji </a:t>
                      </a:r>
                      <a:r>
                        <a:rPr lang="x-non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wniosku o płatność końcową)</a:t>
                      </a:r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Podejmowane działania nie mogą mieć negatywnego wpływu na wizerunek Funduszy Europejskich.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deklaruje co najmniej 3 z zaproponowanych poniżej działań informacyjno-promocyjnych: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przeprowadzenie działań   informacyjnych zakładających stworzenie dedykowanego fanpage projektu w wybranych (min. 1) mediach społecznościowych i utrzymanie go minimum w okresie trwałości projektu;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utworzenie osobnej strony internetowej dedykowanej dla projektu, zawierającej informacje o projekcie w tym informacje o współfinansowaniu z funduszy europejskich;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przekazanie Instytucji Wdrażającej kompletu co najmniej 6 zdjęć dokumentujących każdy z etapów realizacji oraz efekty projektu.  Wymagane minimalne parametry zdjęć: rozdzielczość nie mniejsza niż 300 DPI oraz wielkości min. 1 MB;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79E13A-A393-E317-23F1-7332A548C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0820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28569"/>
              </p:ext>
            </p:extLst>
          </p:nvPr>
        </p:nvGraphicFramePr>
        <p:xfrm>
          <a:off x="223520" y="1663851"/>
          <a:ext cx="833265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16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Dodatkowe działanie informacyjno-promocyjne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deklaruje 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promocję projektu w szerszym zakresie niż minimalne wymagania wskazane w regulaminie konkursu i podręczniku pt.: "Obowiązki informacyjne Beneficjenta realizującego projekty w ramach Regionalnego Programu Operacyjnego Województwa Mazowieckiego 2014-2020„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</a:p>
                    <a:p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x-non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deklaracji podczas oceny </a:t>
                      </a:r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będzie</a:t>
                      </a:r>
                      <a:r>
                        <a:rPr lang="x-non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weryfikowane na etapie wdrażania (najpóźniej w momencie </a:t>
                      </a:r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weryfikacji </a:t>
                      </a:r>
                      <a:r>
                        <a:rPr lang="x-non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wniosku o płatność końcową)</a:t>
                      </a:r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Podejmowane działania nie mogą mieć negatywnego wpływu na wizerunek Funduszy Europejskich.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elektroniczne publikacje dotyczące projektu oraz jego współfinansowania z funduszy europejskich. Materiały powinny być zamieszczone w dowolnych elektronicznych kanałach informacyjnych. (np.: strony www Wnioskodawcy lub/i w mediach społecznościowych);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prezentacja realizowanego projektu na minimum jednym wydarzeniu branżowym;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 działania informacyjno-promocyjne, wskazane przez Wnioskodawcę, dopasowane do charakteru projektu.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3ED847-5D4D-FD37-44EF-054BF7DC9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412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ul. Brechta 7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03-472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94C9777-B664-FA84-BFD1-20EAA9C01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16</a:t>
            </a:fld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99243" y="1477596"/>
            <a:ext cx="854551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>
                <a:latin typeface="+mn-lt"/>
              </a:rPr>
              <a:t>Działanie 3.3 </a:t>
            </a:r>
            <a:r>
              <a:rPr lang="pl-PL" sz="2400" dirty="0">
                <a:latin typeface="+mn-lt"/>
              </a:rPr>
              <a:t>- </a:t>
            </a:r>
            <a:r>
              <a:rPr lang="pl-PL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Innowacje w MŚP</a:t>
            </a:r>
            <a:endParaRPr lang="pl-PL" sz="2400" dirty="0">
              <a:latin typeface="+mn-lt"/>
            </a:endParaRPr>
          </a:p>
          <a:p>
            <a:pPr algn="ctr"/>
            <a:endParaRPr lang="pl-PL" sz="2400" dirty="0">
              <a:latin typeface="+mn-lt"/>
            </a:endParaRPr>
          </a:p>
          <a:p>
            <a:pPr algn="ctr"/>
            <a:endParaRPr lang="pl-PL" sz="24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Typ projektu:</a:t>
            </a:r>
          </a:p>
          <a:p>
            <a:pPr algn="ctr"/>
            <a:endParaRPr lang="pl-PL" sz="2400" dirty="0">
              <a:latin typeface="+mn-lt"/>
            </a:endParaRPr>
          </a:p>
          <a:p>
            <a:pPr algn="ctr"/>
            <a:r>
              <a:rPr lang="x-none" sz="2400" dirty="0">
                <a:effectLst/>
                <a:latin typeface="+mn-lt"/>
                <a:ea typeface="Calibri" panose="020F0502020204030204" pitchFamily="34" charset="0"/>
              </a:rPr>
              <a:t>Wprowadzanie na rynek nowych lub ulepszonych produktów lub usług</a:t>
            </a:r>
            <a:endParaRPr lang="pl-PL" sz="2400" dirty="0">
              <a:latin typeface="+mn-lt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21" y="219272"/>
            <a:ext cx="5838877" cy="554577"/>
          </a:xfr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81162EB-1394-D865-8959-194DC3581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26344"/>
              </p:ext>
            </p:extLst>
          </p:nvPr>
        </p:nvGraphicFramePr>
        <p:xfrm>
          <a:off x="295583" y="1425289"/>
          <a:ext cx="855283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90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uzupełnienia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973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+mn-lt"/>
                        </a:rPr>
                        <a:t>1.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będzie, czy:</a:t>
                      </a:r>
                    </a:p>
                    <a:p>
                      <a:pPr lvl="0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inwestycja jest rozbudową przedsiębiorstwa, w szczególności związaną z wprowadzaniem na rynek nowych lub ulepszonych produktów i usług (przez rynek rozumie się co najmniej obszar działalności gospodarczej przedsiębiorstwa otrzymującego wsparcie);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lub/i czy</a:t>
                      </a:r>
                    </a:p>
                    <a:p>
                      <a:pPr lvl="0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inwestycja realizuje zasadnicze zmiany procesu produkcyjnego lub zmiany w zakresie sposobu świadczenia usług (w tym usług świadczonych drogą elektroniczną);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lub/i czy</a:t>
                      </a:r>
                    </a:p>
                    <a:p>
                      <a:pPr lvl="0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inwestycja polega na wdrożeniu wyników prac B+R wprowadzających na rynek nowe lub znacząco ulepszone produkty/usługi, zakończonych nie wcześniej niż w 01.01.2017 r. i nie później niż w dniu poprzedzającym złożenie wniosku o dofinansowanie: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a) zleconych przez Wnioskodawcę i/lub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b) przeprowadzonych przez Wnioskodawcę i/lub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c) zakupionych przez Wnioskodawcę.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2FFDCF-6BFA-FF97-75D0-85BE43780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14894"/>
              </p:ext>
            </p:extLst>
          </p:nvPr>
        </p:nvGraphicFramePr>
        <p:xfrm>
          <a:off x="295583" y="1425289"/>
          <a:ext cx="8552834" cy="441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90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uzupełnienia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973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latin typeface="+mn-lt"/>
                        </a:rPr>
                        <a:t>1.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inwestycji określonych w pkt 3 Wnioskodawca zobligowany jest do przedstawienia wyników prac B+R podlegających wdrożeniu w przedmiotowym projekcie. Wyniki badań zapewniają Wnioskodawcy odpowiedni poziom uprawnień, pozwalający na wykorzystanie wyników prac B+R zgodnie z opisem i celami projektu. Dokumentem potwierdzającym wykorzystanie wyników prac B+R w projekcie musi być opis wyników prac B+R oraz np.: umowa potwierdzająca zakup wyników prac B+R, patentu, licencji, umowy cywilnoprawne, raporty, opinie wydawane przez jednostki naukowe, sprawozdania merytoryczne z przeprowadzonych badań, testów i walidacji prototypów, projektów pilotażowych. Wnioskodawca musi wykazać, że wyniki prac B+R warunkują wdrożenie nowych lub znacząco ulepszonych produktów/usług (innowacja produktowa/innowacja procesowa).</a:t>
                      </a:r>
                      <a:r>
                        <a:rPr lang="pl-PL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pl-PL" sz="14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Zgodnie z podręcznikiem Oslo ZASADY GROMADZENIA I  INTERPRETACJI DANYCH DOTYCZĄCYCH INNOWACJI, Wydanie trzecie, OECD/Eurostat, Paryż 2008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A149556-9192-5E51-2AD0-03A530D54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2863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16101"/>
              </p:ext>
            </p:extLst>
          </p:nvPr>
        </p:nvGraphicFramePr>
        <p:xfrm>
          <a:off x="433391" y="1593040"/>
          <a:ext cx="8012611" cy="436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uzupełnienia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898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2.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Miejsce realizacji projektu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 czy projekt realizowany będzie na terenie województwa mazowieckiego.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802A94-8554-7D65-84E7-4A69CC2C9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4037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91419"/>
              </p:ext>
            </p:extLst>
          </p:nvPr>
        </p:nvGraphicFramePr>
        <p:xfrm>
          <a:off x="543560" y="1663851"/>
          <a:ext cx="801261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uzupełnienia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764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3.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Aktywność Wnioskodawcy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Wnioskodawca aktywnie prowadzi działalność gospodarczą, tj. czy uzyskał przychody z działalności gospodarczej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okresie przynajmniej 6 miesięcy przed złożeniem wniosku o dofinansowanie.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F6BD58D-BDE7-A842-2304-B0AD9EB9F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0943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96004"/>
              </p:ext>
            </p:extLst>
          </p:nvPr>
        </p:nvGraphicFramePr>
        <p:xfrm>
          <a:off x="543560" y="1663851"/>
          <a:ext cx="8012611" cy="467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wyników prac B+R z projektów finansowanych z funduszy Unii Europejskiej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kryterium promuje projekty stanowiące kontynuację prac B+R finansowanych z Działania 1.2 Regionalnego Programu Operacyjnego Województwa Mazowieckiego 2014-2020 lub finansowane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innych środków finansowych pochodzących z funduszy Unii Europejskiej.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stanowi wdrożenie wyników prac B+R finansowanych z funduszy Unii Europejskiej. – 5 pkt.</a:t>
                      </a:r>
                    </a:p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22296"/>
            <a:ext cx="84580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</a:t>
            </a:r>
          </a:p>
          <a:p>
            <a:pPr eaLnBrk="0" hangingPunct="0"/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spełnia kryteria merytoryczne - szczegółowe w sytuacji, gdy suma punktów uzyskanych podczas oceny stanowi co najmniej 50% maksymalnej możliwej do uzyskania liczby punktów.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21B46E-21DF-9BD1-3828-C2F55A192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0239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4048"/>
              </p:ext>
            </p:extLst>
          </p:nvPr>
        </p:nvGraphicFramePr>
        <p:xfrm>
          <a:off x="543560" y="1663851"/>
          <a:ext cx="8012611" cy="507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pozyskania wyników prac B+R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polegające na wdrożeniu wyników prac B+R wprowadzających na rynek nowe lub znacząco ulepszone produkty/usługi poprzez następujące działania Wnioskodawcy: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zlecenie bądź przeprowadzenie samodzielnie prac B+R;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zakup wyników prac B+R.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wdrożenie następujących wyników prac B+R: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przeprowadzonych samodzielnie przez Wnioskodawcę – 8 pkt;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zleconych przez Wnioskodawcę – 6 pkt;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zakupionych przez Wnioskodawcę – 4 pkt.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punkty nie sumują się.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  <a:p>
                      <a:pPr marL="0" algn="l" defTabSz="914400" rtl="0" eaLnBrk="1" latinLnBrk="0" hangingPunct="1"/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9BE9EB-29BC-4DE0-D915-02F0F93A1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877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5648"/>
              </p:ext>
            </p:extLst>
          </p:nvPr>
        </p:nvGraphicFramePr>
        <p:xfrm>
          <a:off x="223520" y="1663851"/>
          <a:ext cx="8332651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16">
                  <a:extLst>
                    <a:ext uri="{9D8B030D-6E8A-4147-A177-3AD203B41FA5}">
                      <a16:colId xmlns:a16="http://schemas.microsoft.com/office/drawing/2014/main" val="102824515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poprawienia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7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inteligentną specjalizacją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zgodne z priorytetowymi kierunkami badań w ramach inteligentnej specjalizacji województwa mazowieckiego. Priorytetowe kierunki badań w ramach inteligentnej specjalizacji województwa mazowieckiego zawarte są w załączniku do Regulaminu konkursu.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bezpośrednią realizację co najmniej jednego celu badawczego, określonego dla co najmniej jednego z priorytetowych kierunków badań w ramach inteligentnej specjalizacji województwa mazowieckiego - 2 pkt.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11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SZCZEGÓŁOWE </a:t>
            </a: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B5E79A-AFB2-7A0B-B8D3-459EEE00B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B98E5-012B-49B4-9B54-CB9E11C2C4DB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41369876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4279</TotalTime>
  <Words>1721</Words>
  <Application>Microsoft Office PowerPoint</Application>
  <PresentationFormat>Pokaz na ekranie (4:3)</PresentationFormat>
  <Paragraphs>255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Siębor Aleksandra</cp:lastModifiedBy>
  <cp:revision>601</cp:revision>
  <cp:lastPrinted>2022-12-12T07:24:55Z</cp:lastPrinted>
  <dcterms:created xsi:type="dcterms:W3CDTF">2015-04-20T12:46:14Z</dcterms:created>
  <dcterms:modified xsi:type="dcterms:W3CDTF">2022-12-14T09:28:53Z</dcterms:modified>
</cp:coreProperties>
</file>