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38" r:id="rId1"/>
  </p:sldMasterIdLst>
  <p:notesMasterIdLst>
    <p:notesMasterId r:id="rId16"/>
  </p:notesMasterIdLst>
  <p:handoutMasterIdLst>
    <p:handoutMasterId r:id="rId17"/>
  </p:handoutMasterIdLst>
  <p:sldIdLst>
    <p:sldId id="433" r:id="rId2"/>
    <p:sldId id="1193" r:id="rId3"/>
    <p:sldId id="1194" r:id="rId4"/>
    <p:sldId id="994" r:id="rId5"/>
    <p:sldId id="1119" r:id="rId6"/>
    <p:sldId id="1195" r:id="rId7"/>
    <p:sldId id="1196" r:id="rId8"/>
    <p:sldId id="1197" r:id="rId9"/>
    <p:sldId id="1128" r:id="rId10"/>
    <p:sldId id="1198" r:id="rId11"/>
    <p:sldId id="1199" r:id="rId12"/>
    <p:sldId id="1123" r:id="rId13"/>
    <p:sldId id="1200" r:id="rId14"/>
    <p:sldId id="1192" r:id="rId15"/>
  </p:sldIdLst>
  <p:sldSz cx="12192000" cy="6858000"/>
  <p:notesSz cx="6797675" cy="9928225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1">
          <p15:clr>
            <a:srgbClr val="A4A3A4"/>
          </p15:clr>
        </p15:guide>
        <p15:guide id="2" orient="horz" pos="3128">
          <p15:clr>
            <a:srgbClr val="A4A3A4"/>
          </p15:clr>
        </p15:guide>
        <p15:guide id="3" pos="2185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lska Magdale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3A0D"/>
    <a:srgbClr val="F25226"/>
    <a:srgbClr val="F6493C"/>
    <a:srgbClr val="A30510"/>
    <a:srgbClr val="D20055"/>
    <a:srgbClr val="E14B6F"/>
    <a:srgbClr val="FDCFD2"/>
    <a:srgbClr val="FB8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46F890A9-2807-4EBB-B81D-B2AA78EC7F39}" styleName="Styl ciemny 2 -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Styl pośredni 4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202B0CA-FC54-4496-8BCA-5EF66A818D29}" styleName="Styl ciemny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4C1A8A3-306A-4EB7-A6B1-4F7E0EB9C5D6}" styleName="Styl pośredni 3 — Ak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Styl jasny 3 — Ak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03447BB-5D67-496B-8E87-E561075AD55C}" styleName="Styl ciemny 1 — Ak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yl pośredni 1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22" autoAdjust="0"/>
    <p:restoredTop sz="63449" autoAdjust="0"/>
  </p:normalViewPr>
  <p:slideViewPr>
    <p:cSldViewPr>
      <p:cViewPr varScale="1">
        <p:scale>
          <a:sx n="82" d="100"/>
          <a:sy n="82" d="100"/>
        </p:scale>
        <p:origin x="159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10" d="100"/>
          <a:sy n="110" d="100"/>
        </p:scale>
        <p:origin x="3288" y="-618"/>
      </p:cViewPr>
      <p:guideLst>
        <p:guide orient="horz" pos="3121"/>
        <p:guide orient="horz" pos="3128"/>
        <p:guide pos="2185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0F2B9B0C-9CC0-4A9B-8666-4B6C5C8C7F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87530D6-B0DE-486C-A923-FF5564C16B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DF36AD0-1C57-4E8C-9959-CCB9DC622EC2}" type="datetimeFigureOut">
              <a:rPr lang="pl-PL"/>
              <a:pPr>
                <a:defRPr/>
              </a:pPr>
              <a:t>15.12.2022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CB55E00-6EAB-4E0F-A3BD-47CFA6BE46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B4AE62E-40C6-401E-B10F-3AA14FFDE0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6BB69E3-B317-4372-93A8-6E49C0EBF9D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DECC0D07-C67A-4B24-94CE-BD498C7A6B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9EE5F1D-B0EA-43F9-BC00-CB96BBABBEC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113C44-12A6-440E-B26E-16ADAFCDCC6D}" type="datetimeFigureOut">
              <a:rPr lang="pl-PL"/>
              <a:pPr>
                <a:defRPr/>
              </a:pPr>
              <a:t>15.12.2022</a:t>
            </a:fld>
            <a:endParaRPr lang="pl-PL" dirty="0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A3E4F0BC-58F4-4555-91FE-842558D30C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8A42D6C8-2995-4C16-95CD-24555ADB13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55F6703-7509-42FF-9F1E-E770259850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FFD4982-2459-4D19-B78A-2A8205C350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D755351-8B3B-4A68-BE40-40D97BB36A0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C91BD-A4DD-4598-94D9-BD77F2F29FB0}" type="slidenum">
              <a:rPr lang="pl-PL" altLang="pl-PL" smtClean="0"/>
              <a:pPr>
                <a:defRPr/>
              </a:pPr>
              <a:t>1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67099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>
            <a:extLst>
              <a:ext uri="{FF2B5EF4-FFF2-40B4-BE49-F238E27FC236}">
                <a16:creationId xmlns:a16="http://schemas.microsoft.com/office/drawing/2014/main" id="{7336EC46-BAEE-45F7-8BBC-38DC3A1477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Symbol zastępczy notatek 2">
            <a:extLst>
              <a:ext uri="{FF2B5EF4-FFF2-40B4-BE49-F238E27FC236}">
                <a16:creationId xmlns:a16="http://schemas.microsoft.com/office/drawing/2014/main" id="{8AFFADF1-9CDD-4BCE-B53B-EFEAF7B39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4000" b="1" dirty="0"/>
              <a:t>Cel szczegółowy 4(f) </a:t>
            </a:r>
            <a:r>
              <a:rPr lang="pl-PL" sz="2000" b="1" dirty="0"/>
              <a:t>wspieranie równego dostępu do dobrej jakości, włączającego kształcenia i szkolenia oraz możliwości ich ukończenia, w szczególności w odniesieniu do grup w niekorzystnej sytuacji, od wczesnej edukacji i opieki nad dzieckiem przez ogólne i zawodowe kształcenie i szkolenie, po szkolnictwo wyższe, a także kształcenie i uczenie się dorosłych, w tym ułatwianie mobilności edukacyjnej dla wszystkich i dostępności dla osób z niepełnosprawnościami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4000" u="sng" dirty="0"/>
              <a:t>Typy projektów: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dirty="0"/>
              <a:t>Podniesienie jakości edukacji przedszkolnej;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dirty="0"/>
              <a:t>Rozwój kompetencji kluczowych i umiejętności niezbędnych na rynku pracy uczniów szkół podstawowych i ponadpodstawowych ogólnokształcących;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dirty="0"/>
              <a:t>Wsparcie szkół prowadzących kształcenie zawodowe w ramach kompleksowych programów rozwojowych;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dirty="0"/>
              <a:t>Wsparcie edukacji włączającej.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4000" u="sng" dirty="0"/>
              <a:t>Główne grupy docelowe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dzieci w wieku przedszkolnym,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dzieci migrantów, w tym w szczególności z Ukrainy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nauczyciele i pracownicy ośrodków wychowania przedszkolnego,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dzieci i młodzież szkół i placówek systemu oświaty prowadzących kształcenie ogólne i ich rodzice,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nauczyciele i pracownicy szkół i placówek systemu oświaty,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uczniowie/słuchacze szkół i placówek systemu oświaty prowadzących kształcenie zawodowe i ustawiczne, w tym również młodociani pracownicy i ich rodzice,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nauczyciele kształcenia zawodowego, instruktorzy praktycznej nauki zawodu szkół i placówek systemu oświaty prowadzących kształcenie zawodowe,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nauczyciele i specjaliści z zakresu doradztwa edukacyjno-zawodowego,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przedszkola, oddziały przedszkolne w szkołach podstawowych oraz inne formy wychowania przedszkolnego i ich organy prowadzące,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szkoły i placówki systemu oświaty i ich organy prowadzące,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szkoły i placówki systemu oświaty prowadzące kształcenie zawodowe i ustawiczne i ich organy prowadzące,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Centra Kształcenia Zawodowego i Ustawicznego oraz inne podmioty realizujące zadania </a:t>
            </a:r>
            <a:r>
              <a:rPr lang="pl-PL" sz="2000" dirty="0" err="1"/>
              <a:t>CKZiU</a:t>
            </a:r>
            <a:r>
              <a:rPr lang="pl-PL" sz="2000" dirty="0"/>
              <a:t> i ich organy prowadzące,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organizacje pozarządowe,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JST (w tym wszystkie jednostki organizacyjne JST np. spółki komunalne, szkoły, instytucje kultury), ich związki i stowarzyszenia.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20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4000" b="1" dirty="0">
                <a:solidFill>
                  <a:prstClr val="black"/>
                </a:solidFill>
                <a:sym typeface="Wingdings" panose="05000000000000000000" pitchFamily="2" charset="2"/>
              </a:rPr>
              <a:t>Cel szczegółowy 4(g) </a:t>
            </a:r>
            <a:r>
              <a:rPr lang="pl-PL" sz="2000" b="1" dirty="0"/>
              <a:t>wspieranie uczenia się przez całe życie, w szczególności elastycznych możliwości podnoszenia i zmiany kwalifikacji dla wszystkich, z uwzględnieniem umiejętności w zakresie przedsiębiorczości i kompetencji cyfrowych, lepsze przewidywanie zmian i zapotrzebowania na nowe umiejętności na podstawie potrzeb rynku pracy, ułatwianie zmian ścieżki kariery zawodowej i wspieranie mobilności zawodowej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4000" u="sng" dirty="0"/>
              <a:t>Typy projektów: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dirty="0"/>
              <a:t>Wsparcie poprzez usługi rozwojowe, w tym w zakresie kompetencji cyfrowych, w ramach Podmiotowego Systemu Finansowania (PSF) dla osób dorosłych, które chcą z własnej inicjatywy podnieść swoje umiejętności/kompetencje lub nabyć kwalifikacje (w tym włączone do Zintegrowanego Rejestru Kwalifikacji); w tym wsparcie dla osób z najtrudniejszych grup docelowych - za pośrednictwem Bazy Usług Rozwojowych (BUR);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dirty="0"/>
              <a:t>Wsparcie dla osób o niskich umiejętnościach lub kompetencjach (w tym cyfrowych) realizowane poza systemem BUR i PSF, umożliwiające wdrażanie </a:t>
            </a:r>
            <a:r>
              <a:rPr lang="pl-PL" sz="2000" dirty="0" err="1"/>
              <a:t>Upskilling</a:t>
            </a:r>
            <a:r>
              <a:rPr lang="pl-PL" sz="2000" dirty="0"/>
              <a:t> </a:t>
            </a:r>
            <a:r>
              <a:rPr lang="pl-PL" sz="2000" dirty="0" err="1"/>
              <a:t>pathways</a:t>
            </a:r>
            <a:r>
              <a:rPr lang="pl-PL" sz="2000" dirty="0"/>
              <a:t>;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dirty="0"/>
              <a:t>Wsparcie lokalnych inicjatyw na rzecz kształcenia osób dorosłych (na przykładzie LOWE – Lokalne  Ośrodki Wiedzy i Edukacji) np. poprzez tworzenie lokalnych punktów wsparcia kształcenia osób dorosłych, w tym służących aktywizacji osób starszych, osób o niskich kwalifikacjach, osób z niepełnosprawnościami.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4000" u="sng" dirty="0">
                <a:solidFill>
                  <a:prstClr val="black"/>
                </a:solidFill>
                <a:sym typeface="Wingdings" panose="05000000000000000000" pitchFamily="2" charset="2"/>
              </a:rPr>
              <a:t>Główne grupy docelowe</a:t>
            </a:r>
          </a:p>
          <a:p>
            <a:pPr>
              <a:defRPr/>
            </a:pPr>
            <a:r>
              <a:rPr lang="pl-PL" altLang="pl-PL" sz="4000" dirty="0">
                <a:solidFill>
                  <a:prstClr val="black"/>
                </a:solidFill>
                <a:sym typeface="Wingdings" panose="05000000000000000000" pitchFamily="2" charset="2"/>
              </a:rPr>
              <a:t>• </a:t>
            </a:r>
            <a:r>
              <a:rPr lang="pl-PL" sz="2000" dirty="0"/>
              <a:t>osoby dorosłe, zgłaszające z własnej inicjatywy chęć podniesienia swoich kwalifikacji/ kompetencji lub przekwalifikowania się, za pośrednictwem BUR,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osoby dorosłe, zainteresowane z własnej inicjatywy wsparciem w zakresie kompetencji podstawowych, realizowanym poza BUR.</a:t>
            </a:r>
            <a:endParaRPr lang="pl-PL" altLang="pl-PL" sz="4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000" dirty="0">
              <a:solidFill>
                <a:prstClr val="black"/>
              </a:solidFill>
            </a:endParaRPr>
          </a:p>
        </p:txBody>
      </p:sp>
      <p:sp>
        <p:nvSpPr>
          <p:cNvPr id="23556" name="Symbol zastępczy numeru slajdu 3">
            <a:extLst>
              <a:ext uri="{FF2B5EF4-FFF2-40B4-BE49-F238E27FC236}">
                <a16:creationId xmlns:a16="http://schemas.microsoft.com/office/drawing/2014/main" id="{23F67795-EEDC-483A-BDD0-50C42F71D8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53816EA-8B92-4C42-862C-22C5E581BE3C}" type="slidenum">
              <a:rPr lang="pl-PL" altLang="pl-PL" smtClean="0"/>
              <a:pPr/>
              <a:t>10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40487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>
            <a:extLst>
              <a:ext uri="{FF2B5EF4-FFF2-40B4-BE49-F238E27FC236}">
                <a16:creationId xmlns:a16="http://schemas.microsoft.com/office/drawing/2014/main" id="{7336EC46-BAEE-45F7-8BBC-38DC3A1477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Symbol zastępczy notatek 2">
            <a:extLst>
              <a:ext uri="{FF2B5EF4-FFF2-40B4-BE49-F238E27FC236}">
                <a16:creationId xmlns:a16="http://schemas.microsoft.com/office/drawing/2014/main" id="{8AFFADF1-9CDD-4BCE-B53B-EFEAF7B39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b="1" dirty="0"/>
              <a:t>Cel szczegółowy 4(h)</a:t>
            </a:r>
            <a:r>
              <a:rPr lang="pl-PL" altLang="pl-PL" sz="800" dirty="0"/>
              <a:t> </a:t>
            </a:r>
            <a:r>
              <a:rPr lang="pl-PL" sz="800" b="1" dirty="0"/>
              <a:t>wspieranie aktywnego włączenia społecznego w celu promowania równości szans, niedyskryminacji i aktywnego uczestnictwa, oraz zwiększanie zdolności do zatrudnienia, w szczególności grup w niekorzystnej sytuacji </a:t>
            </a:r>
            <a:endParaRPr lang="pl-PL" altLang="pl-PL" sz="800" dirty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u="sng" dirty="0"/>
              <a:t>Typy projektów: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800" dirty="0"/>
              <a:t>Aktywizacja społeczna i zawodowa osób zagrożonych ubóstwem lub wykluczeniem społecznym oraz osób biernych zawodowo przy zastosowaniu usług aktywnej integracji o charakterze społecznym, zawodowym, edukacyjnym i zdrowotnym 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800" dirty="0"/>
              <a:t>Aktywizacja społeczna i zawodowa w ramach podmiotów integracji społecznej (CIS, KIS, WTZ, ZAZ)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800" dirty="0"/>
              <a:t>Wsparcie przedsiębiorstw społecznych i podmiotów ekonomii społecznej 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800" dirty="0"/>
              <a:t>Wzmocnienie potencjału organizacyjnego i kompetencyjnego partnerów społecznych i organizacji pozarządowych w obszarze zasad horyzontalnych UE w celu podniesienia jakości realizowanych usług 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u="sng" dirty="0"/>
              <a:t>Główne grupy docelowe</a:t>
            </a:r>
          </a:p>
          <a:p>
            <a:pPr>
              <a:defRPr/>
            </a:pPr>
            <a:r>
              <a:rPr lang="pl-PL" altLang="pl-PL" sz="800" dirty="0"/>
              <a:t>• </a:t>
            </a:r>
            <a:r>
              <a:rPr lang="pl-PL" sz="800" dirty="0"/>
              <a:t>rodziny i społeczności lokalne zagrożone ubóstwem lub wykluczeniem społecznym, 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800" dirty="0"/>
              <a:t>osoby zagrożone ubóstwem lub wykluczeniem społ</a:t>
            </a:r>
            <a:r>
              <a:rPr lang="pl-PL" sz="800" u="sng" dirty="0"/>
              <a:t>e</a:t>
            </a:r>
            <a:r>
              <a:rPr lang="pl-PL" sz="800" dirty="0"/>
              <a:t>cznym  (w tym społeczności marginalizowane, takie jak Romowie i migranci) oraz osoby bierne zawodowo, 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800" dirty="0"/>
              <a:t>podmioty ekonomii społecznej, 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800" dirty="0"/>
              <a:t>otoczenie ww. grup docelowych</a:t>
            </a:r>
            <a:r>
              <a:rPr lang="pl-PL" sz="800" u="sng" dirty="0"/>
              <a:t>,</a:t>
            </a:r>
            <a:r>
              <a:rPr lang="pl-PL" sz="800" strike="sngStrike" dirty="0"/>
              <a:t>.</a:t>
            </a:r>
            <a:r>
              <a:rPr lang="pl-PL" sz="800" dirty="0"/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800" dirty="0"/>
              <a:t>partnerzy społeczni i organizacje pozarządowe. </a:t>
            </a:r>
            <a:endParaRPr lang="pl-PL" altLang="pl-PL" sz="8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pl-PL" altLang="pl-PL" sz="800" b="1" dirty="0">
                <a:solidFill>
                  <a:prstClr val="black"/>
                </a:solidFill>
                <a:sym typeface="Wingdings" panose="05000000000000000000" pitchFamily="2" charset="2"/>
              </a:rPr>
              <a:t>Cel szczegółowy 4(i) </a:t>
            </a:r>
            <a:r>
              <a:rPr lang="pl-PL" sz="800" b="1" dirty="0"/>
              <a:t>wspieranie integracji społeczno-gospodarczej obywateli państw trzecich, w tym migrantów</a:t>
            </a:r>
            <a:endParaRPr lang="pl-PL" altLang="pl-PL" sz="8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u="sng" dirty="0"/>
              <a:t>Typ projektu: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800" dirty="0"/>
              <a:t>kompleksowe działania w zakresie integracji społecznej, zawodowej uzupełnione niezbędnymi usługami społecznymi na rzecz obywateli państw trzecich, w tym migrantów oraz ich otoczenia  </a:t>
            </a:r>
            <a:endParaRPr lang="pl-PL" altLang="pl-PL" sz="8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u="sng" dirty="0">
                <a:solidFill>
                  <a:prstClr val="black"/>
                </a:solidFill>
                <a:sym typeface="Wingdings" panose="05000000000000000000" pitchFamily="2" charset="2"/>
              </a:rPr>
              <a:t>Główne grupy docelowe:</a:t>
            </a:r>
          </a:p>
          <a:p>
            <a:pPr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•   </a:t>
            </a:r>
            <a:r>
              <a:rPr lang="pl-PL" sz="4000" dirty="0"/>
              <a:t>obywatele państw trzecich i bezpaństwowcy oraz ich rodziny i otoczenie, 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4000" dirty="0"/>
              <a:t>społeczność lokalna/społeczeństwo przyjmujące, 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4000" dirty="0"/>
              <a:t>kadry świadczące wsparcie dla ww. grup docelowych.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b="1" dirty="0">
                <a:solidFill>
                  <a:prstClr val="black"/>
                </a:solidFill>
                <a:sym typeface="Wingdings" panose="05000000000000000000" pitchFamily="2" charset="2"/>
              </a:rPr>
              <a:t>Cel szczegółowy 4(k) </a:t>
            </a:r>
            <a:r>
              <a:rPr lang="pl-PL" sz="800" b="1" dirty="0"/>
              <a:t>zwiększanie równego i szybkiego dostępu do dobrej jakości, trwałych i przystępnych cenowo usług, w tym usług, które wspierają dostęp do mieszkań oraz opieki skoncentrowanej na osobie, w tym opieki zdrowotnej; modernizacja systemów ochrony socjalnej, w tym wspieranie dostępu do ochrony socjalnej, ze szczególnym uwzględnieniem dzieci i grup w niekorzystnej sytuacji; poprawa dostępności, w tym dla osób z niepełnosprawnościami, skuteczności i odporności systemów ochrony zdrowia i usług opieki długoterminowej 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u="sng" dirty="0">
                <a:sym typeface="Wingdings" panose="05000000000000000000" pitchFamily="2" charset="2"/>
              </a:rPr>
              <a:t>Typy projektów: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800" dirty="0"/>
              <a:t>Rozwój usług społecznych świadczonych w społeczności lokalnej 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800" dirty="0"/>
              <a:t>Wsparcie procesu deinstytucjonalizacji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800" dirty="0"/>
              <a:t>Programy profilaktyczne w zakresie </a:t>
            </a:r>
            <a:r>
              <a:rPr lang="pl-PL" sz="4000" dirty="0"/>
              <a:t>chorób stanowiących poważny problem w regionie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u="sng" dirty="0">
                <a:sym typeface="Wingdings" panose="05000000000000000000" pitchFamily="2" charset="2"/>
              </a:rPr>
              <a:t>Główne grupy docelowe: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800" dirty="0"/>
              <a:t>osoby potrzebujące wsparcia w codziennym funkcjonowaniu (w tym z powodu wieku, stanu zdrowia, niepełnosprawności), 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800" dirty="0"/>
              <a:t>osoby z niepełnosprawnościami, 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800" dirty="0"/>
              <a:t>Osoby dorosłe z problemami zdrowia psychicznego, 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800" dirty="0"/>
              <a:t>inne osoby narażone na umieszczenie w instytucjach całodobowych lub przebywające w tych instytucjach, 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800" dirty="0"/>
              <a:t>seniorzy, rodziny sprawujące opiekę nad seniorami, osobami z niepełnosprawnościami i innymi osobami wymagającymi wsparcia w codziennym funkcjonowaniu, 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800" dirty="0"/>
              <a:t>otoczenie ww. grup docelowych, 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800" dirty="0"/>
              <a:t>osoby zagrożone ubóstwem lub wykluczeniem społecznym oraz ich rodziny i inne osoby z ich otoczenia, 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800" dirty="0"/>
              <a:t>personel podmiotów wykonujących działalność leczniczą. </a:t>
            </a:r>
            <a:endParaRPr lang="pl-PL" altLang="pl-PL" sz="800" dirty="0"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b="1" dirty="0">
                <a:sym typeface="Wingdings" panose="05000000000000000000" pitchFamily="2" charset="2"/>
              </a:rPr>
              <a:t>Cel szczegółowy 4 (l)</a:t>
            </a:r>
            <a:r>
              <a:rPr lang="pl-PL" sz="800" b="1" i="1" dirty="0"/>
              <a:t> </a:t>
            </a:r>
            <a:r>
              <a:rPr lang="pl-PL" sz="800" b="1" dirty="0"/>
              <a:t>wspieranie integracji społecznej osób zagrożonych ubóstwem lub wykluczeniem społecznym, w tym osób najbardziej potrzebujących i dzieci 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u="sng" dirty="0">
                <a:sym typeface="Wingdings" panose="05000000000000000000" pitchFamily="2" charset="2"/>
              </a:rPr>
              <a:t>Typy projektów: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800" dirty="0"/>
              <a:t>Rozwój usług społecznych na rzecz dzieci i młodzieży, w tym w ramach usług wsparcia systemu pieczy zastępczej,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800" dirty="0"/>
              <a:t>Zwiększenie dostępności i skuteczności ochrony oraz wsparcia osób dotkniętych przemocą w rodzinie, poprzez wsparcie powstawania i funkcjonowania Ośrodków Interwencji Kryzysowej na Mazowszu,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800" dirty="0"/>
              <a:t>Integracja społeczna osób w kryzysie bezdomności i zagrożonych bezdomnością,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800" dirty="0"/>
              <a:t>Integracja społeczna osób należących do społeczności marginalizowanych, w tym Romów 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u="sng" dirty="0">
                <a:sym typeface="Wingdings" panose="05000000000000000000" pitchFamily="2" charset="2"/>
              </a:rPr>
              <a:t>Główne grupy docelowe: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800" dirty="0"/>
              <a:t>osoby zagrożone ubóstwem lub wykluczeniem społecznym (w tym społeczności marginalizowane m.in. osoby w kryzysie bezdomności</a:t>
            </a:r>
            <a:r>
              <a:rPr lang="pl-PL" sz="800" u="sng" dirty="0"/>
              <a:t>, </a:t>
            </a:r>
            <a:r>
              <a:rPr lang="pl-PL" sz="800" dirty="0"/>
              <a:t>Romowie), 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800" dirty="0"/>
              <a:t>otoczenie osób i rodzin zagrożonych ubóstwem lub wykluczeniem społecznym, 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800" dirty="0"/>
              <a:t>osoby potrzebujące interwencji kryzysowej i ich otoczenie, kadry świadczące usługi interwencji kryzysowej. 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000" dirty="0">
              <a:solidFill>
                <a:prstClr val="black"/>
              </a:solidFill>
            </a:endParaRPr>
          </a:p>
        </p:txBody>
      </p:sp>
      <p:sp>
        <p:nvSpPr>
          <p:cNvPr id="23556" name="Symbol zastępczy numeru slajdu 3">
            <a:extLst>
              <a:ext uri="{FF2B5EF4-FFF2-40B4-BE49-F238E27FC236}">
                <a16:creationId xmlns:a16="http://schemas.microsoft.com/office/drawing/2014/main" id="{23F67795-EEDC-483A-BDD0-50C42F71D8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53816EA-8B92-4C42-862C-22C5E581BE3C}" type="slidenum">
              <a:rPr lang="pl-PL" altLang="pl-PL" smtClean="0"/>
              <a:pPr/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79273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>
            <a:extLst>
              <a:ext uri="{FF2B5EF4-FFF2-40B4-BE49-F238E27FC236}">
                <a16:creationId xmlns:a16="http://schemas.microsoft.com/office/drawing/2014/main" id="{B50088E0-1184-47CC-B6FC-2D6087CDC5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Symbol zastępczy notatek 2">
            <a:extLst>
              <a:ext uri="{FF2B5EF4-FFF2-40B4-BE49-F238E27FC236}">
                <a16:creationId xmlns:a16="http://schemas.microsoft.com/office/drawing/2014/main" id="{8BFCA589-EBA0-4CD2-9B69-A9FD09CFFD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b="1" dirty="0"/>
              <a:t>Cel szczegółowy 5(i) </a:t>
            </a:r>
            <a:r>
              <a:rPr lang="pl-PL" altLang="pl-PL" sz="800" dirty="0"/>
              <a:t>wspieranie zintegrowanego i sprzyjającego włączeniu społecznemu rozwoju społecznego, gospodarczego i środowiskowego, kultury, dziedzictwa naturalnego, zrównoważonej turystyki i bezpieczeństwa na obszarach miejskich: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dirty="0"/>
              <a:t>Typy projektów: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 Ochrona, rozwój i promowanie dziedzictwa kulturowego;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 Rewitalizacja obszarów zdegradowanych</a:t>
            </a:r>
            <a:r>
              <a:rPr lang="pl-PL" altLang="pl-PL" sz="800" dirty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u="sng" dirty="0"/>
              <a:t>Główne grupy docelowe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interesariusze procesu rewitalizacji, zidentyfikowani w gminnych programach rewitalizacji, w tym m.in. mieszkańcy, właściciele, użytkownicy wieczyści nieruchomości i podmioty zarządzające nieruchomościami, podmioty prowadzące lub zamierzające prowadzić działalność społeczną lub gospodarczą; jednostki samorządu terytorialnego i ich jednostki organizacyjne; organy władzy publicznej.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pl-PL" altLang="pl-PL" sz="8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b="1" dirty="0">
                <a:solidFill>
                  <a:prstClr val="black"/>
                </a:solidFill>
                <a:sym typeface="Wingdings" panose="05000000000000000000" pitchFamily="2" charset="2"/>
              </a:rPr>
              <a:t>Cel szczegółowy 5(ii) </a:t>
            </a: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wspieranie zintegrowanego i sprzyjającego włączeniu społecznemu rozwoju społecznego, gospodarczego i środowiskowego, na poziomie lokalnym, kultury, dziedzictwa naturalnego, zrównoważonej turystyki i bezpieczeństwa na obszarach innych niż miejskie: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dirty="0"/>
              <a:t>Typy projektów: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Ochrona, rozwój i promowanie dziedzictwa kulturowego;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Rewitalizacja obszarów zdegradowanych.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u="sng" dirty="0">
                <a:solidFill>
                  <a:prstClr val="black"/>
                </a:solidFill>
                <a:sym typeface="Wingdings" panose="05000000000000000000" pitchFamily="2" charset="2"/>
              </a:rPr>
              <a:t>Główne grupy docelowe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sz="1800" dirty="0">
                <a:latin typeface="Arial" panose="020B0604020202020204" pitchFamily="34" charset="0"/>
                <a:ea typeface="Czcionka tekstu podstawowego"/>
                <a:cs typeface="Czcionka tekstu podstawowego"/>
              </a:rPr>
              <a:t>interesariusze</a:t>
            </a:r>
            <a:r>
              <a:rPr lang="pl-PL" sz="1800" dirty="0">
                <a:latin typeface="Arial" panose="020B0604020202020204" pitchFamily="34" charset="0"/>
                <a:ea typeface="Calibri" panose="020F0502020204030204" pitchFamily="34" charset="0"/>
                <a:cs typeface="Czcionka tekstu podstawowego"/>
              </a:rPr>
              <a:t> procesu rewitalizacji, zidentyfikowani w gminnych programach rewitalizacji, w tym</a:t>
            </a:r>
            <a:r>
              <a:rPr lang="pl-PL" sz="1800" b="1" dirty="0">
                <a:latin typeface="Arial" panose="020B0604020202020204" pitchFamily="34" charset="0"/>
                <a:ea typeface="Calibri" panose="020F0502020204030204" pitchFamily="34" charset="0"/>
                <a:cs typeface="Czcionka tekstu podstawowego"/>
              </a:rPr>
              <a:t> </a:t>
            </a:r>
            <a:r>
              <a:rPr lang="pl-PL" sz="1800" dirty="0">
                <a:latin typeface="Arial" panose="020B0604020202020204" pitchFamily="34" charset="0"/>
                <a:ea typeface="Calibri" panose="020F0502020204030204" pitchFamily="34" charset="0"/>
                <a:cs typeface="Czcionka tekstu podstawowego"/>
              </a:rPr>
              <a:t>m.in. mieszkańcy, właściciele, użytkownicy wieczyści nieruchomości i podmioty zarządzające nieruchomościami, podmioty prowadzące lub zamierzające prowadzić działalność społeczną lub gospodarczą; jednostki samorządu terytorialnego i ich jednostki organizacyjne; organy władzy publicznej.</a:t>
            </a:r>
            <a:endParaRPr lang="pl-PL" sz="1800" dirty="0">
              <a:latin typeface="Czcionka tekstu podstawowego"/>
              <a:ea typeface="Calibri" panose="020F0502020204030204" pitchFamily="34" charset="0"/>
              <a:cs typeface="Czcionka tekstu podstawowego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pl-PL" altLang="pl-PL" sz="800" u="sng" dirty="0">
              <a:solidFill>
                <a:prstClr val="black"/>
              </a:solidFill>
              <a:sym typeface="Wingdings" panose="05000000000000000000" pitchFamily="2" charset="2"/>
            </a:endParaRPr>
          </a:p>
        </p:txBody>
      </p:sp>
      <p:sp>
        <p:nvSpPr>
          <p:cNvPr id="29700" name="Symbol zastępczy numeru slajdu 3">
            <a:extLst>
              <a:ext uri="{FF2B5EF4-FFF2-40B4-BE49-F238E27FC236}">
                <a16:creationId xmlns:a16="http://schemas.microsoft.com/office/drawing/2014/main" id="{DBD24AA8-43E0-45D4-8EAD-253FF5D5D4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2746758-60C8-4602-8058-6FC39564F267}" type="slidenum">
              <a:rPr lang="pl-PL" altLang="pl-PL" smtClean="0"/>
              <a:pPr/>
              <a:t>12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obrazu slajdu 1">
            <a:extLst>
              <a:ext uri="{FF2B5EF4-FFF2-40B4-BE49-F238E27FC236}">
                <a16:creationId xmlns:a16="http://schemas.microsoft.com/office/drawing/2014/main" id="{A84A2516-982E-44C3-8BED-144728AEFB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Symbol zastępczy notatek 2">
            <a:extLst>
              <a:ext uri="{FF2B5EF4-FFF2-40B4-BE49-F238E27FC236}">
                <a16:creationId xmlns:a16="http://schemas.microsoft.com/office/drawing/2014/main" id="{258CE164-C6A7-4FF8-A585-F47664F3CA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None/>
              <a:defRPr/>
            </a:pPr>
            <a:endParaRPr lang="pl-PL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748" name="Symbol zastępczy numeru slajdu 3">
            <a:extLst>
              <a:ext uri="{FF2B5EF4-FFF2-40B4-BE49-F238E27FC236}">
                <a16:creationId xmlns:a16="http://schemas.microsoft.com/office/drawing/2014/main" id="{DC9245C8-2E00-40DC-8C08-0CC29FE776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A55EE18-7170-4518-A65C-EE388A48C9B0}" type="slidenum">
              <a:rPr lang="pl-PL" altLang="pl-PL" smtClean="0"/>
              <a:pPr/>
              <a:t>13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78955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>
            <a:extLst>
              <a:ext uri="{FF2B5EF4-FFF2-40B4-BE49-F238E27FC236}">
                <a16:creationId xmlns:a16="http://schemas.microsoft.com/office/drawing/2014/main" id="{48FC6393-AF85-4C0D-9C62-E5B5DB1F4A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Symbol zastępczy notatek 2">
            <a:extLst>
              <a:ext uri="{FF2B5EF4-FFF2-40B4-BE49-F238E27FC236}">
                <a16:creationId xmlns:a16="http://schemas.microsoft.com/office/drawing/2014/main" id="{706111E9-E5B9-4FFD-BD1A-310A23BEB2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5844" name="Symbol zastępczy numeru slajdu 3">
            <a:extLst>
              <a:ext uri="{FF2B5EF4-FFF2-40B4-BE49-F238E27FC236}">
                <a16:creationId xmlns:a16="http://schemas.microsoft.com/office/drawing/2014/main" id="{5B2E5CBF-6C14-4970-A3E5-849A18E8F8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A95118-B3CD-4ABE-8B20-0B6686F30F86}" type="slidenum">
              <a:rPr lang="pl-PL" altLang="pl-PL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>
            <a:extLst>
              <a:ext uri="{FF2B5EF4-FFF2-40B4-BE49-F238E27FC236}">
                <a16:creationId xmlns:a16="http://schemas.microsoft.com/office/drawing/2014/main" id="{1009D939-423A-4F22-9729-8AF6986585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Symbol zastępczy notatek 2">
            <a:extLst>
              <a:ext uri="{FF2B5EF4-FFF2-40B4-BE49-F238E27FC236}">
                <a16:creationId xmlns:a16="http://schemas.microsoft.com/office/drawing/2014/main" id="{9124CC62-2FA6-4A94-B1DF-F52F3991D1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pl-PL" altLang="pl-PL" sz="1050" dirty="0"/>
              <a:t>Pierwotna alokacja dla FEM 2021-2027 wynosiła: </a:t>
            </a:r>
            <a:r>
              <a:rPr lang="pl-PL" altLang="pl-PL" sz="1050" b="1" dirty="0"/>
              <a:t>2 009 926 510 EUR</a:t>
            </a:r>
          </a:p>
          <a:p>
            <a:r>
              <a:rPr lang="pl-PL" altLang="pl-PL" sz="1050" dirty="0"/>
              <a:t>W ostatecznej wersji UP 2021-2027 alokacja wzrosła o </a:t>
            </a:r>
            <a:r>
              <a:rPr lang="pl-PL" altLang="pl-PL" sz="1050" b="1" dirty="0"/>
              <a:t>86 684 492 EUR </a:t>
            </a:r>
            <a:r>
              <a:rPr lang="pl-PL" altLang="pl-PL" sz="1050" dirty="0"/>
              <a:t>i wynosi: </a:t>
            </a:r>
            <a:r>
              <a:rPr lang="pl-PL" altLang="pl-PL" sz="1050" b="1" dirty="0"/>
              <a:t>2 096 611 002 EUR</a:t>
            </a:r>
          </a:p>
          <a:p>
            <a:endParaRPr lang="pl-PL" altLang="pl-PL" sz="1050" dirty="0"/>
          </a:p>
          <a:p>
            <a:endParaRPr lang="pl-PL" altLang="pl-PL" sz="1050" dirty="0"/>
          </a:p>
          <a:p>
            <a:pPr>
              <a:spcBef>
                <a:spcPts val="0"/>
              </a:spcBef>
              <a:defRPr/>
            </a:pPr>
            <a:endParaRPr lang="pl-PL" sz="1050" dirty="0">
              <a:solidFill>
                <a:srgbClr val="000000"/>
              </a:solidFill>
            </a:endParaRPr>
          </a:p>
        </p:txBody>
      </p:sp>
      <p:sp>
        <p:nvSpPr>
          <p:cNvPr id="11268" name="Symbol zastępczy numeru slajdu 3">
            <a:extLst>
              <a:ext uri="{FF2B5EF4-FFF2-40B4-BE49-F238E27FC236}">
                <a16:creationId xmlns:a16="http://schemas.microsoft.com/office/drawing/2014/main" id="{2FFEA32B-FF38-4A0F-9A47-E751C16AE6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0D38883-1144-4655-8420-CBC1D1AA459B}" type="slidenum">
              <a:rPr lang="pl-PL" altLang="pl-PL" smtClean="0">
                <a:solidFill>
                  <a:srgbClr val="000000"/>
                </a:solidFill>
              </a:rPr>
              <a:pPr/>
              <a:t>2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>
            <a:extLst>
              <a:ext uri="{FF2B5EF4-FFF2-40B4-BE49-F238E27FC236}">
                <a16:creationId xmlns:a16="http://schemas.microsoft.com/office/drawing/2014/main" id="{1009D939-423A-4F22-9729-8AF6986585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Symbol zastępczy notatek 2">
            <a:extLst>
              <a:ext uri="{FF2B5EF4-FFF2-40B4-BE49-F238E27FC236}">
                <a16:creationId xmlns:a16="http://schemas.microsoft.com/office/drawing/2014/main" id="{9124CC62-2FA6-4A94-B1DF-F52F3991D1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defRPr/>
            </a:pPr>
            <a:endParaRPr lang="pl-PL" sz="105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pl-PL" altLang="pl-PL" sz="10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marca 2022 r. przesłano do Komisji Europejskiej (KE) w systemie SFC projekt FEM 2021-2027.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pl-PL" altLang="pl-PL" sz="10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czerwca 2022 r. KE przekazała przy pomocy ww. systemu uwagi do Programu.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pl-PL" altLang="pl-PL" sz="10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 lipca  br. Zarząd Województwa Mazowieckiego zatwierdził przygotowane przez </a:t>
            </a:r>
            <a:r>
              <a:rPr lang="pl-PL" altLang="pl-PL" sz="105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DRRiFE</a:t>
            </a:r>
            <a:r>
              <a:rPr lang="pl-PL" altLang="pl-PL" sz="10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odpowiedzi na uwagi KE i w oparciu o ramowe zasady organizacji procesu negocjacji programów regionalnych 2021-2027, odpowiedzi te przekazano do </a:t>
            </a:r>
            <a:r>
              <a:rPr lang="pl-PL" altLang="pl-PL" sz="105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MFiPR</a:t>
            </a:r>
            <a:r>
              <a:rPr lang="pl-PL" altLang="pl-PL" sz="10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oraz KE.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pl-PL" altLang="pl-PL" sz="10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Spotkania negocjacyjne formalne z KE odbyły się 14 września i 4 października br.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pl-PL" altLang="pl-PL" sz="10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Uzgodniony z MFiPR oraz KE program przekazany do KE przez system SFC  24 października w celu uzyskania decyzji zatwierdzającej program.</a:t>
            </a:r>
          </a:p>
          <a:p>
            <a:pPr>
              <a:spcBef>
                <a:spcPts val="0"/>
              </a:spcBef>
              <a:defRPr/>
            </a:pPr>
            <a:r>
              <a:rPr lang="pl-PL" sz="1050" b="1" dirty="0">
                <a:solidFill>
                  <a:srgbClr val="000000"/>
                </a:solidFill>
              </a:rPr>
              <a:t>FEM 2021-2027 został zatwierdzony </a:t>
            </a:r>
            <a:r>
              <a:rPr lang="pl-PL" sz="1050" dirty="0">
                <a:solidFill>
                  <a:srgbClr val="000000"/>
                </a:solidFill>
              </a:rPr>
              <a:t>DECYZJĄ WYKONAWCZĄ KOMISJI z dnia 2.12.2022 r. zatwierdzającą program „Fundusze Europejskie dla Mazowsza 2021-2027” do wsparcia</a:t>
            </a:r>
          </a:p>
          <a:p>
            <a:pPr>
              <a:spcBef>
                <a:spcPts val="0"/>
              </a:spcBef>
              <a:defRPr/>
            </a:pPr>
            <a:r>
              <a:rPr lang="pl-PL" sz="1050" dirty="0">
                <a:solidFill>
                  <a:srgbClr val="000000"/>
                </a:solidFill>
              </a:rPr>
              <a:t>z Europejskiego Funduszu Rozwoju Regionalnego i Europejskiego Funduszu Społecznego Plus w ramach celu „Inwestycje na rzecz zatrudnienia i wzrostu” dla regionu Mazowieckiego w Polsce</a:t>
            </a:r>
          </a:p>
        </p:txBody>
      </p:sp>
      <p:sp>
        <p:nvSpPr>
          <p:cNvPr id="11268" name="Symbol zastępczy numeru slajdu 3">
            <a:extLst>
              <a:ext uri="{FF2B5EF4-FFF2-40B4-BE49-F238E27FC236}">
                <a16:creationId xmlns:a16="http://schemas.microsoft.com/office/drawing/2014/main" id="{2FFEA32B-FF38-4A0F-9A47-E751C16AE6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0D38883-1144-4655-8420-CBC1D1AA459B}" type="slidenum">
              <a:rPr lang="pl-PL" altLang="pl-PL" smtClean="0">
                <a:solidFill>
                  <a:srgbClr val="000000"/>
                </a:solidFill>
              </a:rPr>
              <a:pPr/>
              <a:t>3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07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obrazu slajdu 1">
            <a:extLst>
              <a:ext uri="{FF2B5EF4-FFF2-40B4-BE49-F238E27FC236}">
                <a16:creationId xmlns:a16="http://schemas.microsoft.com/office/drawing/2014/main" id="{EAAD9D59-6535-4321-9F34-2061EA1BF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Symbol zastępczy notatek 2">
            <a:extLst>
              <a:ext uri="{FF2B5EF4-FFF2-40B4-BE49-F238E27FC236}">
                <a16:creationId xmlns:a16="http://schemas.microsoft.com/office/drawing/2014/main" id="{2DE70929-C220-4D7F-AEA3-E887AA8F8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b="1" dirty="0"/>
              <a:t>Cel szczegółowy 1(i)</a:t>
            </a:r>
            <a:r>
              <a:rPr lang="pl-PL" altLang="pl-PL" sz="800" i="1" dirty="0"/>
              <a:t> </a:t>
            </a:r>
            <a:r>
              <a:rPr lang="pl-PL" altLang="pl-PL" sz="800" dirty="0"/>
              <a:t>rozwijanie i wzmacnianie zdolności badawczych i innowacyjnych oraz wykorzystywanie zaawansowanych technologii: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dirty="0"/>
              <a:t>Typy projektów: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 </a:t>
            </a:r>
            <a:r>
              <a:rPr lang="pl-PL" altLang="pl-PL" sz="800" dirty="0"/>
              <a:t>Projekty badawczo-rozwojowe;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 </a:t>
            </a:r>
            <a:r>
              <a:rPr lang="pl-PL" altLang="pl-PL" sz="800" dirty="0"/>
              <a:t>Infrastruktura badawczo-rozwojowa przedsiębiorstw;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 </a:t>
            </a:r>
            <a:r>
              <a:rPr lang="pl-PL" altLang="pl-PL" sz="800" dirty="0"/>
              <a:t>Infrastruktura badawczo-rozwojowa jednostek naukowych;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800" dirty="0"/>
              <a:t>Rozwój potencjału mazowieckich klastrów.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u="sng" dirty="0"/>
              <a:t>Główne grupy docelowe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dirty="0"/>
              <a:t>• MŚP, „</a:t>
            </a:r>
            <a:r>
              <a:rPr lang="pl-PL" altLang="pl-PL" sz="800" dirty="0" err="1"/>
              <a:t>mid-caps</a:t>
            </a:r>
            <a:r>
              <a:rPr lang="pl-PL" altLang="pl-PL" sz="800" dirty="0"/>
              <a:t>”, „small </a:t>
            </a:r>
            <a:r>
              <a:rPr lang="pl-PL" altLang="pl-PL" sz="800" dirty="0" err="1"/>
              <a:t>mid-caps</a:t>
            </a:r>
            <a:r>
              <a:rPr lang="pl-PL" altLang="pl-PL" sz="800" dirty="0"/>
              <a:t>”, przedsiębiorstwa duże,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dirty="0"/>
              <a:t>• organizacje badawcze,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dirty="0"/>
              <a:t>• jednostki naukowe,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dirty="0"/>
              <a:t>• konsorcja przedsiębiorstw i (lub) organizacji badawczych,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dirty="0"/>
              <a:t>• koordynatorzy klastrów.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b="1" dirty="0">
                <a:solidFill>
                  <a:prstClr val="black"/>
                </a:solidFill>
                <a:sym typeface="Wingdings" panose="05000000000000000000" pitchFamily="2" charset="2"/>
              </a:rPr>
              <a:t>Cel szczegółowy 1(ii) </a:t>
            </a: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czerpanie korzyści z cyfryzacji dla obywateli,  przedsiębiorstw, organizacji badawczych i instytucji publicznych: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dirty="0"/>
              <a:t>Typy projektów: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E-administracja;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E-kultura;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E-zdrowie;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Cyfrowa dostępność i ponowne wykorzystanie informacji przez przedsiębiorstwa.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u="sng" dirty="0">
                <a:solidFill>
                  <a:prstClr val="black"/>
                </a:solidFill>
                <a:sym typeface="Wingdings" panose="05000000000000000000" pitchFamily="2" charset="2"/>
              </a:rPr>
              <a:t>Główne grupy docelowe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• mieszkańcy województwa,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• pracownicy instytucji publicznych i korzystający z usług publicznych, z zasobów publicznych,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• pracownicy podmiotów leczniczych i pacjenci,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• przedsiębiorcy, 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• środowisko organizacji pozarządowych,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• inne osoby, instytucje i przedsiębiorstwa korzystające z rezultatów projektu oraz ich pracownicy.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b="1" dirty="0">
                <a:sym typeface="Wingdings" panose="05000000000000000000" pitchFamily="2" charset="2"/>
              </a:rPr>
              <a:t>Cel szczegółowy 1(iii) </a:t>
            </a:r>
            <a:r>
              <a:rPr lang="pl-PL" altLang="pl-PL" sz="800" dirty="0">
                <a:sym typeface="Wingdings" panose="05000000000000000000" pitchFamily="2" charset="2"/>
              </a:rPr>
              <a:t>wzmacnianie trwałego wzrostu i konkurencyjności MŚP oraz tworzenie miejsc pracy w MŚP, w tym poprzez inwestycje produkcyjne: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dirty="0"/>
              <a:t>Typy projektów: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 </a:t>
            </a:r>
            <a:r>
              <a:rPr lang="pl-PL" altLang="pl-PL" sz="800" dirty="0"/>
              <a:t>Wdrożenie wyników prac badawczo-rozwojowych i innowacji, w tym z wykorzystaniem nowoczesnych rozwiązań TIK;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 </a:t>
            </a:r>
            <a:r>
              <a:rPr lang="pl-PL" altLang="pl-PL" sz="800" dirty="0"/>
              <a:t>Inkubacja z elementami akceleracji działalności innowacyjnej MŚP;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 </a:t>
            </a:r>
            <a:r>
              <a:rPr lang="pl-PL" altLang="pl-PL" sz="800" dirty="0"/>
              <a:t>Wsparcie prowadzenia i rozwoju działalności przedsiębiorstw, w tym modyfikacji lub wprowadzania nowych modeli biznesowych;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800" dirty="0"/>
              <a:t>Rozwój mazowieckich przedsiębiorstw w oparciu o klastry.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u="sng" dirty="0"/>
              <a:t>Główne grupy docelowe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dirty="0"/>
              <a:t>• MŚP, „</a:t>
            </a:r>
            <a:r>
              <a:rPr lang="pl-PL" altLang="pl-PL" sz="800" dirty="0" err="1"/>
              <a:t>mid-caps</a:t>
            </a:r>
            <a:r>
              <a:rPr lang="pl-PL" altLang="pl-PL" sz="800" dirty="0"/>
              <a:t>”, „small </a:t>
            </a:r>
            <a:r>
              <a:rPr lang="pl-PL" altLang="pl-PL" sz="800" dirty="0" err="1"/>
              <a:t>mid-caps</a:t>
            </a:r>
            <a:r>
              <a:rPr lang="pl-PL" altLang="pl-PL" sz="800" dirty="0"/>
              <a:t>”,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dirty="0"/>
              <a:t>• Instytucje Otoczenia Biznesu,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dirty="0"/>
              <a:t>• koordynatorzy klastrów,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dirty="0"/>
              <a:t>• podmiot, który wdraża instrumenty finansowe.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pl-PL" altLang="pl-PL" sz="800" dirty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altLang="pl-PL" sz="800" dirty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altLang="pl-PL" sz="800" dirty="0"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pl-PL" altLang="pl-PL" sz="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16" name="Symbol zastępczy numeru slajdu 3">
            <a:extLst>
              <a:ext uri="{FF2B5EF4-FFF2-40B4-BE49-F238E27FC236}">
                <a16:creationId xmlns:a16="http://schemas.microsoft.com/office/drawing/2014/main" id="{5285B2E7-215B-417A-9759-F076ACBC8E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E8E0BD7-42B7-44EE-8C54-EC63F1C344A3}" type="slidenum">
              <a:rPr lang="pl-PL" altLang="pl-PL" smtClean="0"/>
              <a:pPr/>
              <a:t>4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1E35013C-DF42-4267-8846-3F1B872093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Symbol zastępczy notatek 2">
            <a:extLst>
              <a:ext uri="{FF2B5EF4-FFF2-40B4-BE49-F238E27FC236}">
                <a16:creationId xmlns:a16="http://schemas.microsoft.com/office/drawing/2014/main" id="{74C05842-1E98-4A46-9C9F-5F58D1895E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b="1" dirty="0"/>
              <a:t>Cel szczegółowy 2(i) </a:t>
            </a:r>
            <a:r>
              <a:rPr lang="pl-PL" altLang="pl-PL" sz="800" dirty="0"/>
              <a:t>wspieranie efektywności energetycznej i redukcji emisji gazów cieplarnianych: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dirty="0"/>
              <a:t>Typy projektów: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 Poprawa efektywności energetycznej budynków publicznych i mieszkalnych;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 Kontrola jakości powietrza;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 Wsparcie mazowieckich gmin w realizacji programu ochrony powietrza dla stref w województwie mazowieckim;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u="sng" dirty="0"/>
              <a:t>Główne grupy docelowe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dirty="0"/>
              <a:t>• użytkownicy korzystający ze zmodernizowanych energetycznie budynków, w tym JST, mieszkańcy WM.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b="1" dirty="0">
                <a:solidFill>
                  <a:prstClr val="black"/>
                </a:solidFill>
                <a:sym typeface="Wingdings" panose="05000000000000000000" pitchFamily="2" charset="2"/>
              </a:rPr>
              <a:t>Cel szczegółowy 2(ii) </a:t>
            </a: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wspieranie energii odnawialnej zgodnie z dyrektywą (UE) 2018/200, w tym określonymi w niej kryteriami zrównoważonego rozwoju: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dirty="0"/>
              <a:t>Typy projektów: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Budowa i rozbudowa instalacji/jednostek wytwarzania energii elektrycznej i cieplnej ze źródeł odnawialnych wraz z infrastrukturą powiązaną.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u="sng" dirty="0">
                <a:solidFill>
                  <a:prstClr val="black"/>
                </a:solidFill>
                <a:sym typeface="Wingdings" panose="05000000000000000000" pitchFamily="2" charset="2"/>
              </a:rPr>
              <a:t>Główne grupy docelowe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• użytkownicy korzystający ze wspartych instalacji/jednostek wytwarzania energii elektrycznej i cieplnej ze źródeł odnawialnych i infrastruktury, w tym JST, mieszkańcy WM, przedsiębiorstwa.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b="1" dirty="0">
                <a:sym typeface="Wingdings" panose="05000000000000000000" pitchFamily="2" charset="2"/>
              </a:rPr>
              <a:t>Cel szczegółowy 2(iv) </a:t>
            </a:r>
            <a:r>
              <a:rPr lang="pl-PL" altLang="pl-PL" sz="800" dirty="0">
                <a:sym typeface="Wingdings" panose="05000000000000000000" pitchFamily="2" charset="2"/>
              </a:rPr>
              <a:t>wspieranie przystosowania się do zmiany klimatu i zapobiegania ryzyku związanemu z klęskami żywiołowymi i katastrofami, a także odporności, z uwzględnieniem podejścia ekosystemowego: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dirty="0"/>
              <a:t>Typy projektów: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 Sprzęt i infrastruktura do celów zarządzania klęskami i katastrofami;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 Zwiększanie ochrony przeciwpowodziowej i ograniczanie skutków suszy poprzez retencjonowanie wód opadowych;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 Przeciwdziałanie skutkom suszy oraz ulewnych deszczy na obszarach zurbanizowanych poprzez zastosowanie zielonej i błękitnej infrastruktury;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 Opracowanie planów adaptacji do zmian klimatu.</a:t>
            </a:r>
            <a:endParaRPr lang="pl-PL" altLang="pl-PL" sz="8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u="sng" dirty="0"/>
              <a:t>Główne grupy docelowe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dirty="0"/>
              <a:t>• użytkownicy korzystający ze wspartej infrastruktury i sprzętu, użytkownicy korzystający z zasobów środowiska, w tym JST, mieszkańcy WM.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pl-PL" altLang="pl-PL" sz="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84ED78B1-9019-40D4-B6F1-A5FA9D50F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1B957C4-D538-4708-869D-DBABDCB51D4A}" type="slidenum">
              <a:rPr lang="pl-PL" altLang="pl-PL" smtClean="0"/>
              <a:pPr/>
              <a:t>5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1E35013C-DF42-4267-8846-3F1B872093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Symbol zastępczy notatek 2">
            <a:extLst>
              <a:ext uri="{FF2B5EF4-FFF2-40B4-BE49-F238E27FC236}">
                <a16:creationId xmlns:a16="http://schemas.microsoft.com/office/drawing/2014/main" id="{74C05842-1E98-4A46-9C9F-5F58D1895E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b="1" dirty="0">
                <a:solidFill>
                  <a:srgbClr val="000000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Cel szczegółowy 2(v) </a:t>
            </a:r>
            <a:r>
              <a:rPr lang="pl-PL" altLang="pl-PL" sz="800" dirty="0">
                <a:solidFill>
                  <a:srgbClr val="000000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wspieranie dostępu do wody oraz zrównoważonej gospodarki wodnej</a:t>
            </a:r>
            <a:r>
              <a:rPr lang="pl-PL" altLang="pl-PL" sz="800" dirty="0">
                <a:sym typeface="Wingdings" panose="05000000000000000000" pitchFamily="2" charset="2"/>
              </a:rPr>
              <a:t>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dirty="0"/>
              <a:t>Typy projektów: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 Porządkowanie gospodarki wodno-kanalizacyjnej;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 Zarządzanie efektywnymi, inteligentnymi sieciami wodociągowymi.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u="sng" dirty="0"/>
              <a:t>Główne grupy docelowe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dirty="0"/>
              <a:t>• mieszkańcy, przedsiębiorstwa i jednostki samorządu terytorialnego z WM.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b="1" dirty="0">
                <a:solidFill>
                  <a:srgbClr val="000000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Cel szczegółowy 2(vi) </a:t>
            </a:r>
            <a:r>
              <a:rPr lang="pl-PL" altLang="pl-PL" sz="800" dirty="0">
                <a:solidFill>
                  <a:srgbClr val="000000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wspieranie transformacji w kierunku gospodarki o obiegu zamkniętym i gospodarki zasobooszczędnej</a:t>
            </a:r>
            <a:r>
              <a:rPr lang="pl-PL" altLang="pl-PL" sz="800" dirty="0">
                <a:sym typeface="Wingdings" panose="05000000000000000000" pitchFamily="2" charset="2"/>
              </a:rPr>
              <a:t>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dirty="0"/>
              <a:t>Typy projektów: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 Gospodarka odpadami zgodnie z hierarchią postępowania z odpadami;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 Transformacja przedsiębiorstw w kierunku GOZ;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 Zagospodarowanie odpadów niebezpiecznych.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u="sng" dirty="0"/>
              <a:t>Główne grupy docelowe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dirty="0"/>
              <a:t>• mieszkańcy, przedsiębiorstwa i jednostki samorządu terytorialnego z WM.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b="1" dirty="0">
                <a:solidFill>
                  <a:srgbClr val="000000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Cel szczegółowy 2(vii) </a:t>
            </a:r>
            <a:r>
              <a:rPr lang="pl-PL" altLang="pl-PL" sz="800" dirty="0">
                <a:solidFill>
                  <a:srgbClr val="000000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wzmacnianie ochrony i zachowania przyrody, różnorodności biologicznej oraz zielonej infrastruktury, w tym na obszarach miejskich oraz ograniczanie wszelkich rodzajów zanieczyszczenia</a:t>
            </a:r>
            <a:r>
              <a:rPr lang="pl-PL" altLang="pl-PL" sz="800" dirty="0">
                <a:sym typeface="Wingdings" panose="05000000000000000000" pitchFamily="2" charset="2"/>
              </a:rPr>
              <a:t>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dirty="0"/>
              <a:t>Typy projektów: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 Aktualizacja planów ochrony parków krajobrazowych;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 Ochrona różnorodności biologicznej poprzez realizację planów ochrony parków krajobrazowych;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 Ochrona różnorodności biologicznej i rodzimych gatunków roślinnych i zwierzęcych na terenach miejskich i pozamiejskich;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Usuwanie miejsc nielegalnego nagromadzenia odpadów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u="sng" dirty="0"/>
              <a:t>Główne grupy docelowe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dirty="0"/>
              <a:t>• mieszkańcy i instytucje z WM, jednostki samorządu terytorialnego oraz odwiedzający turyści.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altLang="pl-PL" sz="800" dirty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altLang="pl-PL" sz="800" dirty="0"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pl-PL" altLang="pl-PL" sz="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84ED78B1-9019-40D4-B6F1-A5FA9D50F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1B957C4-D538-4708-869D-DBABDCB51D4A}" type="slidenum">
              <a:rPr lang="pl-PL" altLang="pl-PL" smtClean="0"/>
              <a:pPr/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0840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obrazu slajdu 1">
            <a:extLst>
              <a:ext uri="{FF2B5EF4-FFF2-40B4-BE49-F238E27FC236}">
                <a16:creationId xmlns:a16="http://schemas.microsoft.com/office/drawing/2014/main" id="{DD28FFB6-FF36-4790-B4E8-929BF2A2A0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ymbol zastępczy notatek 2">
            <a:extLst>
              <a:ext uri="{FF2B5EF4-FFF2-40B4-BE49-F238E27FC236}">
                <a16:creationId xmlns:a16="http://schemas.microsoft.com/office/drawing/2014/main" id="{606B4C93-8F00-459D-BD33-8CCE94BBB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altLang="pl-PL" sz="800" b="1" dirty="0"/>
              <a:t>Cel szczegółowy 2(viii) </a:t>
            </a:r>
            <a:r>
              <a:rPr lang="pl-PL" altLang="pl-PL" sz="800" dirty="0"/>
              <a:t>wspieranie zrównoważonej multimodalnej mobilności miejskiej jako elementu transformacji w kierunku gospodarki zeroemisyjnej:</a:t>
            </a:r>
          </a:p>
          <a:p>
            <a:pPr>
              <a:spcBef>
                <a:spcPct val="0"/>
              </a:spcBef>
            </a:pPr>
            <a:r>
              <a:rPr lang="pl-PL" altLang="pl-PL" sz="800" dirty="0"/>
              <a:t>Typy projektów:</a:t>
            </a:r>
          </a:p>
          <a:p>
            <a:pPr>
              <a:spcBef>
                <a:spcPct val="0"/>
              </a:spcBef>
            </a:pPr>
            <a:r>
              <a:rPr lang="pl-PL" altLang="pl-PL" sz="800" dirty="0">
                <a:solidFill>
                  <a:srgbClr val="000000"/>
                </a:solidFill>
                <a:sym typeface="Wingdings" panose="05000000000000000000" pitchFamily="2" charset="2"/>
              </a:rPr>
              <a:t> Infrastruktura rowerowa i piesza;</a:t>
            </a:r>
          </a:p>
          <a:p>
            <a:pPr>
              <a:spcBef>
                <a:spcPct val="0"/>
              </a:spcBef>
            </a:pPr>
            <a:r>
              <a:rPr lang="pl-PL" altLang="pl-PL" sz="800" dirty="0">
                <a:solidFill>
                  <a:srgbClr val="000000"/>
                </a:solidFill>
                <a:sym typeface="Wingdings" panose="05000000000000000000" pitchFamily="2" charset="2"/>
              </a:rPr>
              <a:t> Ekologiczny i konkurencyjny transport publiczny;</a:t>
            </a:r>
          </a:p>
          <a:p>
            <a:pPr>
              <a:spcBef>
                <a:spcPct val="0"/>
              </a:spcBef>
            </a:pPr>
            <a:r>
              <a:rPr lang="pl-PL" altLang="pl-PL" sz="800" dirty="0">
                <a:solidFill>
                  <a:srgbClr val="000000"/>
                </a:solidFill>
                <a:sym typeface="Wingdings" panose="05000000000000000000" pitchFamily="2" charset="2"/>
              </a:rPr>
              <a:t> Budowa i przebudowa infrastruktury transportu publicznego.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z="800" u="sng" dirty="0"/>
              <a:t>Główne grupy docelowe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z="800" dirty="0"/>
              <a:t>• użytkownicy systemu transportowego w miejskich obszarach funkcjonalnych, jednostki wykonujące zadania w zakresie publicznego transportu zbiorowego (na zasadzie użyteczności publicznej) – organizatorzy transportu zbiorowego.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pl-PL" altLang="pl-PL" sz="800" dirty="0"/>
          </a:p>
          <a:p>
            <a:pPr>
              <a:spcBef>
                <a:spcPct val="0"/>
              </a:spcBef>
              <a:defRPr/>
            </a:pPr>
            <a:r>
              <a:rPr lang="pl-PL" altLang="pl-PL" sz="800" b="1" dirty="0"/>
              <a:t>Cel szczegółowy 3(ii) </a:t>
            </a:r>
            <a:r>
              <a:rPr lang="pl-PL" altLang="pl-PL" sz="800" dirty="0"/>
              <a:t>rozwój i udoskonalanie zrównoważonej, odpornej na zmiany klimatu, inteligentnej i intermodalnej mobilności na poziomie krajowym, regionalnym i lokalnym, w tym poprawę dostępu do TEN-T oraz mobilności transgranicznej:</a:t>
            </a:r>
          </a:p>
          <a:p>
            <a:pPr>
              <a:spcBef>
                <a:spcPct val="0"/>
              </a:spcBef>
              <a:defRPr/>
            </a:pPr>
            <a:r>
              <a:rPr lang="pl-PL" altLang="pl-PL" sz="800" dirty="0"/>
              <a:t>Typy projektów:</a:t>
            </a:r>
          </a:p>
          <a:p>
            <a:pPr>
              <a:spcBef>
                <a:spcPct val="0"/>
              </a:spcBef>
              <a:defRPr/>
            </a:pPr>
            <a:r>
              <a:rPr lang="pl-PL" altLang="pl-PL" sz="800" dirty="0">
                <a:solidFill>
                  <a:srgbClr val="000000"/>
                </a:solidFill>
                <a:sym typeface="Wingdings" panose="05000000000000000000" pitchFamily="2" charset="2"/>
              </a:rPr>
              <a:t> Budowa i przebudowa dróg wojewódzkich, poprawiających dostępność do sieci TEN-T, obwodnic odciążających miasta od ruchu samochodowego, w szczególności tranzytowego, w tym inwestycje na rzecz poprawy bezpieczeństwa na tych drogach;</a:t>
            </a: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800" dirty="0">
                <a:solidFill>
                  <a:srgbClr val="000000"/>
                </a:solidFill>
                <a:sym typeface="Wingdings" panose="05000000000000000000" pitchFamily="2" charset="2"/>
              </a:rPr>
              <a:t>Budowa i przebudowa dróg wojewódzkich, powiatowych i gminnych w zakresie określonym w programie;</a:t>
            </a: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800" dirty="0">
                <a:solidFill>
                  <a:srgbClr val="000000"/>
                </a:solidFill>
                <a:sym typeface="Wingdings" panose="05000000000000000000" pitchFamily="2" charset="2"/>
              </a:rPr>
              <a:t>Budowa, przebudowa, modernizacja linii kolejowych;</a:t>
            </a:r>
          </a:p>
          <a:p>
            <a:pPr>
              <a:spcBef>
                <a:spcPct val="0"/>
              </a:spcBef>
              <a:defRPr/>
            </a:pPr>
            <a:r>
              <a:rPr lang="pl-PL" altLang="pl-PL" sz="800" dirty="0">
                <a:solidFill>
                  <a:srgbClr val="000000"/>
                </a:solidFill>
                <a:sym typeface="Wingdings" panose="05000000000000000000" pitchFamily="2" charset="2"/>
              </a:rPr>
              <a:t> Tabor kolejowy – zakup lub modernizacja;</a:t>
            </a:r>
          </a:p>
          <a:p>
            <a:pPr>
              <a:spcBef>
                <a:spcPct val="0"/>
              </a:spcBef>
              <a:defRPr/>
            </a:pPr>
            <a:r>
              <a:rPr lang="pl-PL" altLang="pl-PL" sz="800" dirty="0">
                <a:solidFill>
                  <a:srgbClr val="000000"/>
                </a:solidFill>
                <a:sym typeface="Wingdings" panose="05000000000000000000" pitchFamily="2" charset="2"/>
              </a:rPr>
              <a:t> Budowa zapleczy utrzymaniowo-naprawczych dla taboru kolejowego;</a:t>
            </a:r>
          </a:p>
          <a:p>
            <a:pPr>
              <a:spcBef>
                <a:spcPct val="0"/>
              </a:spcBef>
              <a:defRPr/>
            </a:pPr>
            <a:r>
              <a:rPr lang="pl-PL" altLang="pl-PL" sz="800" dirty="0">
                <a:solidFill>
                  <a:srgbClr val="000000"/>
                </a:solidFill>
                <a:sym typeface="Wingdings" panose="05000000000000000000" pitchFamily="2" charset="2"/>
              </a:rPr>
              <a:t> Zakup taboru dla pozamiejskiego publicznego transportu autobusowego wraz z budową infrastruktury ładowania/tankowania.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pl-PL" altLang="pl-PL" sz="800" u="sng" dirty="0"/>
              <a:t>Główne grupy docelowe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pl-PL" altLang="pl-PL" sz="800" dirty="0"/>
              <a:t>• użytkownicy infrastruktury drogowej i kolejowej,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pl-PL" altLang="pl-PL" sz="800" dirty="0"/>
              <a:t>• mieszkańcy WM,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pl-PL" altLang="pl-PL" sz="800" dirty="0"/>
              <a:t>• turyści korzystający z infrastruktury;,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pl-PL" altLang="pl-PL" sz="800" dirty="0"/>
              <a:t>• przedsiębiorcy.</a:t>
            </a:r>
          </a:p>
        </p:txBody>
      </p:sp>
      <p:sp>
        <p:nvSpPr>
          <p:cNvPr id="17412" name="Symbol zastępczy numeru slajdu 3">
            <a:extLst>
              <a:ext uri="{FF2B5EF4-FFF2-40B4-BE49-F238E27FC236}">
                <a16:creationId xmlns:a16="http://schemas.microsoft.com/office/drawing/2014/main" id="{8945BC1A-1624-4013-ABFF-8E12AEB904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28632D7-E9C9-4BC2-8C4F-3450CD6A38D0}" type="slidenum">
              <a:rPr lang="pl-PL" altLang="pl-PL" smtClean="0"/>
              <a:pPr/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93541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>
            <a:extLst>
              <a:ext uri="{FF2B5EF4-FFF2-40B4-BE49-F238E27FC236}">
                <a16:creationId xmlns:a16="http://schemas.microsoft.com/office/drawing/2014/main" id="{372D2A9A-4ED7-4D85-B504-A96B0B1397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ymbol zastępczy notatek 2">
            <a:extLst>
              <a:ext uri="{FF2B5EF4-FFF2-40B4-BE49-F238E27FC236}">
                <a16:creationId xmlns:a16="http://schemas.microsoft.com/office/drawing/2014/main" id="{86A254C6-A7B7-4B19-9891-ABACC9FDDF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900" b="1" dirty="0"/>
              <a:t>Cel Polityki 4. </a:t>
            </a:r>
            <a:r>
              <a:rPr lang="pl-PL" altLang="pl-PL" sz="800" dirty="0"/>
              <a:t>Europa o silniejszym wymiarze społecznym - cel współfinansowany z </a:t>
            </a:r>
            <a:r>
              <a:rPr lang="pl-PL" altLang="pl-PL" sz="800" b="1" dirty="0"/>
              <a:t>EFS+ i EFRR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altLang="pl-PL" sz="800" b="1" dirty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b="1" dirty="0"/>
              <a:t>Cel szczegółowy 4(ii) </a:t>
            </a:r>
            <a:r>
              <a:rPr lang="pl-PL" altLang="pl-PL" sz="800" dirty="0"/>
              <a:t>poprawa równego dostępu do wysokiej jakości usług sprzyjających włączeniu społecznemu w zakresie kształcenia, szkoleń i uczenia się przez całe życie poprzez rozwój łatwo dostępnej infrastruktury, w tym poprzez wspieranie odporności w zakresie kształcenia i szkolenia na odległość oraz online: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dirty="0"/>
              <a:t>Typy projektów: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800" b="1" dirty="0">
                <a:solidFill>
                  <a:prstClr val="black"/>
                </a:solidFill>
                <a:sym typeface="Wingdings" panose="05000000000000000000" pitchFamily="2" charset="2"/>
              </a:rPr>
              <a:t>Dostosowanie szkół ogólnodostępnych do potrzeb osób ze specjalnymi potrzebami edukacyjnymi (z wyłączeniem edukacji przedszkolnej);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800" b="1" dirty="0">
                <a:solidFill>
                  <a:prstClr val="black"/>
                </a:solidFill>
                <a:sym typeface="Wingdings" panose="05000000000000000000" pitchFamily="2" charset="2"/>
              </a:rPr>
              <a:t>Rozwój nowoczesnej infrastruktury w zakresie edukacji zawodowej.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u="sng" dirty="0"/>
              <a:t>Główne grupy docelowe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dirty="0"/>
              <a:t>•  JST, ich związki i stowarzyszenia oraz jednostki organizacyjne, jednostki zależne od JST posiadające osobowość prawną,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dirty="0"/>
              <a:t>• szkoły i placówki systemu oświaty realizujące kształcenie ogólne, zawodowe i ustawiczne i ich organy prowadzące,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dirty="0"/>
              <a:t>• organizacje pozarządowe,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dirty="0"/>
              <a:t>• użytkownicy placówek oświatowych, w tym osoby ze specjalnymi potrzebami edukacyjnymi.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pl-PL" altLang="pl-PL" sz="800" b="1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b="1" dirty="0"/>
              <a:t>Cel szczegółowy 4(iii) </a:t>
            </a:r>
            <a:r>
              <a:rPr lang="pl-PL" altLang="pl-PL" sz="800" dirty="0"/>
              <a:t>wspieranie włączenia społeczno-gospodarczego społeczności marginalizowanych, gospodarstw domowych o niskich dochodach oraz grup w niekorzystnej sytuacji, w tym osób o szczególnych potrzebach, dzięki zintegrowanym działaniom obejmującym usługi mieszkaniowe i usługi społeczne: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dirty="0"/>
              <a:t>Typy projektów: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 </a:t>
            </a:r>
            <a:r>
              <a:rPr lang="pl-PL" altLang="pl-PL" sz="800" b="1" dirty="0">
                <a:solidFill>
                  <a:prstClr val="black"/>
                </a:solidFill>
                <a:sym typeface="Wingdings" panose="05000000000000000000" pitchFamily="2" charset="2"/>
              </a:rPr>
              <a:t>Tworzenie infrastruktury społecznej w ramach deinstytucjonalizacji usług i reintegracji społecznej</a:t>
            </a: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u="sng" dirty="0">
                <a:solidFill>
                  <a:prstClr val="black"/>
                </a:solidFill>
                <a:sym typeface="Wingdings" panose="05000000000000000000" pitchFamily="2" charset="2"/>
              </a:rPr>
              <a:t>Główne grupy docelowe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• społeczności marginalizowane, migranci i grupy w niekorzystnej sytuacji,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• osoby zagrożone ubóstwem lub wykluczeniem społecznym, w tym osoby potrzebujące wsparcia w codziennym funkcjonowaniu, osoby z niepełnosprawnością oraz osoby starsze.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altLang="pl-PL" sz="8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b="1" dirty="0"/>
              <a:t>Cel szczegółowy 4(v) </a:t>
            </a:r>
            <a:r>
              <a:rPr lang="pl-PL" altLang="pl-PL" sz="800" dirty="0"/>
              <a:t>zapewnienie równego dostępu do opieki zdrowotnej i wspieranie odporności systemów opieki zdrowotnej, w tym podstawowej opieki zdrowotnej, oraz wspieranie przechodzenia od opieki instytucjonalnej do opieki rodzinnej i środowiskowej</a:t>
            </a:r>
            <a:endParaRPr lang="pl-PL" altLang="pl-PL" sz="800" dirty="0">
              <a:highlight>
                <a:srgbClr val="FFFF00"/>
              </a:highlight>
            </a:endParaRP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800" b="1" dirty="0">
                <a:solidFill>
                  <a:prstClr val="black"/>
                </a:solidFill>
                <a:sym typeface="Wingdings" panose="05000000000000000000" pitchFamily="2" charset="2"/>
              </a:rPr>
              <a:t>Inwestycje w infrastrukturę zdrowotną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pl-PL" altLang="pl-PL" sz="800" dirty="0">
                <a:solidFill>
                  <a:srgbClr val="00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W ramach typu projektu wspierane będą przedsięwzięcia dotyczące: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800" dirty="0">
                <a:solidFill>
                  <a:srgbClr val="00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• wdrożenia standardu dostępności w POZ,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800" dirty="0">
                <a:solidFill>
                  <a:srgbClr val="00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• inwestycji w doposażenie AOS,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800" dirty="0">
                <a:solidFill>
                  <a:srgbClr val="00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• wsparcie rehabilitacji, opieki długoterminowej i hospicyjnej, a także psychiatrycznej w formach zdeinstytucjonalizowanych, tj. ambulatoryjnej, domowej, oddziału dziennego.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800" dirty="0">
                <a:solidFill>
                  <a:srgbClr val="00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Inwestycje w opiekę zdrowotną powinny przyczynić się do odwrócenia piramidy świadczeń: z opieki skoncentrowanej na świadczeniach szpitalnych, do opieki świadczonej jak najbliżej pacjenta, tj. w formach zdeinstytucjonalizowanych, toteż wsparcie szpitali możliwe będzie jedynie w przypadku inwestycji służących rozwojowi opieki jednego dnia oraz wzmocnieniu ambulatoryjnej opieki specjalistycznej.</a:t>
            </a:r>
          </a:p>
          <a:p>
            <a:pPr>
              <a:defRPr/>
            </a:pPr>
            <a:r>
              <a:rPr lang="pl-PL" sz="800" u="sng" dirty="0">
                <a:highlight>
                  <a:srgbClr val="FFFF00"/>
                </a:highlight>
              </a:rPr>
              <a:t>Główne grupy docelowe</a:t>
            </a:r>
          </a:p>
          <a:p>
            <a:pPr>
              <a:defRPr/>
            </a:pPr>
            <a:r>
              <a:rPr lang="pl-PL" sz="800" dirty="0">
                <a:highlight>
                  <a:srgbClr val="FFFF00"/>
                </a:highlight>
              </a:rPr>
              <a:t>pacjenci, w tym osoby wymagające opieki długoterminowej, paliatywnej, hospicyjnej, geriatrycznej, diagnostyki, rehabilitacji, leczenia specjalistycznego, opieki psychiatrycznej, jak również osoby zdrowe korzystające z programów profilaktycznych i diagnostycznych w ramach POZ i AOS, z uwzględnieniem mieszkańców gmin zagrożonych trwałą marginalizacją, miast tracących funkcje społeczno-gospodarcze, oraz z terenów wiejskich,</a:t>
            </a:r>
          </a:p>
          <a:p>
            <a:pPr>
              <a:defRPr/>
            </a:pPr>
            <a:r>
              <a:rPr lang="pl-PL" sz="800" dirty="0">
                <a:highlight>
                  <a:srgbClr val="FFFF00"/>
                </a:highlight>
              </a:rPr>
              <a:t>personel podmiotów wykonujących działalność leczniczą,</a:t>
            </a:r>
          </a:p>
          <a:p>
            <a:pPr>
              <a:defRPr/>
            </a:pPr>
            <a:r>
              <a:rPr lang="pl-PL" sz="800" dirty="0">
                <a:highlight>
                  <a:srgbClr val="FFFF00"/>
                </a:highlight>
              </a:rPr>
              <a:t>podmioty wykonujące działalność leczniczą, działające w publicznym systemie ochrony zdrowia,</a:t>
            </a:r>
          </a:p>
          <a:p>
            <a:pPr>
              <a:defRPr/>
            </a:pPr>
            <a:r>
              <a:rPr lang="pl-PL" sz="800" dirty="0">
                <a:highlight>
                  <a:srgbClr val="FFFF00"/>
                </a:highlight>
              </a:rPr>
              <a:t>JST, ich związki, spółki i stowarzyszenia.</a:t>
            </a:r>
            <a:endParaRPr lang="pl-PL" altLang="pl-PL" sz="8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altLang="pl-PL" sz="8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b="1" dirty="0">
                <a:solidFill>
                  <a:prstClr val="black"/>
                </a:solidFill>
                <a:sym typeface="Wingdings" panose="05000000000000000000" pitchFamily="2" charset="2"/>
              </a:rPr>
              <a:t>Cel szczegółowy 4(vi) </a:t>
            </a: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wzmacnianie roli kultury i zrównoważonej turystyki w rozwoju gospodarczym, włączeniu społecznym i innowacjach społecznych</a:t>
            </a:r>
            <a:r>
              <a:rPr lang="pl-PL" altLang="pl-PL" sz="800" dirty="0"/>
              <a:t>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dirty="0"/>
              <a:t>Typy projektów: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 </a:t>
            </a:r>
            <a:r>
              <a:rPr lang="pl-PL" altLang="pl-PL" sz="800" b="1" dirty="0">
                <a:solidFill>
                  <a:prstClr val="black"/>
                </a:solidFill>
                <a:sym typeface="Wingdings" panose="05000000000000000000" pitchFamily="2" charset="2"/>
              </a:rPr>
              <a:t>Rozwój infrastruktury do prowadzenia działalności kulturalnej ważnej dla edukacji i aktywności kulturalnej;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800" b="1" dirty="0">
                <a:solidFill>
                  <a:prstClr val="black"/>
                </a:solidFill>
                <a:sym typeface="Wingdings" panose="05000000000000000000" pitchFamily="2" charset="2"/>
              </a:rPr>
              <a:t> Turystyczne szlaki tematyczne i produkty turystyczne (odwołujące się do walorów historycznych, kulturowych, przyrodniczych i kulinarnych).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u="sng" dirty="0">
                <a:solidFill>
                  <a:prstClr val="black"/>
                </a:solidFill>
                <a:sym typeface="Wingdings" panose="05000000000000000000" pitchFamily="2" charset="2"/>
              </a:rPr>
              <a:t>Główne grupy docelowe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• mieszkańcy województwa mazowieckiego,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• JST, ich związki i stowarzyszenia (np. LGD),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• jednostki organizacyjne JST, posiadające osobowość prawną,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• organizacje pozarządowe,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• kościoły i związki wyznaniowe oraz osoby prawne kościołów i związków wyznaniowych,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• przedsiębiorstwa,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800" dirty="0">
                <a:solidFill>
                  <a:prstClr val="black"/>
                </a:solidFill>
                <a:sym typeface="Wingdings" panose="05000000000000000000" pitchFamily="2" charset="2"/>
              </a:rPr>
              <a:t>• instytucje kultury (teatry, galerie, biblioteki, centra kultury).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pl-PL" altLang="pl-PL" sz="800" dirty="0"/>
          </a:p>
        </p:txBody>
      </p:sp>
      <p:sp>
        <p:nvSpPr>
          <p:cNvPr id="19460" name="Symbol zastępczy numeru slajdu 3">
            <a:extLst>
              <a:ext uri="{FF2B5EF4-FFF2-40B4-BE49-F238E27FC236}">
                <a16:creationId xmlns:a16="http://schemas.microsoft.com/office/drawing/2014/main" id="{440444B6-AB2B-4F3F-9607-4C6ECF706B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AD0A9FC-EC8B-4E9E-AA75-9FA0F6644B53}" type="slidenum">
              <a:rPr lang="pl-PL" altLang="pl-PL" smtClean="0"/>
              <a:pPr/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83502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>
            <a:extLst>
              <a:ext uri="{FF2B5EF4-FFF2-40B4-BE49-F238E27FC236}">
                <a16:creationId xmlns:a16="http://schemas.microsoft.com/office/drawing/2014/main" id="{7336EC46-BAEE-45F7-8BBC-38DC3A1477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Symbol zastępczy notatek 2">
            <a:extLst>
              <a:ext uri="{FF2B5EF4-FFF2-40B4-BE49-F238E27FC236}">
                <a16:creationId xmlns:a16="http://schemas.microsoft.com/office/drawing/2014/main" id="{8AFFADF1-9CDD-4BCE-B53B-EFEAF7B39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2000" b="1" dirty="0"/>
              <a:t>Cel szczegółowy 4(a)</a:t>
            </a:r>
            <a:r>
              <a:rPr lang="pl-PL" altLang="pl-PL" sz="2000" i="1" dirty="0"/>
              <a:t> </a:t>
            </a:r>
            <a:r>
              <a:rPr lang="pl-PL" altLang="pl-PL" sz="2000" dirty="0">
                <a:sym typeface="Wingdings" panose="05000000000000000000" pitchFamily="2" charset="2"/>
              </a:rPr>
              <a:t>poprawa dostępu do zatrudnienia</a:t>
            </a:r>
            <a:r>
              <a:rPr lang="pl-PL" altLang="pl-PL" sz="2000" dirty="0"/>
              <a:t>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2000" dirty="0"/>
              <a:t>Typy projektów: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2000" dirty="0">
                <a:sym typeface="Wingdings" panose="05000000000000000000" pitchFamily="2" charset="2"/>
              </a:rPr>
              <a:t>Aktywizacja zawodowa osób bezrobotnych przez PUP</a:t>
            </a:r>
            <a:r>
              <a:rPr lang="pl-PL" altLang="pl-PL" sz="2000" dirty="0"/>
              <a:t>;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2000" dirty="0">
                <a:sym typeface="Wingdings" panose="05000000000000000000" pitchFamily="2" charset="2"/>
              </a:rPr>
              <a:t>Aktywizacja zawodowa osób młodych znajdujących się w szczególnej sytuacji na rynku pracy realizowana przez Ochotnicze Hufce Pracy</a:t>
            </a:r>
            <a:r>
              <a:rPr lang="pl-PL" altLang="pl-PL" sz="2000" dirty="0"/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2000" u="sng" dirty="0"/>
              <a:t>Główne grupy docelowe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2000" dirty="0"/>
              <a:t>• osoby bezrobotne zarejestrowane w powiatowych urzędach pracy w tym migranci,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2000" dirty="0"/>
              <a:t>• osoby młode w wieku do 18 roku życia oraz osoby NEET w wieku od 18 do 25 roku życia,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pl-PL" altLang="pl-PL" sz="20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2000" b="1" dirty="0">
                <a:solidFill>
                  <a:prstClr val="black"/>
                </a:solidFill>
                <a:sym typeface="Wingdings" panose="05000000000000000000" pitchFamily="2" charset="2"/>
              </a:rPr>
              <a:t>Cel szczegółowy 4(b) </a:t>
            </a:r>
            <a:r>
              <a:rPr lang="pl-PL" altLang="pl-PL" sz="2000" dirty="0">
                <a:solidFill>
                  <a:srgbClr val="000000"/>
                </a:solidFill>
                <a:sym typeface="Wingdings" panose="05000000000000000000" pitchFamily="2" charset="2"/>
              </a:rPr>
              <a:t>podniesienie kompetencji pracowników publicznych służb zatrudnienia</a:t>
            </a:r>
            <a:r>
              <a:rPr lang="pl-PL" altLang="pl-PL" sz="2000" dirty="0">
                <a:solidFill>
                  <a:prstClr val="black"/>
                </a:solidFill>
                <a:sym typeface="Wingdings" panose="05000000000000000000" pitchFamily="2" charset="2"/>
              </a:rPr>
              <a:t>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2000" dirty="0"/>
              <a:t>Typy projektów: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2000" dirty="0">
                <a:solidFill>
                  <a:prstClr val="black"/>
                </a:solidFill>
                <a:sym typeface="Wingdings" panose="05000000000000000000" pitchFamily="2" charset="2"/>
              </a:rPr>
              <a:t>Podnoszenie kompetencji pracowników regionalnych Publicznych Służb Zatrudnienia;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2000" dirty="0">
                <a:solidFill>
                  <a:prstClr val="black"/>
                </a:solidFill>
                <a:sym typeface="Wingdings" panose="05000000000000000000" pitchFamily="2" charset="2"/>
              </a:rPr>
              <a:t>Wsparcie PSZ w świadczeniu usług w ramach sieci EURESE.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2000" u="sng" dirty="0">
                <a:solidFill>
                  <a:prstClr val="black"/>
                </a:solidFill>
                <a:sym typeface="Wingdings" panose="05000000000000000000" pitchFamily="2" charset="2"/>
              </a:rPr>
              <a:t>Główne grupy docelowe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2000" dirty="0">
                <a:solidFill>
                  <a:prstClr val="black"/>
                </a:solidFill>
                <a:sym typeface="Wingdings" panose="05000000000000000000" pitchFamily="2" charset="2"/>
              </a:rPr>
              <a:t>• pracownicy publicznych służb zatrudnienia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2000" dirty="0">
                <a:solidFill>
                  <a:prstClr val="black"/>
                </a:solidFill>
                <a:sym typeface="Wingdings" panose="05000000000000000000" pitchFamily="2" charset="2"/>
              </a:rPr>
              <a:t>• asystenci i doradcy EURES • pracownicy podmiotów leczniczych i pacjenci,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2000" dirty="0">
                <a:solidFill>
                  <a:prstClr val="black"/>
                </a:solidFill>
                <a:sym typeface="Wingdings" panose="05000000000000000000" pitchFamily="2" charset="2"/>
              </a:rPr>
              <a:t>• przedsiębiorcy,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2000" dirty="0">
                <a:solidFill>
                  <a:prstClr val="black"/>
                </a:solidFill>
                <a:sym typeface="Wingdings" panose="05000000000000000000" pitchFamily="2" charset="2"/>
              </a:rPr>
              <a:t>• poszukujący pracy.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2000" b="1" dirty="0">
                <a:sym typeface="Wingdings" panose="05000000000000000000" pitchFamily="2" charset="2"/>
              </a:rPr>
              <a:t>Cel szczegółowy 4(c) </a:t>
            </a:r>
            <a:r>
              <a:rPr lang="pl-PL" altLang="pl-PL" sz="2000" dirty="0">
                <a:solidFill>
                  <a:srgbClr val="000000"/>
                </a:solidFill>
                <a:sym typeface="Wingdings" panose="05000000000000000000" pitchFamily="2" charset="2"/>
              </a:rPr>
              <a:t>zrównoważone uczestnictwo płci na rynku pracy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2000" dirty="0"/>
              <a:t>Typy projektów: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pl-PL" sz="2000" dirty="0">
                <a:solidFill>
                  <a:prstClr val="black"/>
                </a:solidFill>
              </a:rPr>
              <a:t>Aktywizacja zawodowa biernych zawodowo kobiet w wieku produkcyjnym w RMR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2000" u="sng" dirty="0">
                <a:solidFill>
                  <a:prstClr val="black"/>
                </a:solidFill>
                <a:sym typeface="Wingdings" panose="05000000000000000000" pitchFamily="2" charset="2"/>
              </a:rPr>
              <a:t>Główne grupy docelowe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2000" dirty="0">
                <a:solidFill>
                  <a:prstClr val="black"/>
                </a:solidFill>
                <a:sym typeface="Wingdings" panose="05000000000000000000" pitchFamily="2" charset="2"/>
              </a:rPr>
              <a:t>• </a:t>
            </a:r>
            <a:r>
              <a:rPr lang="pl-PL" dirty="0"/>
              <a:t>bierne zawodowo kobiety wieku produkcyjnym z terenu RMR, w szczególności kobiety w wieku do lat 30.</a:t>
            </a:r>
            <a:endParaRPr lang="pl-PL" altLang="pl-PL" sz="2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2000" b="1" dirty="0">
                <a:sym typeface="Wingdings" panose="05000000000000000000" pitchFamily="2" charset="2"/>
              </a:rPr>
              <a:t>Cel szczegółowy 4(d) </a:t>
            </a:r>
            <a:r>
              <a:rPr lang="pl-PL" altLang="pl-PL" sz="2000" i="1" dirty="0">
                <a:sym typeface="Wingdings" panose="05000000000000000000" pitchFamily="2" charset="2"/>
              </a:rPr>
              <a:t>adaptacyjność pracowników i pracodawców</a:t>
            </a:r>
            <a:r>
              <a:rPr lang="pl-PL" altLang="pl-PL" sz="2000" dirty="0">
                <a:sym typeface="Wingdings" panose="05000000000000000000" pitchFamily="2" charset="2"/>
              </a:rPr>
              <a:t>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2000" dirty="0"/>
              <a:t>Typy projektów: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2000" dirty="0">
                <a:solidFill>
                  <a:prstClr val="black"/>
                </a:solidFill>
                <a:sym typeface="Wingdings" panose="05000000000000000000" pitchFamily="2" charset="2"/>
              </a:rPr>
              <a:t> </a:t>
            </a:r>
            <a:r>
              <a:rPr lang="pl-PL" altLang="pl-PL" sz="2000" dirty="0"/>
              <a:t>Przystosowanie pracowników i przedsiębiorców do zmian;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2000" dirty="0">
                <a:solidFill>
                  <a:prstClr val="black"/>
                </a:solidFill>
                <a:sym typeface="Wingdings" panose="05000000000000000000" pitchFamily="2" charset="2"/>
              </a:rPr>
              <a:t> </a:t>
            </a:r>
            <a:r>
              <a:rPr lang="pl-PL" altLang="pl-PL" sz="2000" dirty="0"/>
              <a:t>Wsparcie pracodawców z sektora prywatnego we wprowadzaniu telepracy;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2000" dirty="0">
                <a:solidFill>
                  <a:prstClr val="black"/>
                </a:solidFill>
                <a:sym typeface="Wingdings" panose="05000000000000000000" pitchFamily="2" charset="2"/>
              </a:rPr>
              <a:t> </a:t>
            </a:r>
            <a:r>
              <a:rPr lang="pl-PL" sz="2000" dirty="0"/>
              <a:t>Wdrażanie programów służących przeciwdziałaniu dezaktywacji zawodowej oraz aktywnemu i zdrowemu starzeniu się.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2000" u="sng" dirty="0"/>
              <a:t>Główne grupy docelowe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prstClr val="black"/>
                </a:solidFill>
              </a:rPr>
              <a:t>pracownicy,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prstClr val="black"/>
                </a:solidFill>
              </a:rPr>
              <a:t>pracodawcy,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prstClr val="black"/>
                </a:solidFill>
              </a:rPr>
              <a:t>osoby pracujące oraz osoby bezrobotne zarejestrowane,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prstClr val="black"/>
                </a:solidFill>
              </a:rPr>
              <a:t>osoby wymagające rehabilitacji/ fizjoterapii.</a:t>
            </a:r>
          </a:p>
        </p:txBody>
      </p:sp>
      <p:sp>
        <p:nvSpPr>
          <p:cNvPr id="23556" name="Symbol zastępczy numeru slajdu 3">
            <a:extLst>
              <a:ext uri="{FF2B5EF4-FFF2-40B4-BE49-F238E27FC236}">
                <a16:creationId xmlns:a16="http://schemas.microsoft.com/office/drawing/2014/main" id="{23F67795-EEDC-483A-BDD0-50C42F71D8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53816EA-8B92-4C42-862C-22C5E581BE3C}" type="slidenum">
              <a:rPr lang="pl-PL" altLang="pl-PL" smtClean="0"/>
              <a:pPr/>
              <a:t>9</a:t>
            </a:fld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 descr="UnijneFE_PR-LOGO-UE-EFSI kolor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93688"/>
            <a:ext cx="5740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838200" y="5756744"/>
            <a:ext cx="105156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4A01D61-4583-48BF-8577-D2F92C7D38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7" y="189530"/>
            <a:ext cx="5937206" cy="56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1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3"/>
          </p:nvPr>
        </p:nvSpPr>
        <p:spPr>
          <a:xfrm>
            <a:off x="10488613" y="6669088"/>
            <a:ext cx="914400" cy="9144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3460477" y="7126447"/>
            <a:ext cx="10972800" cy="42862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899DD30-5A04-475F-81C9-226D449CE93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367808" y="6443604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1FCDC21-D05C-400F-9BBD-925DBB2B35DC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9373B3F1-1E28-41C0-9F9F-9FAD2FECCBF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840416" y="6492875"/>
            <a:ext cx="2351584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26C3863-CD0B-43DB-BC63-31778BC4C683}" type="datetime4">
              <a:rPr lang="pl-PL" smtClean="0"/>
              <a:t>15 grudnia 2022</a:t>
            </a:fld>
            <a:endParaRPr lang="pl-PL" dirty="0"/>
          </a:p>
        </p:txBody>
      </p:sp>
      <p:pic>
        <p:nvPicPr>
          <p:cNvPr id="11" name="Obraz 16" descr="RPO+FLAGA RP+MAZOWSZE+EFSI.jpg">
            <a:extLst>
              <a:ext uri="{FF2B5EF4-FFF2-40B4-BE49-F238E27FC236}">
                <a16:creationId xmlns:a16="http://schemas.microsoft.com/office/drawing/2014/main" id="{B11502E7-6A59-4A93-B93E-3C48868B4D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695" y="190060"/>
            <a:ext cx="5211241" cy="490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106824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3"/>
          </p:nvPr>
        </p:nvSpPr>
        <p:spPr>
          <a:xfrm>
            <a:off x="10488613" y="6669088"/>
            <a:ext cx="914400" cy="9144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3460477" y="7126447"/>
            <a:ext cx="10972800" cy="42862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899DD30-5A04-475F-81C9-226D449CE93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CDC21-D05C-400F-9BBD-925DBB2B35D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9373B3F1-1E28-41C0-9F9F-9FAD2FECCBF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918700" y="6492875"/>
            <a:ext cx="22733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C58D-4528-4652-9D7D-D53DD67B6F08}" type="datetime4">
              <a:rPr lang="pl-PL" smtClean="0"/>
              <a:t>15 grudnia 2022</a:t>
            </a:fld>
            <a:endParaRPr dirty="0"/>
          </a:p>
        </p:txBody>
      </p:sp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8C7700E7-1C94-4C2C-A2AF-41C3BD641BE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032625" y="6492875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pic>
        <p:nvPicPr>
          <p:cNvPr id="11" name="Obraz 16" descr="RPO+FLAGA RP+MAZOWSZE+EFSI.jpg">
            <a:extLst>
              <a:ext uri="{FF2B5EF4-FFF2-40B4-BE49-F238E27FC236}">
                <a16:creationId xmlns:a16="http://schemas.microsoft.com/office/drawing/2014/main" id="{134BD152-5447-449E-86A3-883AC92F63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695" y="190060"/>
            <a:ext cx="5211241" cy="490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861374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E165E-4E26-4B90-8797-4E8B2BB4536E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BFE64EA-2DA1-4651-8244-08CE13C78D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0056" y="260648"/>
            <a:ext cx="5400600" cy="51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7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9373B3F1-1E28-41C0-9F9F-9FAD2FECCBF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918700" y="6492875"/>
            <a:ext cx="22733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F7100-44A4-4A6B-BCAB-1D487233BECB}" type="datetime4">
              <a:rPr lang="pl-PL" smtClean="0"/>
              <a:t>15 grudnia 2022</a:t>
            </a:fld>
            <a:endParaRPr dirty="0"/>
          </a:p>
        </p:txBody>
      </p:sp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8C7700E7-1C94-4C2C-A2AF-41C3BD641BE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493000" y="6327584"/>
            <a:ext cx="38608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pl-PL" dirty="0"/>
          </a:p>
        </p:txBody>
      </p:sp>
      <p:pic>
        <p:nvPicPr>
          <p:cNvPr id="11" name="Obraz 16" descr="RPO+FLAGA RP+MAZOWSZE+EFSI.jpg">
            <a:extLst>
              <a:ext uri="{FF2B5EF4-FFF2-40B4-BE49-F238E27FC236}">
                <a16:creationId xmlns:a16="http://schemas.microsoft.com/office/drawing/2014/main" id="{4CA636DB-73AB-4670-95A0-24233A9B2D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695" y="190060"/>
            <a:ext cx="5211241" cy="490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3657825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3"/>
          </p:nvPr>
        </p:nvSpPr>
        <p:spPr>
          <a:xfrm>
            <a:off x="10488613" y="6669088"/>
            <a:ext cx="914400" cy="9144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3460477" y="7126447"/>
            <a:ext cx="10972800" cy="42862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899DD30-5A04-475F-81C9-226D449CE93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CDC21-D05C-400F-9BBD-925DBB2B35D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9373B3F1-1E28-41C0-9F9F-9FAD2FECCBF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918700" y="6492875"/>
            <a:ext cx="22733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7098E-1E0D-4AA0-9DC0-2EC42BCEEB2C}" type="datetime4">
              <a:rPr lang="pl-PL" smtClean="0"/>
              <a:t>15 grudnia 2022</a:t>
            </a:fld>
            <a:endParaRPr dirty="0"/>
          </a:p>
        </p:txBody>
      </p:sp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8C7700E7-1C94-4C2C-A2AF-41C3BD641BE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032625" y="6492875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pic>
        <p:nvPicPr>
          <p:cNvPr id="11" name="Obraz 16" descr="RPO+FLAGA RP+MAZOWSZE+EFSI.jpg">
            <a:extLst>
              <a:ext uri="{FF2B5EF4-FFF2-40B4-BE49-F238E27FC236}">
                <a16:creationId xmlns:a16="http://schemas.microsoft.com/office/drawing/2014/main" id="{1047D0B8-338B-4C86-BD4D-FF07C56AD6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695" y="190060"/>
            <a:ext cx="5211241" cy="490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3457428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6" descr="RPO+FLAGA RP+MAZOWSZE+EFSI.jpg">
            <a:extLst>
              <a:ext uri="{FF2B5EF4-FFF2-40B4-BE49-F238E27FC236}">
                <a16:creationId xmlns:a16="http://schemas.microsoft.com/office/drawing/2014/main" id="{29473606-4745-4319-B157-D857D2C014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188640"/>
            <a:ext cx="5226308" cy="49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9373B3F1-1E28-41C0-9F9F-9FAD2FECCBF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624392" y="6492875"/>
            <a:ext cx="256760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F2570-1D54-4F38-AC58-0A71F0AEE4C7}" type="datetime4">
              <a:rPr lang="pl-PL" smtClean="0"/>
              <a:t>15 grudnia 2022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0948477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3"/>
          </p:nvPr>
        </p:nvSpPr>
        <p:spPr>
          <a:xfrm>
            <a:off x="10488613" y="6669088"/>
            <a:ext cx="914400" cy="9144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9373B3F1-1E28-41C0-9F9F-9FAD2FECCBF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918700" y="6492875"/>
            <a:ext cx="22733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C18B5-129F-42AB-A061-88D080B8A5AE}" type="datetime4">
              <a:rPr lang="pl-PL" smtClean="0"/>
              <a:t>15 grudnia 2022</a:t>
            </a:fld>
            <a:endParaRPr dirty="0"/>
          </a:p>
        </p:txBody>
      </p:sp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8C7700E7-1C94-4C2C-A2AF-41C3BD641BE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032625" y="6492875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pic>
        <p:nvPicPr>
          <p:cNvPr id="11" name="Obraz 16" descr="RPO+FLAGA RP+MAZOWSZE+EFSI.jpg">
            <a:extLst>
              <a:ext uri="{FF2B5EF4-FFF2-40B4-BE49-F238E27FC236}">
                <a16:creationId xmlns:a16="http://schemas.microsoft.com/office/drawing/2014/main" id="{3F98AC35-FBA5-4B40-A5D3-C2297909DF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695" y="190060"/>
            <a:ext cx="5211241" cy="4909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059DE492-EDA7-482E-8B35-1F60531A2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726123217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3"/>
          </p:nvPr>
        </p:nvSpPr>
        <p:spPr>
          <a:xfrm>
            <a:off x="10488613" y="6669088"/>
            <a:ext cx="914400" cy="9144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3460477" y="7126447"/>
            <a:ext cx="10972800" cy="42862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899DD30-5A04-475F-81C9-226D449CE93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CDC21-D05C-400F-9BBD-925DBB2B35D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9373B3F1-1E28-41C0-9F9F-9FAD2FECCBF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918700" y="6492875"/>
            <a:ext cx="22733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2F803-BF16-445B-A543-5B1DAFB87C7D}" type="datetime4">
              <a:rPr lang="pl-PL" smtClean="0"/>
              <a:t>15 grudnia 2022</a:t>
            </a:fld>
            <a:endParaRPr dirty="0"/>
          </a:p>
        </p:txBody>
      </p:sp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8C7700E7-1C94-4C2C-A2AF-41C3BD641BE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032625" y="6492875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pic>
        <p:nvPicPr>
          <p:cNvPr id="11" name="Obraz 16" descr="RPO+FLAGA RP+MAZOWSZE+EFSI.jpg">
            <a:extLst>
              <a:ext uri="{FF2B5EF4-FFF2-40B4-BE49-F238E27FC236}">
                <a16:creationId xmlns:a16="http://schemas.microsoft.com/office/drawing/2014/main" id="{2941EE19-9927-4020-A1C0-9D35D0EB33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695" y="190060"/>
            <a:ext cx="5211241" cy="490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4762321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3"/>
          </p:nvPr>
        </p:nvSpPr>
        <p:spPr>
          <a:xfrm>
            <a:off x="10488613" y="6669088"/>
            <a:ext cx="914400" cy="9144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3460477" y="7126447"/>
            <a:ext cx="10972800" cy="42862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899DD30-5A04-475F-81C9-226D449CE93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CDC21-D05C-400F-9BBD-925DBB2B35D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9373B3F1-1E28-41C0-9F9F-9FAD2FECCBF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918700" y="6492875"/>
            <a:ext cx="22733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819FA-93A3-40F0-A21F-70AB9CAFE175}" type="datetime4">
              <a:rPr lang="pl-PL" smtClean="0"/>
              <a:t>15 grudnia 2022</a:t>
            </a:fld>
            <a:endParaRPr dirty="0"/>
          </a:p>
        </p:txBody>
      </p:sp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8C7700E7-1C94-4C2C-A2AF-41C3BD641BE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032625" y="6492875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pic>
        <p:nvPicPr>
          <p:cNvPr id="11" name="Obraz 16" descr="RPO+FLAGA RP+MAZOWSZE+EFSI.jpg">
            <a:extLst>
              <a:ext uri="{FF2B5EF4-FFF2-40B4-BE49-F238E27FC236}">
                <a16:creationId xmlns:a16="http://schemas.microsoft.com/office/drawing/2014/main" id="{A8822237-386B-4736-B6BE-81F3FABF13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695" y="190060"/>
            <a:ext cx="5211241" cy="490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4440658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3"/>
          </p:nvPr>
        </p:nvSpPr>
        <p:spPr>
          <a:xfrm>
            <a:off x="10488613" y="6669088"/>
            <a:ext cx="914400" cy="9144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3460477" y="7126447"/>
            <a:ext cx="10972800" cy="42862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899DD30-5A04-475F-81C9-226D449CE93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CDC21-D05C-400F-9BBD-925DBB2B35D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9373B3F1-1E28-41C0-9F9F-9FAD2FECCBF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918700" y="6492875"/>
            <a:ext cx="22733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720D-3BF2-449D-9CC3-45D1089E8F9D}" type="datetime4">
              <a:rPr lang="pl-PL" smtClean="0"/>
              <a:t>15 grudnia 2022</a:t>
            </a:fld>
            <a:endParaRPr dirty="0"/>
          </a:p>
        </p:txBody>
      </p:sp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8C7700E7-1C94-4C2C-A2AF-41C3BD641BE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032625" y="6492875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pic>
        <p:nvPicPr>
          <p:cNvPr id="11" name="Obraz 16" descr="RPO+FLAGA RP+MAZOWSZE+EFSI.jpg">
            <a:extLst>
              <a:ext uri="{FF2B5EF4-FFF2-40B4-BE49-F238E27FC236}">
                <a16:creationId xmlns:a16="http://schemas.microsoft.com/office/drawing/2014/main" id="{74EF2335-1D80-436C-9506-9F5741C9CF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695" y="190060"/>
            <a:ext cx="5211241" cy="490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8839693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958850"/>
            <a:ext cx="105156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463801"/>
            <a:ext cx="105156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/>
              <a:t>Kliknij, aby edytować style wzorca tekstu</a:t>
            </a:r>
          </a:p>
          <a:p>
            <a:pPr lvl="1"/>
            <a:r>
              <a:rPr lang="pl-PL" altLang="pl-PL" dirty="0"/>
              <a:t>Drugi poziom</a:t>
            </a:r>
          </a:p>
          <a:p>
            <a:pPr lvl="2"/>
            <a:r>
              <a:rPr lang="pl-PL" altLang="pl-PL" dirty="0"/>
              <a:t>Trzeci poziom</a:t>
            </a:r>
          </a:p>
          <a:p>
            <a:pPr lvl="3"/>
            <a:r>
              <a:rPr lang="pl-PL" altLang="pl-PL" dirty="0"/>
              <a:t>Czwarty poziom</a:t>
            </a:r>
          </a:p>
          <a:p>
            <a:pPr lvl="4"/>
            <a:r>
              <a:rPr lang="pl-PL" altLang="pl-PL" dirty="0"/>
              <a:t>Piąty poziom</a:t>
            </a:r>
            <a:endParaRPr lang="en-US" altLang="pl-PL" dirty="0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131E2D68-AB47-4F2B-A160-F43AACF2318B}"/>
              </a:ext>
            </a:extLst>
          </p:cNvPr>
          <p:cNvSpPr txBox="1">
            <a:spLocks/>
          </p:cNvSpPr>
          <p:nvPr userDrawn="1"/>
        </p:nvSpPr>
        <p:spPr>
          <a:xfrm>
            <a:off x="4367808" y="644360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F1FCDC21-D05C-400F-9BBD-925DBB2B35DC}" type="slidenum">
              <a:rPr lang="pl-PL" altLang="pl-PL" sz="1000" smtClean="0"/>
              <a:pPr>
                <a:defRPr/>
              </a:pPr>
              <a:t>‹#›</a:t>
            </a:fld>
            <a:endParaRPr lang="pl-PL" altLang="pl-PL" sz="1000" dirty="0"/>
          </a:p>
        </p:txBody>
      </p:sp>
      <p:sp>
        <p:nvSpPr>
          <p:cNvPr id="9" name="Symbol zastępczy daty 3">
            <a:extLst>
              <a:ext uri="{FF2B5EF4-FFF2-40B4-BE49-F238E27FC236}">
                <a16:creationId xmlns:a16="http://schemas.microsoft.com/office/drawing/2014/main" id="{54D9491F-BA63-407B-8B20-6CE825CF07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4392" y="6492875"/>
            <a:ext cx="2351584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4A513AA4-CA46-49CA-A1A5-CFAE5ED2D236}" type="datetime4">
              <a:rPr lang="pl-PL" smtClean="0"/>
              <a:t>15 grudnia 2022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006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9" r:id="rId1"/>
    <p:sldLayoutId id="2147484741" r:id="rId2"/>
    <p:sldLayoutId id="2147484752" r:id="rId3"/>
    <p:sldLayoutId id="2147484753" r:id="rId4"/>
    <p:sldLayoutId id="2147484754" r:id="rId5"/>
    <p:sldLayoutId id="2147484755" r:id="rId6"/>
    <p:sldLayoutId id="2147484756" r:id="rId7"/>
    <p:sldLayoutId id="2147484758" r:id="rId8"/>
    <p:sldLayoutId id="2147484761" r:id="rId9"/>
    <p:sldLayoutId id="2147484762" r:id="rId10"/>
    <p:sldLayoutId id="2147484764" r:id="rId11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duszedlamazowsza.e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11424" y="1700808"/>
            <a:ext cx="1036915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altLang="pl-P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pl-PL" sz="4400" b="1" dirty="0"/>
              <a:t>Fundusze Europejskie dla Mazowsza 2021-2027</a:t>
            </a:r>
          </a:p>
          <a:p>
            <a:pPr algn="ctr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pl-PL" sz="4400" b="1" dirty="0"/>
              <a:t>(FEM 2021-2027)</a:t>
            </a:r>
          </a:p>
          <a:p>
            <a:pPr algn="ctr"/>
            <a:endParaRPr lang="pl-PL" altLang="pl-PL" sz="3600" b="1" dirty="0">
              <a:latin typeface="+mn-lt"/>
            </a:endParaRPr>
          </a:p>
          <a:p>
            <a:pPr algn="ctr"/>
            <a:endParaRPr lang="pl-PL" altLang="pl-PL" sz="3600" b="1" dirty="0">
              <a:latin typeface="+mn-lt"/>
            </a:endParaRPr>
          </a:p>
          <a:p>
            <a:pPr algn="ctr"/>
            <a:r>
              <a:rPr lang="pl-PL" altLang="pl-PL" sz="2400" dirty="0"/>
              <a:t>Urząd Marszałkowski Województwa Mazowieckiego w Warszawie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7097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Symbol zastępczy zawartości 4">
            <a:extLst>
              <a:ext uri="{FF2B5EF4-FFF2-40B4-BE49-F238E27FC236}">
                <a16:creationId xmlns:a16="http://schemas.microsoft.com/office/drawing/2014/main" id="{D0C0BF6D-0AEE-4616-A5FD-E3658B633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2636912"/>
            <a:ext cx="11463413" cy="360039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altLang="pl-PL" sz="1800" b="1" dirty="0"/>
              <a:t>Typy projektów: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800" dirty="0"/>
              <a:t>Podniesienie jakości edukacji przedszkolnej;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800" dirty="0"/>
              <a:t>Rozwój kompetencji kluczowych i umiejętności niezbędnych na rynku pracy uczniów szkół podstawowych </a:t>
            </a:r>
            <a:br>
              <a:rPr lang="pl-PL" sz="1800" dirty="0"/>
            </a:br>
            <a:r>
              <a:rPr lang="pl-PL" sz="1800" dirty="0"/>
              <a:t>i ponadpodstawowych ogólnokształcących;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800" dirty="0"/>
              <a:t>Wsparcie szkół prowadzących kształcenie zawodowe w ramach kompleksowych programów rozwojowych;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800" dirty="0"/>
              <a:t>Wsparcie edukacji włączającej;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800" dirty="0"/>
              <a:t>Wsparcie poprzez usługi rozwojowe, w tym w zakresie kompetencji cyfrowych, w ramach PSF dla osób dorosłych, które chcą z własnej inicjatywy podnieść swoje umiejętności/kompetencje lub nabyć kwalifikacje (w tym włączone do ZRK); w tym wsparcie dla osób z najtrudniejszych grup docelowych - za pośrednictwem BUR;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800" dirty="0"/>
              <a:t>Wsparcie dla osób o niskich umiejętnościach lub kompetencjach (w tym cyfrowych) realizowane poza systemem BUR i PSF, umożliwiające wdrażanie </a:t>
            </a:r>
            <a:r>
              <a:rPr lang="pl-PL" sz="1800" dirty="0" err="1"/>
              <a:t>Upskilling</a:t>
            </a:r>
            <a:r>
              <a:rPr lang="pl-PL" sz="1800" dirty="0"/>
              <a:t> </a:t>
            </a:r>
            <a:r>
              <a:rPr lang="pl-PL" sz="1800" dirty="0" err="1"/>
              <a:t>pathways</a:t>
            </a:r>
            <a:r>
              <a:rPr lang="pl-PL" sz="1800" dirty="0"/>
              <a:t>;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800" dirty="0"/>
              <a:t>Wsparcie lokalnych inicjatyw na rzecz kształcenia osób dorosłych (na przykładzie LOWE) np. poprzez tworzenie lokalnych punktów wsparcia kształcenia osób dorosłych, w tym służących aktywizacji osób starszych, osób o niskich kwalifikacjach, osób z niepełnosprawnościami.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pl-PL" altLang="pl-PL" sz="1900" b="1" dirty="0">
              <a:sym typeface="Wingdings" panose="05000000000000000000" pitchFamily="2" charset="2"/>
            </a:endParaRPr>
          </a:p>
        </p:txBody>
      </p:sp>
      <p:sp>
        <p:nvSpPr>
          <p:cNvPr id="22533" name="Tytuł 3">
            <a:extLst>
              <a:ext uri="{FF2B5EF4-FFF2-40B4-BE49-F238E27FC236}">
                <a16:creationId xmlns:a16="http://schemas.microsoft.com/office/drawing/2014/main" id="{652CCA63-CB9D-4BA4-A049-FE88C2B82B10}"/>
              </a:ext>
            </a:extLst>
          </p:cNvPr>
          <p:cNvSpPr txBox="1">
            <a:spLocks/>
          </p:cNvSpPr>
          <p:nvPr/>
        </p:nvSpPr>
        <p:spPr bwMode="auto">
          <a:xfrm>
            <a:off x="442912" y="1412776"/>
            <a:ext cx="1130617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l-PL" altLang="pl-PL" sz="2000" b="1" dirty="0">
                <a:latin typeface="+mj-lt"/>
              </a:rPr>
              <a:t>Priorytet VII – Fundusze Europejskie dla nowoczesnej i dostępnej edukacji na Mazowszu (EFS+)</a:t>
            </a:r>
          </a:p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l-PL" altLang="pl-PL" sz="2000" b="1" dirty="0">
                <a:latin typeface="+mj-lt"/>
              </a:rPr>
              <a:t>Alokacja ogółem:  195 956 106 EUR </a:t>
            </a:r>
            <a:r>
              <a:rPr lang="pl-PL" altLang="pl-PL" sz="2000" dirty="0">
                <a:latin typeface="+mj-lt"/>
              </a:rPr>
              <a:t>w tym: </a:t>
            </a:r>
            <a:r>
              <a:rPr lang="pl-PL" altLang="pl-PL" sz="2000" b="1" dirty="0">
                <a:latin typeface="+mj-lt"/>
              </a:rPr>
              <a:t>RWS - 46 817 735 EUR, RMR - 149 138 371 EUR</a:t>
            </a:r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76BE50F-166E-4D07-8DF4-C52E59E3426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218B382-E691-4B13-883E-244B5A0505BF}" type="datetime4">
              <a:rPr lang="pl-PL" smtClean="0"/>
              <a:t>15 grudnia 2022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1334577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Symbol zastępczy zawartości 4">
            <a:extLst>
              <a:ext uri="{FF2B5EF4-FFF2-40B4-BE49-F238E27FC236}">
                <a16:creationId xmlns:a16="http://schemas.microsoft.com/office/drawing/2014/main" id="{D0C0BF6D-0AEE-4616-A5FD-E3658B633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804" y="2204864"/>
            <a:ext cx="11572993" cy="446449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altLang="pl-PL" sz="1800" b="1" dirty="0"/>
              <a:t>Typy projektów: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800" dirty="0"/>
              <a:t>Aktywizacja społeczna i zawodowa osób zagrożonych ubóstwem lub wykluczeniem społecznym oraz osób biernych zawodowo przy zastosowaniu usług aktywnej integracji o charakterze społecznym, zawodowym, edukacyjnym i zdrowotnym; 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800" dirty="0"/>
              <a:t>Aktywizacja społeczna i zawodowa w ramach podmiotów integracji społecznej (CIS, KIS, WTZ, ZAZ);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800" dirty="0"/>
              <a:t>Wsparcie przedsiębiorstw społecznych i podmiotów ekonomii społecznej;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800" dirty="0"/>
              <a:t>Wzmocnienie potencjału organizacyjnego i kompetencyjnego partnerów społecznych i organizacji pozarządowych w obszarze zasad horyzontalnych UE w celu podniesienia jakości realizowanych usług;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1800" dirty="0">
                <a:sym typeface="Wingdings" panose="05000000000000000000" pitchFamily="2" charset="2"/>
              </a:rPr>
              <a:t>kompleksowe działania w zakresie integracji społecznej, zawodowej uzupełnione niezbędnymi usługami społecznymi na rzecz obywateli państw trzecich, w tym migrantów oraz ich otoczenia; 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1800" dirty="0">
                <a:sym typeface="Wingdings" panose="05000000000000000000" pitchFamily="2" charset="2"/>
              </a:rPr>
              <a:t>Rozwój usług społecznych świadczonych w społeczności lokalnej; 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1800" dirty="0">
                <a:sym typeface="Wingdings" panose="05000000000000000000" pitchFamily="2" charset="2"/>
              </a:rPr>
              <a:t>Wsparcie procesu deinstytucjonalizacji;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1800" dirty="0">
                <a:sym typeface="Wingdings" panose="05000000000000000000" pitchFamily="2" charset="2"/>
              </a:rPr>
              <a:t>Programy profilaktyczne w zakresie chorób stanowiących poważny problem w regionie;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1800" dirty="0">
                <a:sym typeface="Wingdings" panose="05000000000000000000" pitchFamily="2" charset="2"/>
              </a:rPr>
              <a:t>Rozwój usług społecznych na rzecz dzieci i młodzieży, w tym w ramach usług wsparcia systemu pieczy zastępczej;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1800" dirty="0">
                <a:sym typeface="Wingdings" panose="05000000000000000000" pitchFamily="2" charset="2"/>
              </a:rPr>
              <a:t>Zwiększenie dostępności i skuteczności ochrony oraz wsparcia osób dotkniętych przemocą w rodzinie, poprzez wsparcie powstawania i funkcjonowania Ośrodków Interwencji Kryzysowej na Mazowszu;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1800" dirty="0">
                <a:sym typeface="Wingdings" panose="05000000000000000000" pitchFamily="2" charset="2"/>
              </a:rPr>
              <a:t>Integracja społeczna osób w kryzysie bezdomności i zagrożonych bezdomnością;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1800" dirty="0">
                <a:sym typeface="Wingdings" panose="05000000000000000000" pitchFamily="2" charset="2"/>
              </a:rPr>
              <a:t>Integracja społeczna osób należących do społeczności marginalizowanych, w tym Romów.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l-PL" altLang="pl-PL" sz="1800" dirty="0">
              <a:sym typeface="Wingdings" panose="05000000000000000000" pitchFamily="2" charset="2"/>
            </a:endParaRPr>
          </a:p>
        </p:txBody>
      </p:sp>
      <p:sp>
        <p:nvSpPr>
          <p:cNvPr id="22533" name="Tytuł 3">
            <a:extLst>
              <a:ext uri="{FF2B5EF4-FFF2-40B4-BE49-F238E27FC236}">
                <a16:creationId xmlns:a16="http://schemas.microsoft.com/office/drawing/2014/main" id="{652CCA63-CB9D-4BA4-A049-FE88C2B82B10}"/>
              </a:ext>
            </a:extLst>
          </p:cNvPr>
          <p:cNvSpPr txBox="1">
            <a:spLocks/>
          </p:cNvSpPr>
          <p:nvPr/>
        </p:nvSpPr>
        <p:spPr bwMode="auto">
          <a:xfrm>
            <a:off x="421052" y="1124744"/>
            <a:ext cx="1130617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l-PL" altLang="pl-PL" sz="2000" b="1" dirty="0">
                <a:latin typeface="+mj-lt"/>
              </a:rPr>
              <a:t>Priorytet VIII – Fundusze Europejskie dla aktywnej integracji oraz rozwoju usług społecznych </a:t>
            </a:r>
            <a:br>
              <a:rPr lang="pl-PL" altLang="pl-PL" sz="2000" b="1" dirty="0">
                <a:latin typeface="+mj-lt"/>
              </a:rPr>
            </a:br>
            <a:r>
              <a:rPr lang="pl-PL" altLang="pl-PL" sz="2000" b="1" dirty="0">
                <a:latin typeface="+mj-lt"/>
              </a:rPr>
              <a:t>i zdrowotnych na Mazowszu (EFS+)</a:t>
            </a:r>
          </a:p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l-PL" altLang="pl-PL" sz="2000" b="1" dirty="0">
                <a:latin typeface="+mj-lt"/>
              </a:rPr>
              <a:t>Alokacja ogółem - 219 553 750 EUR </a:t>
            </a:r>
            <a:r>
              <a:rPr lang="pl-PL" altLang="pl-PL" sz="2000" dirty="0">
                <a:latin typeface="+mj-lt"/>
              </a:rPr>
              <a:t>w tym: </a:t>
            </a:r>
            <a:r>
              <a:rPr lang="fr-FR" altLang="pl-PL" sz="2000" b="1" dirty="0">
                <a:latin typeface="+mj-lt"/>
              </a:rPr>
              <a:t>RWS - 49 535 726 EUR</a:t>
            </a:r>
            <a:r>
              <a:rPr lang="pl-PL" altLang="pl-PL" sz="2000" b="1" dirty="0">
                <a:latin typeface="+mj-lt"/>
              </a:rPr>
              <a:t>,</a:t>
            </a:r>
            <a:r>
              <a:rPr lang="fr-FR" altLang="pl-PL" sz="2000" b="1" dirty="0">
                <a:latin typeface="+mj-lt"/>
              </a:rPr>
              <a:t> RMR - 170 018 024 EUR</a:t>
            </a:r>
            <a:endParaRPr lang="pl-PL" altLang="pl-PL" sz="2000" b="1" dirty="0">
              <a:latin typeface="+mj-lt"/>
            </a:endParaRPr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76BE50F-166E-4D07-8DF4-C52E59E3426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F5C9377C-C044-47C0-A26E-116EDECAB37D}" type="datetime4">
              <a:rPr lang="pl-PL" smtClean="0"/>
              <a:t>15 grudnia 2022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9782005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zawartości 4">
            <a:extLst>
              <a:ext uri="{FF2B5EF4-FFF2-40B4-BE49-F238E27FC236}">
                <a16:creationId xmlns:a16="http://schemas.microsoft.com/office/drawing/2014/main" id="{F92B7A09-E5B1-4A91-8779-66C254F54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708920"/>
            <a:ext cx="11356975" cy="336073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altLang="pl-PL" sz="1800" b="1" dirty="0"/>
              <a:t>Typy projektów: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altLang="pl-PL" sz="1800" dirty="0">
                <a:solidFill>
                  <a:prstClr val="black"/>
                </a:solidFill>
                <a:sym typeface="Wingdings" panose="05000000000000000000" pitchFamily="2" charset="2"/>
              </a:rPr>
              <a:t> Ochrona, rozwój i promowanie dziedzictwa kulturowego;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altLang="pl-PL" sz="1800" dirty="0">
                <a:solidFill>
                  <a:prstClr val="black"/>
                </a:solidFill>
                <a:sym typeface="Wingdings" panose="05000000000000000000" pitchFamily="2" charset="2"/>
              </a:rPr>
              <a:t> Rewitalizacja obszarów zdegradowanych</a:t>
            </a:r>
            <a:r>
              <a:rPr lang="pl-PL" altLang="pl-PL" sz="1800" dirty="0"/>
              <a:t>.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20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2000" dirty="0">
              <a:solidFill>
                <a:srgbClr val="000000"/>
              </a:solidFill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800" dirty="0">
              <a:solidFill>
                <a:srgbClr val="000000"/>
              </a:solidFill>
              <a:sym typeface="Wingdings" panose="05000000000000000000" pitchFamily="2" charset="2"/>
            </a:endParaRPr>
          </a:p>
        </p:txBody>
      </p:sp>
      <p:sp>
        <p:nvSpPr>
          <p:cNvPr id="12293" name="Tytuł 3">
            <a:extLst>
              <a:ext uri="{FF2B5EF4-FFF2-40B4-BE49-F238E27FC236}">
                <a16:creationId xmlns:a16="http://schemas.microsoft.com/office/drawing/2014/main" id="{ECE326BF-8E39-4FF8-A9D4-2BB0F7F23291}"/>
              </a:ext>
            </a:extLst>
          </p:cNvPr>
          <p:cNvSpPr txBox="1">
            <a:spLocks/>
          </p:cNvSpPr>
          <p:nvPr/>
        </p:nvSpPr>
        <p:spPr bwMode="auto">
          <a:xfrm>
            <a:off x="442912" y="1572755"/>
            <a:ext cx="11306175" cy="360040"/>
          </a:xfrm>
          <a:prstGeom prst="rect">
            <a:avLst/>
          </a:prstGeom>
          <a:noFill/>
          <a:ln>
            <a:noFill/>
          </a:ln>
        </p:spPr>
        <p:txBody>
          <a:bodyPr lIns="91429" tIns="45715" rIns="91429" bIns="4571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l-PL" altLang="pl-PL" sz="2400" b="1" dirty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l-PL" altLang="pl-PL" sz="2400" b="1" dirty="0"/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l-PL" altLang="pl-PL" sz="2000" b="1" dirty="0">
                <a:latin typeface="+mj-lt"/>
              </a:rPr>
              <a:t>Priorytet IX – Mazowsze bliższe obywatelom dzięki Funduszom Europejskim (EFRR)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2000" b="1" dirty="0">
                <a:latin typeface="+mj-lt"/>
              </a:rPr>
              <a:t>Alokacja: 175 731 000 EUR </a:t>
            </a:r>
            <a:r>
              <a:rPr lang="pl-PL" altLang="pl-PL" sz="2000" dirty="0">
                <a:latin typeface="+mj-lt"/>
                <a:sym typeface="Wingdings" panose="05000000000000000000" pitchFamily="2" charset="2"/>
              </a:rPr>
              <a:t>w tym: </a:t>
            </a:r>
            <a:r>
              <a:rPr lang="pl-PL" altLang="pl-PL" sz="2000" b="1" dirty="0">
                <a:latin typeface="+mj-lt"/>
                <a:sym typeface="Wingdings" panose="05000000000000000000" pitchFamily="2" charset="2"/>
              </a:rPr>
              <a:t>RWS –</a:t>
            </a:r>
            <a:r>
              <a:rPr lang="pl-PL" sz="2000" b="1" dirty="0">
                <a:latin typeface="+mj-lt"/>
              </a:rPr>
              <a:t> 22 000 000 EUR, RMR – 153 731 000 EUR</a:t>
            </a:r>
            <a:endParaRPr lang="pl-PL" sz="2000" b="1" dirty="0">
              <a:latin typeface="+mj-lt"/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l-PL" altLang="pl-PL" sz="2400" b="1" dirty="0">
              <a:highlight>
                <a:srgbClr val="FFFF00"/>
              </a:highlight>
            </a:endParaRPr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EDF2190-C5D1-4464-A7AE-1EF4076B5FD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C510AF12-E0C1-4443-8057-DAACB888A477}" type="datetime4">
              <a:rPr lang="pl-PL" smtClean="0"/>
              <a:t>15 grudnia 2022</a:t>
            </a:fld>
            <a:endParaRPr lang="pl-PL" dirty="0"/>
          </a:p>
        </p:txBody>
      </p:sp>
    </p:spTree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zawartości 4">
            <a:extLst>
              <a:ext uri="{FF2B5EF4-FFF2-40B4-BE49-F238E27FC236}">
                <a16:creationId xmlns:a16="http://schemas.microsoft.com/office/drawing/2014/main" id="{A9DA1EDF-03E7-4C2D-8B05-3DABEC3E1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13" y="2492375"/>
            <a:ext cx="11356975" cy="3721100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Wszystkie informacje dotyczące programu FEM 2021-2027 dostępne są na stronie internetowej: </a:t>
            </a:r>
            <a:r>
              <a:rPr lang="pl-PL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www.funduszedlamazowsza.eu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pl-PL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Pierwsze nabory planowane są w I kwartale 2023 r.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2000" b="1" dirty="0">
              <a:sym typeface="Wingdings" panose="05000000000000000000" pitchFamily="2" charset="2"/>
            </a:endParaRPr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6607F6B-1608-4CF5-BC58-C0F1081DDF9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1A09BF4D-59BB-4D38-AAE0-BC517A2B56F0}" type="datetime4">
              <a:rPr lang="pl-PL" smtClean="0"/>
              <a:t>15 grudnia 2022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6054642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zawartości 2">
            <a:extLst>
              <a:ext uri="{FF2B5EF4-FFF2-40B4-BE49-F238E27FC236}">
                <a16:creationId xmlns:a16="http://schemas.microsoft.com/office/drawing/2014/main" id="{1E08A32B-748E-45B3-979A-6F56D3CE3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1485900"/>
            <a:ext cx="9734550" cy="467995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pl-PL" sz="4000" b="1" dirty="0">
              <a:solidFill>
                <a:srgbClr val="FF0000"/>
              </a:solidFill>
              <a:latin typeface="+mn-lt"/>
            </a:endParaRPr>
          </a:p>
          <a:p>
            <a:pPr algn="ctr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pl-PL" sz="2400" dirty="0">
              <a:solidFill>
                <a:srgbClr val="000000"/>
              </a:solidFill>
            </a:endParaRPr>
          </a:p>
        </p:txBody>
      </p:sp>
      <p:sp>
        <p:nvSpPr>
          <p:cNvPr id="34819" name="pole tekstowe 1">
            <a:extLst>
              <a:ext uri="{FF2B5EF4-FFF2-40B4-BE49-F238E27FC236}">
                <a16:creationId xmlns:a16="http://schemas.microsoft.com/office/drawing/2014/main" id="{247A2459-DD5F-428A-BC20-C9E4C8F54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52963"/>
            <a:ext cx="1219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l-PL" altLang="pl-PL" dirty="0">
                <a:solidFill>
                  <a:srgbClr val="000000"/>
                </a:solidFill>
                <a:latin typeface="+mj-lt"/>
              </a:rPr>
              <a:t>Urząd Marszałkowski Województwa Mazowieckiego w Warszawie</a:t>
            </a:r>
          </a:p>
          <a:p>
            <a:pPr algn="ctr"/>
            <a:r>
              <a:rPr lang="pl-PL" altLang="pl-PL" dirty="0">
                <a:solidFill>
                  <a:srgbClr val="000000"/>
                </a:solidFill>
                <a:latin typeface="+mj-lt"/>
              </a:rPr>
              <a:t>ul. Jagiellońska 26, 03-719 Warszawa</a:t>
            </a:r>
          </a:p>
          <a:p>
            <a:pPr algn="ctr"/>
            <a:r>
              <a:rPr lang="pl-PL" altLang="pl-PL" dirty="0">
                <a:solidFill>
                  <a:srgbClr val="000000"/>
                </a:solidFill>
                <a:latin typeface="+mj-lt"/>
              </a:rPr>
              <a:t>tel. (+48) 22 59 79 100, fax (+48) 22 59 79 290</a:t>
            </a:r>
          </a:p>
          <a:p>
            <a:pPr algn="ctr"/>
            <a:r>
              <a:rPr lang="pl-PL" altLang="pl-PL" dirty="0">
                <a:solidFill>
                  <a:srgbClr val="000000"/>
                </a:solidFill>
                <a:latin typeface="+mj-lt"/>
              </a:rPr>
              <a:t>e-mail: urzad_marszalkowski@mazovia.pl</a:t>
            </a:r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EE27DF1-5453-4128-A117-575379FE2FD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0C865DC-6DD0-48DB-B698-DFB03DA2C3A3}" type="datetime4">
              <a:rPr lang="pl-PL" smtClean="0"/>
              <a:t>15 grudnia 2022</a:t>
            </a:fld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A8B962C2-7B75-42BD-A394-BB265EB6BFDD}"/>
              </a:ext>
            </a:extLst>
          </p:cNvPr>
          <p:cNvSpPr/>
          <p:nvPr/>
        </p:nvSpPr>
        <p:spPr>
          <a:xfrm>
            <a:off x="4007769" y="3244334"/>
            <a:ext cx="423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latin typeface="+mj-lt"/>
              </a:rPr>
              <a:t>Dziękuję za uwagę</a:t>
            </a:r>
          </a:p>
        </p:txBody>
      </p:sp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ytuł 3">
            <a:extLst>
              <a:ext uri="{FF2B5EF4-FFF2-40B4-BE49-F238E27FC236}">
                <a16:creationId xmlns:a16="http://schemas.microsoft.com/office/drawing/2014/main" id="{95AEC86D-9EF6-47F7-B744-42AEAEFBB458}"/>
              </a:ext>
            </a:extLst>
          </p:cNvPr>
          <p:cNvSpPr txBox="1">
            <a:spLocks/>
          </p:cNvSpPr>
          <p:nvPr/>
        </p:nvSpPr>
        <p:spPr bwMode="auto">
          <a:xfrm>
            <a:off x="102624" y="1085850"/>
            <a:ext cx="118808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sz="2800" dirty="0">
                <a:solidFill>
                  <a:prstClr val="black"/>
                </a:solidFill>
                <a:latin typeface="+mj-lt"/>
              </a:rPr>
              <a:t>Alokacja</a:t>
            </a:r>
            <a:r>
              <a:rPr lang="pl-PL" sz="2800" dirty="0">
                <a:solidFill>
                  <a:prstClr val="black"/>
                </a:solidFill>
              </a:rPr>
              <a:t> dla FEM 2021-2027</a:t>
            </a:r>
            <a:endParaRPr lang="pl-PL" altLang="pl-PL" sz="2800" b="1" dirty="0"/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AF44BBD-52BC-4950-BAAC-320B7D7FC6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D014663-A00C-40CD-AD73-9FC548973A3B}" type="datetime4">
              <a:rPr lang="pl-PL" smtClean="0"/>
              <a:t>15 grudnia 2022</a:t>
            </a:fld>
            <a:endParaRPr lang="pl-PL" dirty="0"/>
          </a:p>
        </p:txBody>
      </p:sp>
      <p:sp>
        <p:nvSpPr>
          <p:cNvPr id="6" name="Symbol zastępczy zawartości 1">
            <a:extLst>
              <a:ext uri="{FF2B5EF4-FFF2-40B4-BE49-F238E27FC236}">
                <a16:creationId xmlns:a16="http://schemas.microsoft.com/office/drawing/2014/main" id="{01AE3D35-E3C7-4DB6-AE4F-591FF5FFD28E}"/>
              </a:ext>
            </a:extLst>
          </p:cNvPr>
          <p:cNvSpPr txBox="1">
            <a:spLocks/>
          </p:cNvSpPr>
          <p:nvPr/>
        </p:nvSpPr>
        <p:spPr bwMode="auto">
          <a:xfrm>
            <a:off x="738417" y="1860549"/>
            <a:ext cx="10609263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l-PL" altLang="pl-PL" sz="2400" dirty="0"/>
              <a:t>Zgodnie z Umową Partnerstwa dla realizacji polityki spójności 2021-2027 w Polsce na realizację programu regionalnego Fundusze Europejskie dla Mazowsza 2021-2027 przewidziano alokację  </a:t>
            </a:r>
            <a:r>
              <a:rPr lang="pl-PL" altLang="pl-PL" sz="2400" b="1" dirty="0"/>
              <a:t>2 096 611 002 EUR</a:t>
            </a:r>
            <a:endParaRPr lang="pl-PL" altLang="pl-PL" sz="2400" dirty="0"/>
          </a:p>
          <a:p>
            <a:pPr marL="0" indent="0">
              <a:buFont typeface="Arial" panose="020B0604020202020204" pitchFamily="34" charset="0"/>
              <a:buNone/>
            </a:pPr>
            <a:endParaRPr lang="pl-PL" altLang="pl-PL" sz="2000" dirty="0"/>
          </a:p>
        </p:txBody>
      </p:sp>
      <p:sp>
        <p:nvSpPr>
          <p:cNvPr id="8" name="pole tekstowe 12">
            <a:extLst>
              <a:ext uri="{FF2B5EF4-FFF2-40B4-BE49-F238E27FC236}">
                <a16:creationId xmlns:a16="http://schemas.microsoft.com/office/drawing/2014/main" id="{6B41E3BD-9F00-4A76-8A4F-DB603E5A0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3324225"/>
            <a:ext cx="475773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pl-PL" altLang="pl-PL" sz="2000" dirty="0"/>
              <a:t>w tym:</a:t>
            </a:r>
          </a:p>
          <a:p>
            <a:r>
              <a:rPr lang="pl-PL" altLang="pl-PL" sz="2000" dirty="0"/>
              <a:t>   590 552 801 EUR – EFS+</a:t>
            </a:r>
          </a:p>
          <a:p>
            <a:r>
              <a:rPr lang="pl-PL" altLang="pl-PL" sz="2000" dirty="0"/>
              <a:t>1 506 058 201 EUR – EFRR</a:t>
            </a:r>
          </a:p>
        </p:txBody>
      </p:sp>
      <p:sp>
        <p:nvSpPr>
          <p:cNvPr id="9" name="pole tekstowe 5">
            <a:extLst>
              <a:ext uri="{FF2B5EF4-FFF2-40B4-BE49-F238E27FC236}">
                <a16:creationId xmlns:a16="http://schemas.microsoft.com/office/drawing/2014/main" id="{30DB7DC4-5EEF-4AB2-B9E0-0C746CC95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4673600"/>
            <a:ext cx="6197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pl-PL" altLang="pl-PL" sz="2000" dirty="0"/>
              <a:t>w tym:</a:t>
            </a:r>
          </a:p>
          <a:p>
            <a:r>
              <a:rPr lang="pl-PL" altLang="pl-PL" sz="2000" dirty="0"/>
              <a:t>   501 486 294 EUR – region Warszawski stołeczny</a:t>
            </a:r>
          </a:p>
          <a:p>
            <a:r>
              <a:rPr lang="pl-PL" altLang="pl-PL" sz="2000" dirty="0"/>
              <a:t>1 595 124 708 EUR – region Mazowiecki regionalny</a:t>
            </a:r>
          </a:p>
          <a:p>
            <a:endParaRPr lang="pl-PL" altLang="pl-PL" sz="2000" dirty="0"/>
          </a:p>
        </p:txBody>
      </p:sp>
      <p:pic>
        <p:nvPicPr>
          <p:cNvPr id="10" name="Obraz 5">
            <a:extLst>
              <a:ext uri="{FF2B5EF4-FFF2-40B4-BE49-F238E27FC236}">
                <a16:creationId xmlns:a16="http://schemas.microsoft.com/office/drawing/2014/main" id="{D1C29345-A24E-4DDD-B224-82483E6EC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88" y="3213100"/>
            <a:ext cx="334010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zawartości 4">
            <a:extLst>
              <a:ext uri="{FF2B5EF4-FFF2-40B4-BE49-F238E27FC236}">
                <a16:creationId xmlns:a16="http://schemas.microsoft.com/office/drawing/2014/main" id="{22107C3F-31B4-4A83-81B7-B9088B9F0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19" y="2060848"/>
            <a:ext cx="11807825" cy="38989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1800" dirty="0">
                <a:latin typeface="+mj-lt"/>
                <a:sym typeface="Wingdings" panose="05000000000000000000" pitchFamily="2" charset="2"/>
              </a:rPr>
              <a:t>15 marca 2022 r. przesłano do Komisji Europejskiej (KE) w systemie SFC projekt FEM 2021-2027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1800" dirty="0">
                <a:latin typeface="+mj-lt"/>
                <a:sym typeface="Wingdings" panose="05000000000000000000" pitchFamily="2" charset="2"/>
              </a:rPr>
              <a:t>16 czerwca br. KE zgłosiła uwagi do FEM 2021-2027, a 26 lipca br. przekazano  do </a:t>
            </a:r>
            <a:r>
              <a:rPr lang="pl-PL" altLang="pl-PL" sz="1800" dirty="0" err="1">
                <a:latin typeface="+mj-lt"/>
                <a:sym typeface="Wingdings" panose="05000000000000000000" pitchFamily="2" charset="2"/>
              </a:rPr>
              <a:t>MFiPR</a:t>
            </a:r>
            <a:r>
              <a:rPr lang="pl-PL" altLang="pl-PL" sz="1800" dirty="0">
                <a:latin typeface="+mj-lt"/>
                <a:sym typeface="Wingdings" panose="05000000000000000000" pitchFamily="2" charset="2"/>
              </a:rPr>
              <a:t> oraz KE odpowiedzi na uwagi KE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1800" dirty="0">
                <a:latin typeface="+mj-lt"/>
                <a:sym typeface="Wingdings" panose="05000000000000000000" pitchFamily="2" charset="2"/>
              </a:rPr>
              <a:t>Spotkania negocjacyjne z KE odbyły się 14 września i 4 października br.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1800" dirty="0">
                <a:latin typeface="+mj-lt"/>
                <a:sym typeface="Wingdings" panose="05000000000000000000" pitchFamily="2" charset="2"/>
              </a:rPr>
              <a:t>24 października br. FEM 2021-2027 został przekazany do KE przez system SFC w celu uzyskania decyzji zatwierdzającej program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1800" b="1" dirty="0">
                <a:latin typeface="+mj-lt"/>
                <a:sym typeface="Wingdings" panose="05000000000000000000" pitchFamily="2" charset="2"/>
              </a:rPr>
              <a:t>2 grudnia 2022 r. KE zatwierdziła FEM 2021-2027</a:t>
            </a:r>
            <a:r>
              <a:rPr lang="pl-PL" altLang="pl-PL" sz="1800" dirty="0">
                <a:latin typeface="+mj-lt"/>
                <a:sym typeface="Wingdings" panose="05000000000000000000" pitchFamily="2" charset="2"/>
              </a:rPr>
              <a:t>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endParaRPr lang="pl-PL" altLang="pl-PL" sz="2400" dirty="0"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endParaRPr lang="pl-PL" altLang="pl-PL" sz="2400" dirty="0"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endParaRPr lang="pl-PL" altLang="pl-PL" sz="2400" dirty="0">
              <a:sym typeface="Wingdings" panose="05000000000000000000" pitchFamily="2" charset="2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l-PL" altLang="pl-PL" sz="1800" dirty="0">
              <a:solidFill>
                <a:srgbClr val="000000"/>
              </a:solidFill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0244" name="Tytuł 3">
            <a:extLst>
              <a:ext uri="{FF2B5EF4-FFF2-40B4-BE49-F238E27FC236}">
                <a16:creationId xmlns:a16="http://schemas.microsoft.com/office/drawing/2014/main" id="{95AEC86D-9EF6-47F7-B744-42AEAEFBB458}"/>
              </a:ext>
            </a:extLst>
          </p:cNvPr>
          <p:cNvSpPr txBox="1">
            <a:spLocks/>
          </p:cNvSpPr>
          <p:nvPr/>
        </p:nvSpPr>
        <p:spPr bwMode="auto">
          <a:xfrm>
            <a:off x="102624" y="1085850"/>
            <a:ext cx="118808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+mj-lt"/>
              </a:rPr>
              <a:t>Negocjacje i proces zatwierdzenia FEM 2021-2027</a:t>
            </a:r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AF44BBD-52BC-4950-BAAC-320B7D7FC6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358AD8C-7C3C-4DF6-B661-09F228C049B3}" type="datetime4">
              <a:rPr lang="pl-PL" smtClean="0"/>
              <a:t>15 grudnia 2022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1282737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zawartości 4">
            <a:extLst>
              <a:ext uri="{FF2B5EF4-FFF2-40B4-BE49-F238E27FC236}">
                <a16:creationId xmlns:a16="http://schemas.microsoft.com/office/drawing/2014/main" id="{CC6000F8-369E-4651-AEE2-9D950D20A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13" y="2852936"/>
            <a:ext cx="11356975" cy="3816424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l-PL" altLang="pl-PL" sz="1800" b="1" dirty="0">
                <a:sym typeface="Wingdings" panose="05000000000000000000" pitchFamily="2" charset="2"/>
              </a:rPr>
              <a:t>Typy projektów:</a:t>
            </a:r>
            <a:endParaRPr lang="pl-PL" altLang="pl-PL" sz="1800" dirty="0"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altLang="pl-PL" sz="1800" dirty="0">
                <a:solidFill>
                  <a:prstClr val="black"/>
                </a:solidFill>
                <a:sym typeface="Wingdings" panose="05000000000000000000" pitchFamily="2" charset="2"/>
              </a:rPr>
              <a:t> </a:t>
            </a:r>
            <a:r>
              <a:rPr lang="pl-PL" altLang="pl-PL" sz="1800" dirty="0"/>
              <a:t>Projekty badawczo-rozwojowe;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altLang="pl-PL" sz="1800" dirty="0">
                <a:solidFill>
                  <a:prstClr val="black"/>
                </a:solidFill>
                <a:sym typeface="Wingdings" panose="05000000000000000000" pitchFamily="2" charset="2"/>
              </a:rPr>
              <a:t> </a:t>
            </a:r>
            <a:r>
              <a:rPr lang="pl-PL" altLang="pl-PL" sz="1800" dirty="0"/>
              <a:t>Infrastruktura badawczo-rozwojowa przedsiębiorstw;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altLang="pl-PL" sz="1800" dirty="0">
                <a:solidFill>
                  <a:prstClr val="black"/>
                </a:solidFill>
                <a:sym typeface="Wingdings" panose="05000000000000000000" pitchFamily="2" charset="2"/>
              </a:rPr>
              <a:t> </a:t>
            </a:r>
            <a:r>
              <a:rPr lang="pl-PL" altLang="pl-PL" sz="1800" dirty="0"/>
              <a:t>Infrastruktura badawczo-rozwojowa jednostek naukowych;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1800" dirty="0"/>
              <a:t>Rozwój potencjału mazowieckich klastrów;</a:t>
            </a:r>
            <a:endParaRPr lang="pl-PL" altLang="pl-PL" sz="18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1800" dirty="0">
                <a:solidFill>
                  <a:prstClr val="black"/>
                </a:solidFill>
                <a:sym typeface="Wingdings" panose="05000000000000000000" pitchFamily="2" charset="2"/>
              </a:rPr>
              <a:t>E-administracja;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1800" dirty="0">
                <a:solidFill>
                  <a:prstClr val="black"/>
                </a:solidFill>
                <a:sym typeface="Wingdings" panose="05000000000000000000" pitchFamily="2" charset="2"/>
              </a:rPr>
              <a:t>E-kultura;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1800" dirty="0">
                <a:solidFill>
                  <a:prstClr val="black"/>
                </a:solidFill>
                <a:sym typeface="Wingdings" panose="05000000000000000000" pitchFamily="2" charset="2"/>
              </a:rPr>
              <a:t>E-zdrowie;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1800" dirty="0">
                <a:solidFill>
                  <a:prstClr val="black"/>
                </a:solidFill>
                <a:sym typeface="Wingdings" panose="05000000000000000000" pitchFamily="2" charset="2"/>
              </a:rPr>
              <a:t>Cyfrowa dostępność i ponowne wykorzystanie informacji przez przedsiębiorstwa;</a:t>
            </a:r>
            <a:endParaRPr lang="pl-PL" altLang="pl-PL" sz="1800" dirty="0">
              <a:solidFill>
                <a:srgbClr val="000000"/>
              </a:solidFill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l-PL" altLang="pl-PL" sz="1800" dirty="0">
                <a:solidFill>
                  <a:srgbClr val="000000"/>
                </a:solidFill>
                <a:sym typeface="Wingdings" panose="05000000000000000000" pitchFamily="2" charset="2"/>
              </a:rPr>
              <a:t> Wdrożenie wyników prac badawczo-rozwojowych i innowacji, w tym z wykorzystaniem nowoczesnych rozwiązań TIK;</a:t>
            </a:r>
          </a:p>
          <a:p>
            <a:pPr marL="0" indent="0">
              <a:spcBef>
                <a:spcPct val="0"/>
              </a:spcBef>
              <a:buNone/>
            </a:pPr>
            <a:r>
              <a:rPr lang="pl-PL" altLang="pl-PL" sz="1800" dirty="0">
                <a:solidFill>
                  <a:srgbClr val="000000"/>
                </a:solidFill>
                <a:sym typeface="Wingdings" panose="05000000000000000000" pitchFamily="2" charset="2"/>
              </a:rPr>
              <a:t> Inkubacja z elementami akceleracji działalności innowacyjnej MŚP;</a:t>
            </a:r>
          </a:p>
          <a:p>
            <a:pPr marL="0" indent="0">
              <a:spcBef>
                <a:spcPct val="0"/>
              </a:spcBef>
              <a:buNone/>
            </a:pPr>
            <a:r>
              <a:rPr lang="pl-PL" altLang="pl-PL" sz="1800" dirty="0">
                <a:solidFill>
                  <a:srgbClr val="000000"/>
                </a:solidFill>
                <a:sym typeface="Wingdings" panose="05000000000000000000" pitchFamily="2" charset="2"/>
              </a:rPr>
              <a:t> Wsparcie prowadzenia i </a:t>
            </a:r>
            <a:r>
              <a:rPr lang="pl-PL" altLang="pl-PL" sz="1800" dirty="0">
                <a:solidFill>
                  <a:prstClr val="black"/>
                </a:solidFill>
                <a:sym typeface="Wingdings" panose="05000000000000000000" pitchFamily="2" charset="2"/>
              </a:rPr>
              <a:t>rozwoju działalności przedsiębiorstw, w tym modyfikacji lub wprowadzania nowych modeli biznesowych;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1800" dirty="0">
                <a:solidFill>
                  <a:prstClr val="black"/>
                </a:solidFill>
                <a:sym typeface="Wingdings" panose="05000000000000000000" pitchFamily="2" charset="2"/>
              </a:rPr>
              <a:t>Rozwój mazowieckich przedsiębiorstw w oparciu o klastry.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800" dirty="0">
              <a:solidFill>
                <a:srgbClr val="000000"/>
              </a:solidFill>
              <a:sym typeface="Wingdings" panose="05000000000000000000" pitchFamily="2" charset="2"/>
            </a:endParaRPr>
          </a:p>
        </p:txBody>
      </p:sp>
      <p:sp>
        <p:nvSpPr>
          <p:cNvPr id="12293" name="Tytuł 3">
            <a:extLst>
              <a:ext uri="{FF2B5EF4-FFF2-40B4-BE49-F238E27FC236}">
                <a16:creationId xmlns:a16="http://schemas.microsoft.com/office/drawing/2014/main" id="{E4F0FB90-7951-4505-819B-79398AA66C24}"/>
              </a:ext>
            </a:extLst>
          </p:cNvPr>
          <p:cNvSpPr txBox="1">
            <a:spLocks/>
          </p:cNvSpPr>
          <p:nvPr/>
        </p:nvSpPr>
        <p:spPr bwMode="auto">
          <a:xfrm>
            <a:off x="335360" y="1268760"/>
            <a:ext cx="11306175" cy="504825"/>
          </a:xfrm>
          <a:prstGeom prst="rect">
            <a:avLst/>
          </a:prstGeom>
          <a:noFill/>
          <a:ln>
            <a:noFill/>
          </a:ln>
        </p:spPr>
        <p:txBody>
          <a:bodyPr lIns="91429" tIns="45715" rIns="91429" bIns="4571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l-PL" altLang="pl-PL" sz="2400" b="1" dirty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l-PL" altLang="pl-PL" sz="2400" b="1" dirty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000" b="1" dirty="0">
                <a:latin typeface="+mj-lt"/>
              </a:rPr>
              <a:t>Priorytet I – Fundusze Europejskie dla bardziej konkurencyjnego i inteligentnego Mazowsza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l-PL" altLang="pl-PL" sz="2000" b="1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000" b="1" dirty="0">
                <a:latin typeface="+mj-lt"/>
              </a:rPr>
              <a:t>Alokacja: 223 758 000 EUR </a:t>
            </a:r>
            <a:r>
              <a:rPr lang="pl-PL" altLang="pl-PL" sz="2000" dirty="0">
                <a:latin typeface="+mj-lt"/>
              </a:rPr>
              <a:t>w tym: </a:t>
            </a:r>
            <a:r>
              <a:rPr lang="pl-PL" altLang="pl-PL" sz="2000" b="1" dirty="0">
                <a:latin typeface="+mj-lt"/>
                <a:sym typeface="Wingdings" panose="05000000000000000000" pitchFamily="2" charset="2"/>
              </a:rPr>
              <a:t>RWS – </a:t>
            </a:r>
            <a:r>
              <a:rPr lang="pl-PL" sz="2000" b="1" dirty="0">
                <a:latin typeface="+mj-lt"/>
              </a:rPr>
              <a:t>60 300 000 EUR, RMR – 163 458 000 EUR</a:t>
            </a:r>
            <a:endParaRPr lang="pl-PL" altLang="pl-PL" sz="2000" b="1" dirty="0">
              <a:highlight>
                <a:srgbClr val="FFFF00"/>
              </a:highlight>
              <a:latin typeface="+mj-lt"/>
            </a:endParaRPr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E6D7A20-07BD-4271-9ED6-965CAF88CF9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B3A3C83-08C8-40CC-824F-FE0187A09BFF}" type="datetime4">
              <a:rPr lang="pl-PL" smtClean="0"/>
              <a:t>15 grudnia 2022</a:t>
            </a:fld>
            <a:endParaRPr lang="pl-PL" dirty="0"/>
          </a:p>
        </p:txBody>
      </p:sp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zawartości 4">
            <a:extLst>
              <a:ext uri="{FF2B5EF4-FFF2-40B4-BE49-F238E27FC236}">
                <a16:creationId xmlns:a16="http://schemas.microsoft.com/office/drawing/2014/main" id="{BFF9A9DC-A870-49A9-A37E-3259BCF8F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1" y="2636912"/>
            <a:ext cx="11593513" cy="351481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altLang="pl-PL" sz="1800" b="1" dirty="0"/>
              <a:t>Typy projektów: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altLang="pl-PL" sz="1800" dirty="0">
                <a:solidFill>
                  <a:prstClr val="black"/>
                </a:solidFill>
                <a:sym typeface="Wingdings" panose="05000000000000000000" pitchFamily="2" charset="2"/>
              </a:rPr>
              <a:t> Poprawa efektywności energetycznej budynków publicznych i mieszkalnych;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altLang="pl-PL" sz="1800" dirty="0">
                <a:solidFill>
                  <a:prstClr val="black"/>
                </a:solidFill>
                <a:sym typeface="Wingdings" panose="05000000000000000000" pitchFamily="2" charset="2"/>
              </a:rPr>
              <a:t> Kontrola jakości powietrza;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altLang="pl-PL" sz="1800" dirty="0">
                <a:solidFill>
                  <a:prstClr val="black"/>
                </a:solidFill>
                <a:sym typeface="Wingdings" panose="05000000000000000000" pitchFamily="2" charset="2"/>
              </a:rPr>
              <a:t> Wsparcie mazowieckich gmin w realizacji programu ochrony powietrza dla stref w województwie mazowieckim;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1800" dirty="0">
                <a:solidFill>
                  <a:prstClr val="black"/>
                </a:solidFill>
                <a:sym typeface="Wingdings" panose="05000000000000000000" pitchFamily="2" charset="2"/>
              </a:rPr>
              <a:t>Budowa i rozbudowa instalacji/jednostek wytwarzania energii elektrycznej i cieplnej ze źródeł odnawialnych wraz z infrastrukturą powiązaną;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altLang="pl-PL" sz="1800" dirty="0">
                <a:solidFill>
                  <a:prstClr val="black"/>
                </a:solidFill>
                <a:sym typeface="Wingdings" panose="05000000000000000000" pitchFamily="2" charset="2"/>
              </a:rPr>
              <a:t> Sprzęt i infrastruktura do celów zarządzania klęskami i katastrofami;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altLang="pl-PL" sz="1800" dirty="0">
                <a:solidFill>
                  <a:prstClr val="black"/>
                </a:solidFill>
                <a:sym typeface="Wingdings" panose="05000000000000000000" pitchFamily="2" charset="2"/>
              </a:rPr>
              <a:t> Zwiększanie ochrony przeciwpowodziowej i ograniczanie skutków suszy poprzez retencjonowanie wód opadowych;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altLang="pl-PL" sz="1800" dirty="0">
                <a:solidFill>
                  <a:prstClr val="black"/>
                </a:solidFill>
                <a:sym typeface="Wingdings" panose="05000000000000000000" pitchFamily="2" charset="2"/>
              </a:rPr>
              <a:t> Przeciwdziałanie skutkom suszy oraz ulewnych deszczy na obszarach zurbanizowanych poprzez zastosowanie zielonej i błękitnej infrastruktury;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altLang="pl-PL" sz="1800" dirty="0">
                <a:solidFill>
                  <a:prstClr val="black"/>
                </a:solidFill>
                <a:sym typeface="Wingdings" panose="05000000000000000000" pitchFamily="2" charset="2"/>
              </a:rPr>
              <a:t> Opracowanie planów adaptacji do zmian klimatu.</a:t>
            </a:r>
            <a:endParaRPr lang="pl-PL" altLang="pl-PL" sz="1800" dirty="0"/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2000" dirty="0">
              <a:solidFill>
                <a:srgbClr val="000000"/>
              </a:solidFill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800" dirty="0">
              <a:solidFill>
                <a:srgbClr val="000000"/>
              </a:solidFill>
              <a:sym typeface="Wingdings" panose="05000000000000000000" pitchFamily="2" charset="2"/>
            </a:endParaRPr>
          </a:p>
        </p:txBody>
      </p:sp>
      <p:sp>
        <p:nvSpPr>
          <p:cNvPr id="12293" name="Tytuł 3">
            <a:extLst>
              <a:ext uri="{FF2B5EF4-FFF2-40B4-BE49-F238E27FC236}">
                <a16:creationId xmlns:a16="http://schemas.microsoft.com/office/drawing/2014/main" id="{5D726640-86FB-4D44-A89D-87D49533C4EA}"/>
              </a:ext>
            </a:extLst>
          </p:cNvPr>
          <p:cNvSpPr txBox="1">
            <a:spLocks/>
          </p:cNvSpPr>
          <p:nvPr/>
        </p:nvSpPr>
        <p:spPr bwMode="auto">
          <a:xfrm>
            <a:off x="442911" y="1196752"/>
            <a:ext cx="11306175" cy="648047"/>
          </a:xfrm>
          <a:prstGeom prst="rect">
            <a:avLst/>
          </a:prstGeom>
          <a:noFill/>
          <a:ln>
            <a:noFill/>
          </a:ln>
        </p:spPr>
        <p:txBody>
          <a:bodyPr lIns="91429" tIns="45715" rIns="91429" bIns="4571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l-PL" altLang="pl-PL" sz="2400" b="1" dirty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l-PL" altLang="pl-PL" sz="2400" b="1" dirty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br>
              <a:rPr lang="pl-PL" altLang="pl-PL" sz="2400" b="1" dirty="0"/>
            </a:br>
            <a:r>
              <a:rPr lang="pl-PL" altLang="pl-PL" sz="2000" b="1" dirty="0">
                <a:latin typeface="+mj-lt"/>
              </a:rPr>
              <a:t>Priorytet II – Fundusze Europejskie na zielony rozwój Mazowsza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l-PL" altLang="pl-PL" sz="2000" b="1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000" b="1" dirty="0">
                <a:latin typeface="+mj-lt"/>
              </a:rPr>
              <a:t>Alokacja: 390 827 479 EUR </a:t>
            </a:r>
            <a:r>
              <a:rPr lang="pl-PL" altLang="pl-PL" sz="2000" dirty="0">
                <a:latin typeface="+mj-lt"/>
              </a:rPr>
              <a:t>w tym: </a:t>
            </a:r>
            <a:r>
              <a:rPr lang="pl-PL" altLang="pl-PL" sz="2000" b="1" dirty="0">
                <a:latin typeface="+mj-lt"/>
              </a:rPr>
              <a:t>R</a:t>
            </a:r>
            <a:r>
              <a:rPr lang="pl-PL" altLang="pl-PL" sz="2000" b="1" dirty="0">
                <a:latin typeface="+mj-lt"/>
                <a:sym typeface="Wingdings" panose="05000000000000000000" pitchFamily="2" charset="2"/>
              </a:rPr>
              <a:t>WS – 94</a:t>
            </a:r>
            <a:r>
              <a:rPr lang="pl-PL" sz="2000" b="1" dirty="0">
                <a:latin typeface="+mj-lt"/>
              </a:rPr>
              <a:t> 406 305 EUR, RMR – 296 421 174 EUR</a:t>
            </a:r>
            <a:endParaRPr lang="pl-PL" altLang="pl-PL" sz="2000" b="1" dirty="0">
              <a:highlight>
                <a:srgbClr val="FFFF00"/>
              </a:highlight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l-PL" altLang="pl-PL" sz="2400" b="1" dirty="0">
              <a:highlight>
                <a:srgbClr val="FFFF00"/>
              </a:highlight>
            </a:endParaRPr>
          </a:p>
        </p:txBody>
      </p:sp>
      <p:sp>
        <p:nvSpPr>
          <p:cNvPr id="5" name="Symbol zastępczy daty 1">
            <a:extLst>
              <a:ext uri="{FF2B5EF4-FFF2-40B4-BE49-F238E27FC236}">
                <a16:creationId xmlns:a16="http://schemas.microsoft.com/office/drawing/2014/main" id="{FB3CBA00-8A06-4F72-AB52-6B4DC69AAF68}"/>
              </a:ext>
            </a:extLst>
          </p:cNvPr>
          <p:cNvSpPr txBox="1">
            <a:spLocks/>
          </p:cNvSpPr>
          <p:nvPr/>
        </p:nvSpPr>
        <p:spPr>
          <a:xfrm>
            <a:off x="9918700" y="6492875"/>
            <a:ext cx="2273300" cy="365125"/>
          </a:xfrm>
        </p:spPr>
        <p:txBody>
          <a:bodyPr/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9CFAF59-6663-45D1-9FAC-8631EE8F9010}" type="datetime4">
              <a:rPr lang="pl-PL" smtClean="0"/>
              <a:pPr>
                <a:defRPr/>
              </a:pPr>
              <a:t>15 grudnia 2022</a:t>
            </a:fld>
            <a:endParaRPr lang="pl-PL" dirty="0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EFE06B7-86DE-4F51-8278-8E7509D6308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09B7DD49-3DE9-4090-9C71-F31B1FF44CF7}" type="datetime4">
              <a:rPr lang="pl-PL" smtClean="0"/>
              <a:t>15 grudnia 2022</a:t>
            </a:fld>
            <a:endParaRPr lang="pl-PL" dirty="0"/>
          </a:p>
        </p:txBody>
      </p:sp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zawartości 4">
            <a:extLst>
              <a:ext uri="{FF2B5EF4-FFF2-40B4-BE49-F238E27FC236}">
                <a16:creationId xmlns:a16="http://schemas.microsoft.com/office/drawing/2014/main" id="{BFF9A9DC-A870-49A9-A37E-3259BCF8F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0" y="2780928"/>
            <a:ext cx="11593513" cy="360040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altLang="pl-PL" sz="1800" b="1" dirty="0"/>
              <a:t>Typy projektów cd.: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altLang="pl-PL" sz="1800" dirty="0">
                <a:solidFill>
                  <a:prstClr val="black"/>
                </a:solidFill>
                <a:sym typeface="Wingdings" panose="05000000000000000000" pitchFamily="2" charset="2"/>
              </a:rPr>
              <a:t> Porządkowanie gospodarki wodno-kanalizacyjnej;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altLang="pl-PL" sz="1800" dirty="0">
                <a:solidFill>
                  <a:prstClr val="black"/>
                </a:solidFill>
                <a:sym typeface="Wingdings" panose="05000000000000000000" pitchFamily="2" charset="2"/>
              </a:rPr>
              <a:t> Zarządzanie efektywnymi, inteligentnymi sieciami wodociągowymi;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altLang="pl-PL" sz="1800" dirty="0">
                <a:solidFill>
                  <a:prstClr val="black"/>
                </a:solidFill>
                <a:sym typeface="Wingdings" panose="05000000000000000000" pitchFamily="2" charset="2"/>
              </a:rPr>
              <a:t> Gospodarka odpadami zgodnie z hierarchią postępowania z odpadami;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altLang="pl-PL" sz="1800" dirty="0">
                <a:solidFill>
                  <a:prstClr val="black"/>
                </a:solidFill>
                <a:sym typeface="Wingdings" panose="05000000000000000000" pitchFamily="2" charset="2"/>
              </a:rPr>
              <a:t> Transformacja przedsiębiorstw w kierunku GOZ;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altLang="pl-PL" sz="1800" dirty="0">
                <a:solidFill>
                  <a:prstClr val="black"/>
                </a:solidFill>
                <a:sym typeface="Wingdings" panose="05000000000000000000" pitchFamily="2" charset="2"/>
              </a:rPr>
              <a:t> Zagospodarowanie odpadów niebezpiecznych;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altLang="pl-PL" sz="1800" dirty="0">
                <a:solidFill>
                  <a:prstClr val="black"/>
                </a:solidFill>
                <a:sym typeface="Wingdings" panose="05000000000000000000" pitchFamily="2" charset="2"/>
              </a:rPr>
              <a:t> Aktualizacja planów ochrony parków krajobrazowych;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altLang="pl-PL" sz="1800" dirty="0">
                <a:solidFill>
                  <a:prstClr val="black"/>
                </a:solidFill>
                <a:sym typeface="Wingdings" panose="05000000000000000000" pitchFamily="2" charset="2"/>
              </a:rPr>
              <a:t> Ochrona różnorodności biologicznej poprzez realizację planów ochrony parków krajobrazowych;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altLang="pl-PL" sz="1800" dirty="0">
                <a:solidFill>
                  <a:prstClr val="black"/>
                </a:solidFill>
                <a:sym typeface="Wingdings" panose="05000000000000000000" pitchFamily="2" charset="2"/>
              </a:rPr>
              <a:t> Ochrona różnorodności biologicznej i rodzimych gatunków roślinnych i zwierzęcych na terenach miejskich </a:t>
            </a:r>
            <a:br>
              <a:rPr lang="pl-PL" altLang="pl-PL" sz="18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pl-PL" altLang="pl-PL" sz="1800" dirty="0">
                <a:solidFill>
                  <a:prstClr val="black"/>
                </a:solidFill>
                <a:sym typeface="Wingdings" panose="05000000000000000000" pitchFamily="2" charset="2"/>
              </a:rPr>
              <a:t>i pozamiejskich;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1800" dirty="0">
                <a:solidFill>
                  <a:prstClr val="black"/>
                </a:solidFill>
                <a:sym typeface="Wingdings" panose="05000000000000000000" pitchFamily="2" charset="2"/>
              </a:rPr>
              <a:t>Usuwanie miejsc nielegalnego nagromadzenia odpadów.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2000" dirty="0">
              <a:solidFill>
                <a:srgbClr val="000000"/>
              </a:solidFill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800" dirty="0">
              <a:solidFill>
                <a:srgbClr val="000000"/>
              </a:solidFill>
              <a:sym typeface="Wingdings" panose="05000000000000000000" pitchFamily="2" charset="2"/>
            </a:endParaRPr>
          </a:p>
        </p:txBody>
      </p:sp>
      <p:sp>
        <p:nvSpPr>
          <p:cNvPr id="12293" name="Tytuł 3">
            <a:extLst>
              <a:ext uri="{FF2B5EF4-FFF2-40B4-BE49-F238E27FC236}">
                <a16:creationId xmlns:a16="http://schemas.microsoft.com/office/drawing/2014/main" id="{5D726640-86FB-4D44-A89D-87D49533C4EA}"/>
              </a:ext>
            </a:extLst>
          </p:cNvPr>
          <p:cNvSpPr txBox="1">
            <a:spLocks/>
          </p:cNvSpPr>
          <p:nvPr/>
        </p:nvSpPr>
        <p:spPr bwMode="auto">
          <a:xfrm>
            <a:off x="442911" y="1196752"/>
            <a:ext cx="11306175" cy="648047"/>
          </a:xfrm>
          <a:prstGeom prst="rect">
            <a:avLst/>
          </a:prstGeom>
          <a:noFill/>
          <a:ln>
            <a:noFill/>
          </a:ln>
        </p:spPr>
        <p:txBody>
          <a:bodyPr lIns="91429" tIns="45715" rIns="91429" bIns="4571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l-PL" altLang="pl-PL" sz="2400" b="1" dirty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l-PL" altLang="pl-PL" sz="2400" b="1" dirty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br>
              <a:rPr lang="pl-PL" altLang="pl-PL" sz="2400" b="1" dirty="0"/>
            </a:br>
            <a:r>
              <a:rPr lang="pl-PL" altLang="pl-PL" sz="2000" b="1" dirty="0">
                <a:latin typeface="+mj-lt"/>
              </a:rPr>
              <a:t>Priorytet II – Fundusze Europejskie na zielony rozwój Mazowsza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l-PL" altLang="pl-PL" sz="2000" b="1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000" b="1" dirty="0">
                <a:latin typeface="+mj-lt"/>
              </a:rPr>
              <a:t>Alokacja: 390 827 479 EUR </a:t>
            </a:r>
            <a:r>
              <a:rPr lang="pl-PL" altLang="pl-PL" sz="2000" dirty="0">
                <a:latin typeface="+mj-lt"/>
              </a:rPr>
              <a:t>w tym: </a:t>
            </a:r>
            <a:r>
              <a:rPr lang="pl-PL" altLang="pl-PL" sz="2000" b="1" dirty="0">
                <a:latin typeface="+mj-lt"/>
                <a:sym typeface="Wingdings" panose="05000000000000000000" pitchFamily="2" charset="2"/>
              </a:rPr>
              <a:t>RWS – 94</a:t>
            </a:r>
            <a:r>
              <a:rPr lang="pl-PL" sz="2000" b="1" dirty="0">
                <a:latin typeface="+mj-lt"/>
              </a:rPr>
              <a:t> 406 305 EUR, RMR – 296 421 174 EUR</a:t>
            </a:r>
            <a:endParaRPr lang="pl-PL" altLang="pl-PL" sz="2000" b="1" dirty="0">
              <a:highlight>
                <a:srgbClr val="FFFF00"/>
              </a:highlight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l-PL" altLang="pl-PL" sz="2400" b="1" dirty="0">
              <a:highlight>
                <a:srgbClr val="FFFF00"/>
              </a:highlight>
            </a:endParaRPr>
          </a:p>
        </p:txBody>
      </p:sp>
      <p:sp>
        <p:nvSpPr>
          <p:cNvPr id="5" name="Symbol zastępczy daty 1">
            <a:extLst>
              <a:ext uri="{FF2B5EF4-FFF2-40B4-BE49-F238E27FC236}">
                <a16:creationId xmlns:a16="http://schemas.microsoft.com/office/drawing/2014/main" id="{FB3CBA00-8A06-4F72-AB52-6B4DC69AAF68}"/>
              </a:ext>
            </a:extLst>
          </p:cNvPr>
          <p:cNvSpPr txBox="1">
            <a:spLocks/>
          </p:cNvSpPr>
          <p:nvPr/>
        </p:nvSpPr>
        <p:spPr>
          <a:xfrm>
            <a:off x="9918700" y="6492875"/>
            <a:ext cx="2273300" cy="365125"/>
          </a:xfrm>
        </p:spPr>
        <p:txBody>
          <a:bodyPr/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9CFAF59-6663-45D1-9FAC-8631EE8F9010}" type="datetime4">
              <a:rPr lang="pl-PL" smtClean="0"/>
              <a:pPr>
                <a:defRPr/>
              </a:pPr>
              <a:t>15 grudnia 2022</a:t>
            </a:fld>
            <a:endParaRPr lang="pl-PL" dirty="0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C2DB2BA-B1D2-4AB8-8D06-8EA0999F39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69C73F2D-2CA3-4F4B-948E-B7DF53365FC9}" type="datetime4">
              <a:rPr lang="pl-PL" smtClean="0"/>
              <a:t>15 grudnia 2022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0464987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ytuł 3">
            <a:extLst>
              <a:ext uri="{FF2B5EF4-FFF2-40B4-BE49-F238E27FC236}">
                <a16:creationId xmlns:a16="http://schemas.microsoft.com/office/drawing/2014/main" id="{F71B0820-C9BC-42AD-B55B-40BE8C7AED0F}"/>
              </a:ext>
            </a:extLst>
          </p:cNvPr>
          <p:cNvSpPr txBox="1">
            <a:spLocks/>
          </p:cNvSpPr>
          <p:nvPr/>
        </p:nvSpPr>
        <p:spPr bwMode="auto">
          <a:xfrm>
            <a:off x="263352" y="980728"/>
            <a:ext cx="11306175" cy="792088"/>
          </a:xfrm>
          <a:prstGeom prst="rect">
            <a:avLst/>
          </a:prstGeom>
          <a:noFill/>
          <a:ln>
            <a:noFill/>
          </a:ln>
        </p:spPr>
        <p:txBody>
          <a:bodyPr lIns="91429" tIns="45715" rIns="91429" bIns="4571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l-PL" altLang="pl-PL" sz="2400" b="1" dirty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l-PL" altLang="pl-PL" sz="2400" b="1" dirty="0"/>
          </a:p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pl-PL" altLang="pl-PL" sz="2000" b="1" dirty="0">
                <a:latin typeface="+mj-lt"/>
              </a:rPr>
              <a:t>Priorytet III – Fundusze Europejskie na rozwój mobilności miejskiej na Mazowszu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000" b="1" dirty="0">
                <a:latin typeface="+mj-lt"/>
              </a:rPr>
              <a:t>Alokacja: 245 000 000 EUR </a:t>
            </a:r>
            <a:r>
              <a:rPr lang="pl-PL" altLang="pl-PL" sz="2000" dirty="0">
                <a:latin typeface="+mj-lt"/>
              </a:rPr>
              <a:t>w tym: </a:t>
            </a:r>
            <a:r>
              <a:rPr lang="pl-PL" altLang="pl-PL" sz="2000" b="1" dirty="0">
                <a:latin typeface="+mj-lt"/>
                <a:sym typeface="Wingdings" panose="05000000000000000000" pitchFamily="2" charset="2"/>
              </a:rPr>
              <a:t>RWS – 111 000 000 </a:t>
            </a:r>
            <a:r>
              <a:rPr lang="pl-PL" sz="2000" b="1" dirty="0">
                <a:latin typeface="+mj-lt"/>
              </a:rPr>
              <a:t>EUR, RMR – 134 000 000 EUR</a:t>
            </a:r>
            <a:endParaRPr lang="pl-PL" altLang="pl-PL" sz="2000" b="1" dirty="0">
              <a:highlight>
                <a:srgbClr val="FFFF00"/>
              </a:highlight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l-PL" altLang="pl-PL" sz="2400" b="1" dirty="0">
              <a:highlight>
                <a:srgbClr val="FFFF00"/>
              </a:highlight>
            </a:endParaRPr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1CDFC14-C075-421D-B798-60F50BF9065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CE092C8-BBC0-4D84-8559-73D1EB943B3E}" type="datetime4">
              <a:rPr lang="pl-PL" smtClean="0"/>
              <a:t>15 grudnia 2022</a:t>
            </a:fld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FC8CB2F-AEB9-409E-A90C-C7471530D268}"/>
              </a:ext>
            </a:extLst>
          </p:cNvPr>
          <p:cNvSpPr/>
          <p:nvPr/>
        </p:nvSpPr>
        <p:spPr>
          <a:xfrm>
            <a:off x="455872" y="1988840"/>
            <a:ext cx="11292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b="1" dirty="0">
                <a:latin typeface="+mj-lt"/>
              </a:rPr>
              <a:t>Typy projektów:</a:t>
            </a:r>
          </a:p>
          <a:p>
            <a:r>
              <a:rPr lang="pl-PL" altLang="pl-PL" dirty="0">
                <a:latin typeface="+mj-lt"/>
                <a:sym typeface="Wingdings" panose="05000000000000000000" pitchFamily="2" charset="2"/>
              </a:rPr>
              <a:t> Infrastruktura rowerowa i piesza;</a:t>
            </a:r>
          </a:p>
          <a:p>
            <a:r>
              <a:rPr lang="pl-PL" altLang="pl-PL" dirty="0">
                <a:latin typeface="+mj-lt"/>
                <a:sym typeface="Wingdings" panose="05000000000000000000" pitchFamily="2" charset="2"/>
              </a:rPr>
              <a:t> Ekologiczny i konkurencyjny transport publiczny;</a:t>
            </a:r>
          </a:p>
          <a:p>
            <a:r>
              <a:rPr lang="pl-PL" altLang="pl-PL" dirty="0">
                <a:latin typeface="+mj-lt"/>
                <a:sym typeface="Wingdings" panose="05000000000000000000" pitchFamily="2" charset="2"/>
              </a:rPr>
              <a:t> Budowa i przebudowa infrastruktury transportu publicznego.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0E7A871-7D03-47F2-8A9E-ECFA6FB78E90}"/>
              </a:ext>
            </a:extLst>
          </p:cNvPr>
          <p:cNvSpPr/>
          <p:nvPr/>
        </p:nvSpPr>
        <p:spPr>
          <a:xfrm>
            <a:off x="263352" y="3268722"/>
            <a:ext cx="11593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1200"/>
              </a:spcAft>
              <a:defRPr/>
            </a:pPr>
            <a:r>
              <a:rPr lang="pl-PL" altLang="pl-PL" sz="2000" b="1" dirty="0">
                <a:latin typeface="+mj-lt"/>
              </a:rPr>
              <a:t>Priorytet IV – Fundusze Europejskie dla lepiej połączonego i dostępnego Mazowsza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pl-PL" altLang="pl-PL" sz="2000" b="1" dirty="0">
                <a:latin typeface="+mj-lt"/>
              </a:rPr>
              <a:t>Alokacja: 222 000 000 EUR </a:t>
            </a:r>
            <a:r>
              <a:rPr lang="pl-PL" altLang="pl-PL" sz="2000" dirty="0">
                <a:latin typeface="+mj-lt"/>
              </a:rPr>
              <a:t>w tym: </a:t>
            </a:r>
            <a:r>
              <a:rPr lang="pl-PL" altLang="pl-PL" sz="2000" b="1" dirty="0">
                <a:latin typeface="+mj-lt"/>
                <a:sym typeface="Wingdings" panose="05000000000000000000" pitchFamily="2" charset="2"/>
              </a:rPr>
              <a:t>RWS – 22 000 000 </a:t>
            </a:r>
            <a:r>
              <a:rPr lang="pl-PL" sz="2000" b="1" dirty="0">
                <a:latin typeface="+mj-lt"/>
              </a:rPr>
              <a:t>EUR, RMR – 200 000 000 EUR</a:t>
            </a:r>
            <a:endParaRPr lang="pl-PL" altLang="pl-PL" sz="2000" b="1" dirty="0">
              <a:latin typeface="+mj-lt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266BB0CB-51AF-49DF-B8E9-9AA72827C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872" y="4148494"/>
            <a:ext cx="11356975" cy="2424112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pl-PL" altLang="pl-PL" sz="1800" b="1" dirty="0"/>
              <a:t>Typy projektów: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1800" dirty="0">
                <a:sym typeface="Wingdings" panose="05000000000000000000" pitchFamily="2" charset="2"/>
              </a:rPr>
              <a:t>Budowa i przebudowa dróg wojewódzkich, poprawiających dostępność do sieci TEN-T, obwodnic odciążających miasta od ruchu samochodowego, w szczególności tranzytowego, w tym inwestycje na rzecz poprawy bezpieczeństwa na tych drogach;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1800" dirty="0">
                <a:sym typeface="Wingdings" panose="05000000000000000000" pitchFamily="2" charset="2"/>
              </a:rPr>
              <a:t>Budowa i przebudowa dróg wojewódzkich, powiatowych i gminnych w zakresie określonym w programie;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1800" dirty="0">
                <a:sym typeface="Wingdings" panose="05000000000000000000" pitchFamily="2" charset="2"/>
              </a:rPr>
              <a:t>Budowa, przebudowa, modernizacja linii kolejowych;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1800" dirty="0">
                <a:sym typeface="Wingdings" panose="05000000000000000000" pitchFamily="2" charset="2"/>
              </a:rPr>
              <a:t>Tabor kolejowy – zakup lub modernizacja;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1800" dirty="0">
                <a:sym typeface="Wingdings" panose="05000000000000000000" pitchFamily="2" charset="2"/>
              </a:rPr>
              <a:t>Budowa zapleczy utrzymaniowo-naprawczych dla taboru kolejowego;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1800" dirty="0">
                <a:sym typeface="Wingdings" panose="05000000000000000000" pitchFamily="2" charset="2"/>
              </a:rPr>
              <a:t>Zakup taboru dla pozamiejskiego publicznego transportu autobusowego wraz z budową infrastruktury ładowania/tankowania.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pl-PL" altLang="pl-PL" sz="2000" dirty="0"/>
            </a:br>
            <a:endParaRPr lang="pl-PL" altLang="pl-PL" sz="2000" dirty="0">
              <a:solidFill>
                <a:srgbClr val="000000"/>
              </a:solidFill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800" dirty="0">
              <a:solidFill>
                <a:srgbClr val="00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19341119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zawartości 4">
            <a:extLst>
              <a:ext uri="{FF2B5EF4-FFF2-40B4-BE49-F238E27FC236}">
                <a16:creationId xmlns:a16="http://schemas.microsoft.com/office/drawing/2014/main" id="{407A0E24-14A8-46B5-9391-FE095A3AA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15" y="2812374"/>
            <a:ext cx="11356975" cy="242411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altLang="pl-PL" sz="1800" b="1" dirty="0"/>
              <a:t>Typy projektów: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1800" dirty="0">
                <a:solidFill>
                  <a:prstClr val="black"/>
                </a:solidFill>
                <a:sym typeface="Wingdings" panose="05000000000000000000" pitchFamily="2" charset="2"/>
              </a:rPr>
              <a:t>Dostosowanie szkół ogólnodostępnych do potrzeb osób ze specjalnymi potrzebami edukacyjnymi (z wyłączeniem edukacji przedszkolnej);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1800" dirty="0">
                <a:solidFill>
                  <a:prstClr val="black"/>
                </a:solidFill>
                <a:sym typeface="Wingdings" panose="05000000000000000000" pitchFamily="2" charset="2"/>
              </a:rPr>
              <a:t>Rozwój nowoczesnej infrastruktury w zakresie edukacji zawodowej;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1800" dirty="0">
                <a:solidFill>
                  <a:prstClr val="black"/>
                </a:solidFill>
                <a:sym typeface="Wingdings" panose="05000000000000000000" pitchFamily="2" charset="2"/>
              </a:rPr>
              <a:t>Tworzenie infrastruktury społecznej w ramach deinstytucjonalizacji usług i reintegracji społecznej;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1800" dirty="0">
                <a:solidFill>
                  <a:prstClr val="black"/>
                </a:solidFill>
                <a:sym typeface="Wingdings" panose="05000000000000000000" pitchFamily="2" charset="2"/>
              </a:rPr>
              <a:t>Inwestycje w infrastrukturę zdrowotną;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1800" dirty="0">
                <a:solidFill>
                  <a:prstClr val="black"/>
                </a:solidFill>
                <a:sym typeface="Wingdings" panose="05000000000000000000" pitchFamily="2" charset="2"/>
              </a:rPr>
              <a:t>Rozwój infrastruktury do prowadzenia działalności kulturalnej ważnej dla edukacji i aktywności kulturalnej;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1800" dirty="0">
                <a:solidFill>
                  <a:prstClr val="black"/>
                </a:solidFill>
                <a:sym typeface="Wingdings" panose="05000000000000000000" pitchFamily="2" charset="2"/>
              </a:rPr>
              <a:t>Turystyczne szlaki tematyczne i produkty turystyczne (odwołujące się do walorów historycznych, kulturowych, przyrodniczych i kulinarnych).</a:t>
            </a:r>
            <a:endParaRPr lang="pl-PL" altLang="pl-PL" sz="1800" dirty="0">
              <a:solidFill>
                <a:prstClr val="black"/>
              </a:solidFill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pl-PL" altLang="pl-PL" sz="2000" dirty="0"/>
            </a:br>
            <a:endParaRPr lang="pl-PL" altLang="pl-PL" sz="2000" dirty="0">
              <a:solidFill>
                <a:srgbClr val="000000"/>
              </a:solidFill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800" dirty="0">
              <a:solidFill>
                <a:srgbClr val="000000"/>
              </a:solidFill>
              <a:sym typeface="Wingdings" panose="05000000000000000000" pitchFamily="2" charset="2"/>
            </a:endParaRPr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506DFB6-A15C-42C8-AA6D-F060A497DDA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3A974D2-E870-4A37-BB07-3AB239171B49}" type="datetime4">
              <a:rPr lang="pl-PL" smtClean="0"/>
              <a:t>15 grudnia 2022</a:t>
            </a:fld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1A91019-2DA5-4F36-BBE4-B94F5420F2CF}"/>
              </a:ext>
            </a:extLst>
          </p:cNvPr>
          <p:cNvSpPr/>
          <p:nvPr/>
        </p:nvSpPr>
        <p:spPr>
          <a:xfrm>
            <a:off x="551051" y="1555985"/>
            <a:ext cx="111787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1200"/>
              </a:spcAft>
              <a:defRPr/>
            </a:pPr>
            <a:r>
              <a:rPr lang="pl-PL" altLang="pl-PL" sz="2000" b="1" dirty="0">
                <a:latin typeface="+mj-lt"/>
              </a:rPr>
              <a:t>Priorytet V – Fundusze Europejskie dla wyższej jakości życia na Mazowszu (EFRR)</a:t>
            </a:r>
          </a:p>
          <a:p>
            <a:pPr algn="ctr" eaLnBrk="1" hangingPunct="1">
              <a:spcAft>
                <a:spcPts val="1200"/>
              </a:spcAft>
              <a:defRPr/>
            </a:pPr>
            <a:r>
              <a:rPr lang="pl-PL" altLang="pl-PL" sz="2000" b="1" dirty="0">
                <a:latin typeface="+mj-lt"/>
              </a:rPr>
              <a:t>Alokacja: 188 650 000 EUR </a:t>
            </a:r>
            <a:r>
              <a:rPr lang="pl-PL" altLang="pl-PL" sz="2000" dirty="0">
                <a:latin typeface="+mj-lt"/>
              </a:rPr>
              <a:t>w tym: </a:t>
            </a:r>
            <a:r>
              <a:rPr lang="pl-PL" altLang="pl-PL" sz="2000" b="1" dirty="0">
                <a:latin typeface="+mj-lt"/>
                <a:sym typeface="Wingdings" panose="05000000000000000000" pitchFamily="2" charset="2"/>
              </a:rPr>
              <a:t>RWS – 50 000 000 </a:t>
            </a:r>
            <a:r>
              <a:rPr lang="pl-PL" sz="2000" b="1" dirty="0">
                <a:latin typeface="+mj-lt"/>
              </a:rPr>
              <a:t>EUR, RMR – 138 650 000 EUR</a:t>
            </a:r>
            <a:endParaRPr lang="pl-PL" altLang="pl-PL" sz="2000" b="1" dirty="0">
              <a:highlight>
                <a:srgbClr val="FFFF00"/>
              </a:highligh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4810363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Symbol zastępczy zawartości 4">
            <a:extLst>
              <a:ext uri="{FF2B5EF4-FFF2-40B4-BE49-F238E27FC236}">
                <a16:creationId xmlns:a16="http://schemas.microsoft.com/office/drawing/2014/main" id="{D0C0BF6D-0AEE-4616-A5FD-E3658B633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2636913"/>
            <a:ext cx="11463413" cy="345638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altLang="pl-PL" sz="1800" b="1" dirty="0"/>
              <a:t>Typy projektów: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1800" dirty="0">
                <a:sym typeface="Wingdings" panose="05000000000000000000" pitchFamily="2" charset="2"/>
              </a:rPr>
              <a:t>Aktywizacja zawodowa osób bezrobotnych przez PUP</a:t>
            </a:r>
            <a:r>
              <a:rPr lang="pl-PL" altLang="pl-PL" sz="1800" dirty="0"/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1800" dirty="0">
                <a:sym typeface="Wingdings" panose="05000000000000000000" pitchFamily="2" charset="2"/>
              </a:rPr>
              <a:t>Aktywizacja zawodowa osób młodych znajdujących się w szczególnej sytuacji na rynku pracy realizowana przez Ochotnicze Hufce Pracy</a:t>
            </a:r>
            <a:r>
              <a:rPr lang="pl-PL" altLang="pl-PL" sz="1800" dirty="0"/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1800" dirty="0">
                <a:solidFill>
                  <a:prstClr val="black"/>
                </a:solidFill>
                <a:sym typeface="Wingdings" panose="05000000000000000000" pitchFamily="2" charset="2"/>
              </a:rPr>
              <a:t>Podnoszenie kompetencji pracowników regionalnych Publicznych Służb Zatrudnienia;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1800" dirty="0">
                <a:solidFill>
                  <a:prstClr val="black"/>
                </a:solidFill>
                <a:sym typeface="Wingdings" panose="05000000000000000000" pitchFamily="2" charset="2"/>
              </a:rPr>
              <a:t>Wsparcie Publicznych Służb Zatrudnienia w świadczeniu usług w ramach sieci EURES;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800" dirty="0">
                <a:solidFill>
                  <a:prstClr val="black"/>
                </a:solidFill>
              </a:rPr>
              <a:t>Aktywizacja zawodowa biernych zawodowo kobiet w wieku produkcyjnym w RMR;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1800" dirty="0"/>
              <a:t>Przystosowanie pracowników i przedsiębiorców do zmian;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1800" dirty="0"/>
              <a:t>Wsparcie pracodawców z sektora prywatnego we wprowadzaniu telepracy;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800" dirty="0"/>
              <a:t>Wdrażanie programów służących przeciwdziałaniu dezaktywacji zawodowej oraz aktywnemu i zdrowemu starzeniu się.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pl-PL" altLang="pl-PL" sz="1900" b="1" dirty="0">
              <a:sym typeface="Wingdings" panose="05000000000000000000" pitchFamily="2" charset="2"/>
            </a:endParaRPr>
          </a:p>
        </p:txBody>
      </p:sp>
      <p:sp>
        <p:nvSpPr>
          <p:cNvPr id="22533" name="Tytuł 3">
            <a:extLst>
              <a:ext uri="{FF2B5EF4-FFF2-40B4-BE49-F238E27FC236}">
                <a16:creationId xmlns:a16="http://schemas.microsoft.com/office/drawing/2014/main" id="{652CCA63-CB9D-4BA4-A049-FE88C2B82B10}"/>
              </a:ext>
            </a:extLst>
          </p:cNvPr>
          <p:cNvSpPr txBox="1">
            <a:spLocks/>
          </p:cNvSpPr>
          <p:nvPr/>
        </p:nvSpPr>
        <p:spPr bwMode="auto">
          <a:xfrm>
            <a:off x="442912" y="1412776"/>
            <a:ext cx="1130617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l-PL" altLang="pl-PL" sz="2000" b="1" dirty="0">
                <a:latin typeface="+mj-lt"/>
              </a:rPr>
              <a:t>Priorytet VI – Fundusze Europejskie dla aktywnego zawodowo Mazowsza (EFS+)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+mj-lt"/>
              </a:rPr>
              <a:t>Alokacja ogółem: 151 111 000 EUR </a:t>
            </a:r>
            <a:r>
              <a:rPr lang="pl-PL" altLang="pl-PL" sz="2000" dirty="0">
                <a:latin typeface="+mj-lt"/>
              </a:rPr>
              <a:t>w tym: </a:t>
            </a:r>
            <a:r>
              <a:rPr lang="pl-PL" altLang="pl-PL" sz="2000" b="1" dirty="0">
                <a:latin typeface="+mj-lt"/>
              </a:rPr>
              <a:t>RWS - 25 338 000 EUR, RMR - 125 773 000 EUR</a:t>
            </a:r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76BE50F-166E-4D07-8DF4-C52E59E3426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3F981098-576C-462C-991B-04798D152DA7}" type="datetime4">
              <a:rPr lang="pl-PL" smtClean="0"/>
              <a:t>15 grudnia 2022</a:t>
            </a:fld>
            <a:endParaRPr lang="pl-PL" dirty="0"/>
          </a:p>
        </p:txBody>
      </p:sp>
    </p:spTree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26744</TotalTime>
  <Words>4821</Words>
  <Application>Microsoft Office PowerPoint</Application>
  <PresentationFormat>Panoramiczny</PresentationFormat>
  <Paragraphs>452</Paragraphs>
  <Slides>14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Calibri</vt:lpstr>
      <vt:lpstr>Czcionka tekstu podstawowego</vt:lpstr>
      <vt:lpstr>Wingdings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Frankowicz Krzysztof</dc:creator>
  <cp:lastModifiedBy>Zych Agnieszka</cp:lastModifiedBy>
  <cp:revision>952</cp:revision>
  <cp:lastPrinted>2022-09-07T09:11:26Z</cp:lastPrinted>
  <dcterms:created xsi:type="dcterms:W3CDTF">2014-02-12T14:09:58Z</dcterms:created>
  <dcterms:modified xsi:type="dcterms:W3CDTF">2022-12-15T07:46:59Z</dcterms:modified>
</cp:coreProperties>
</file>