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48" r:id="rId1"/>
  </p:sldMasterIdLst>
  <p:sldIdLst>
    <p:sldId id="256" r:id="rId2"/>
    <p:sldId id="257" r:id="rId3"/>
    <p:sldId id="305" r:id="rId4"/>
    <p:sldId id="306" r:id="rId5"/>
    <p:sldId id="307" r:id="rId6"/>
    <p:sldId id="310" r:id="rId7"/>
    <p:sldId id="299" r:id="rId8"/>
    <p:sldId id="278" r:id="rId9"/>
    <p:sldId id="312" r:id="rId10"/>
    <p:sldId id="319" r:id="rId11"/>
    <p:sldId id="314" r:id="rId12"/>
    <p:sldId id="315" r:id="rId13"/>
    <p:sldId id="316" r:id="rId14"/>
    <p:sldId id="317" r:id="rId15"/>
    <p:sldId id="318"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nachowicz Przemysław" initials="BP" lastIdx="1" clrIdx="0">
    <p:extLst>
      <p:ext uri="{19B8F6BF-5375-455C-9EA6-DF929625EA0E}">
        <p15:presenceInfo xmlns:p15="http://schemas.microsoft.com/office/powerpoint/2012/main" userId="S::przemyslaw.banachowicz@mazovia.pl::2149d356-b474-492e-9bb3-aa07bbba12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9" d="100"/>
          <a:sy n="99" d="100"/>
        </p:scale>
        <p:origin x="90"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9FBCEB-624C-4896-9F39-5A3A31C37C5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pl-PL"/>
        </a:p>
      </dgm:t>
    </dgm:pt>
    <dgm:pt modelId="{819009AE-2945-476A-920C-0796AE8552BE}">
      <dgm:prSet phldrT="[Tekst]" custT="1"/>
      <dgm:spPr>
        <a:ln>
          <a:solidFill>
            <a:srgbClr val="C00000"/>
          </a:solidFill>
        </a:ln>
      </dgm:spPr>
      <dgm:t>
        <a:bodyPr/>
        <a:lstStyle/>
        <a:p>
          <a:pPr>
            <a:buFont typeface="Symbol" panose="05050102010706020507" pitchFamily="18" charset="2"/>
            <a:buChar char=""/>
          </a:pPr>
          <a:r>
            <a:rPr lang="pl-PL" sz="2000" b="1" dirty="0"/>
            <a:t>Komponent 1.: </a:t>
          </a:r>
          <a:r>
            <a:rPr lang="pl-PL" sz="2000" dirty="0"/>
            <a:t>Synteza wyników zrealizowanych ewaluacji uzupełnionych o analizę danych z systemu monitorowania i danych pochodzących ze statystyk publicznych.</a:t>
          </a:r>
        </a:p>
      </dgm:t>
    </dgm:pt>
    <dgm:pt modelId="{3E954A03-56AA-4E77-9394-CD87863C881A}" type="parTrans" cxnId="{82A77E2C-C313-4CF8-B387-FB55B1462D4D}">
      <dgm:prSet/>
      <dgm:spPr/>
      <dgm:t>
        <a:bodyPr/>
        <a:lstStyle/>
        <a:p>
          <a:endParaRPr lang="pl-PL" sz="2000"/>
        </a:p>
      </dgm:t>
    </dgm:pt>
    <dgm:pt modelId="{A92C20F6-4EA0-4F96-9A9A-BE7220B6E317}" type="sibTrans" cxnId="{82A77E2C-C313-4CF8-B387-FB55B1462D4D}">
      <dgm:prSet/>
      <dgm:spPr/>
      <dgm:t>
        <a:bodyPr/>
        <a:lstStyle/>
        <a:p>
          <a:endParaRPr lang="pl-PL" sz="2000"/>
        </a:p>
      </dgm:t>
    </dgm:pt>
    <dgm:pt modelId="{E8617ABD-DFBD-4498-8524-2741FE8D0137}">
      <dgm:prSet custT="1"/>
      <dgm:spPr>
        <a:ln>
          <a:solidFill>
            <a:srgbClr val="C00000"/>
          </a:solidFill>
        </a:ln>
      </dgm:spPr>
      <dgm:t>
        <a:bodyPr/>
        <a:lstStyle/>
        <a:p>
          <a:pPr>
            <a:buFont typeface="Symbol" panose="05050102010706020507" pitchFamily="18" charset="2"/>
            <a:buChar char=""/>
          </a:pPr>
          <a:r>
            <a:rPr lang="pl-PL" sz="2000" b="1" dirty="0"/>
            <a:t>Komponent 2.</a:t>
          </a:r>
          <a:r>
            <a:rPr lang="pl-PL" sz="2000" dirty="0"/>
            <a:t>: Ocena efektywności i skuteczności systemu instytucjonalnego RPO WM oraz zastosowanych w programie specyficznych mechanizmów i instrumentów interwencji na stopień wdrażania RPO WM 2014-2020.</a:t>
          </a:r>
        </a:p>
      </dgm:t>
    </dgm:pt>
    <dgm:pt modelId="{CDCFFA6A-58FD-4189-BC64-62CF808270C5}" type="parTrans" cxnId="{A7181DC8-97DB-456C-B952-8556533A55C9}">
      <dgm:prSet/>
      <dgm:spPr/>
      <dgm:t>
        <a:bodyPr/>
        <a:lstStyle/>
        <a:p>
          <a:endParaRPr lang="pl-PL" sz="2000"/>
        </a:p>
      </dgm:t>
    </dgm:pt>
    <dgm:pt modelId="{D3D7FBF8-FC94-4BCC-85CB-8501B48FF438}" type="sibTrans" cxnId="{A7181DC8-97DB-456C-B952-8556533A55C9}">
      <dgm:prSet/>
      <dgm:spPr/>
      <dgm:t>
        <a:bodyPr/>
        <a:lstStyle/>
        <a:p>
          <a:endParaRPr lang="pl-PL" sz="2000"/>
        </a:p>
      </dgm:t>
    </dgm:pt>
    <dgm:pt modelId="{2C01EB5D-22C3-4F2C-800E-5537FB17C757}" type="pres">
      <dgm:prSet presAssocID="{329FBCEB-624C-4896-9F39-5A3A31C37C59}" presName="diagram" presStyleCnt="0">
        <dgm:presLayoutVars>
          <dgm:dir/>
          <dgm:resizeHandles val="exact"/>
        </dgm:presLayoutVars>
      </dgm:prSet>
      <dgm:spPr/>
    </dgm:pt>
    <dgm:pt modelId="{5D150024-E71F-4A91-AD25-9A2E594B7CCB}" type="pres">
      <dgm:prSet presAssocID="{819009AE-2945-476A-920C-0796AE8552BE}" presName="node" presStyleLbl="node1" presStyleIdx="0" presStyleCnt="2" custScaleX="170366">
        <dgm:presLayoutVars>
          <dgm:bulletEnabled val="1"/>
        </dgm:presLayoutVars>
      </dgm:prSet>
      <dgm:spPr/>
    </dgm:pt>
    <dgm:pt modelId="{E6DB0FD9-011B-4CC9-B811-21A5A8F1107B}" type="pres">
      <dgm:prSet presAssocID="{A92C20F6-4EA0-4F96-9A9A-BE7220B6E317}" presName="sibTrans" presStyleCnt="0"/>
      <dgm:spPr/>
    </dgm:pt>
    <dgm:pt modelId="{4699D1F5-E232-402D-9CAB-0E6E94F0C0C4}" type="pres">
      <dgm:prSet presAssocID="{E8617ABD-DFBD-4498-8524-2741FE8D0137}" presName="node" presStyleLbl="node1" presStyleIdx="1" presStyleCnt="2" custScaleX="170366">
        <dgm:presLayoutVars>
          <dgm:bulletEnabled val="1"/>
        </dgm:presLayoutVars>
      </dgm:prSet>
      <dgm:spPr/>
    </dgm:pt>
  </dgm:ptLst>
  <dgm:cxnLst>
    <dgm:cxn modelId="{82A77E2C-C313-4CF8-B387-FB55B1462D4D}" srcId="{329FBCEB-624C-4896-9F39-5A3A31C37C59}" destId="{819009AE-2945-476A-920C-0796AE8552BE}" srcOrd="0" destOrd="0" parTransId="{3E954A03-56AA-4E77-9394-CD87863C881A}" sibTransId="{A92C20F6-4EA0-4F96-9A9A-BE7220B6E317}"/>
    <dgm:cxn modelId="{C908824E-85F2-4FF6-9217-5F58070A798E}" type="presOf" srcId="{329FBCEB-624C-4896-9F39-5A3A31C37C59}" destId="{2C01EB5D-22C3-4F2C-800E-5537FB17C757}" srcOrd="0" destOrd="0" presId="urn:microsoft.com/office/officeart/2005/8/layout/default"/>
    <dgm:cxn modelId="{FFE67670-FE2F-464B-823E-D709253C50AB}" type="presOf" srcId="{E8617ABD-DFBD-4498-8524-2741FE8D0137}" destId="{4699D1F5-E232-402D-9CAB-0E6E94F0C0C4}" srcOrd="0" destOrd="0" presId="urn:microsoft.com/office/officeart/2005/8/layout/default"/>
    <dgm:cxn modelId="{0B6F6E58-CD00-46C8-9FA0-50F7CE615389}" type="presOf" srcId="{819009AE-2945-476A-920C-0796AE8552BE}" destId="{5D150024-E71F-4A91-AD25-9A2E594B7CCB}" srcOrd="0" destOrd="0" presId="urn:microsoft.com/office/officeart/2005/8/layout/default"/>
    <dgm:cxn modelId="{A7181DC8-97DB-456C-B952-8556533A55C9}" srcId="{329FBCEB-624C-4896-9F39-5A3A31C37C59}" destId="{E8617ABD-DFBD-4498-8524-2741FE8D0137}" srcOrd="1" destOrd="0" parTransId="{CDCFFA6A-58FD-4189-BC64-62CF808270C5}" sibTransId="{D3D7FBF8-FC94-4BCC-85CB-8501B48FF438}"/>
    <dgm:cxn modelId="{FC16F259-3DE6-475C-A41D-4E53F841DBD2}" type="presParOf" srcId="{2C01EB5D-22C3-4F2C-800E-5537FB17C757}" destId="{5D150024-E71F-4A91-AD25-9A2E594B7CCB}" srcOrd="0" destOrd="0" presId="urn:microsoft.com/office/officeart/2005/8/layout/default"/>
    <dgm:cxn modelId="{3748EFB2-E40C-4D28-A13D-5C19B57B8BA3}" type="presParOf" srcId="{2C01EB5D-22C3-4F2C-800E-5537FB17C757}" destId="{E6DB0FD9-011B-4CC9-B811-21A5A8F1107B}" srcOrd="1" destOrd="0" presId="urn:microsoft.com/office/officeart/2005/8/layout/default"/>
    <dgm:cxn modelId="{380476F0-B58D-4312-B9BD-CFD52C2693E0}" type="presParOf" srcId="{2C01EB5D-22C3-4F2C-800E-5537FB17C757}" destId="{4699D1F5-E232-402D-9CAB-0E6E94F0C0C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9FBCEB-624C-4896-9F39-5A3A31C37C59}"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pl-PL"/>
        </a:p>
      </dgm:t>
    </dgm:pt>
    <dgm:pt modelId="{819009AE-2945-476A-920C-0796AE8552BE}">
      <dgm:prSet phldrT="[Tekst]" custT="1"/>
      <dgm:spPr>
        <a:ln>
          <a:solidFill>
            <a:srgbClr val="C00000"/>
          </a:solidFill>
        </a:ln>
      </dgm:spPr>
      <dgm:t>
        <a:bodyPr/>
        <a:lstStyle/>
        <a:p>
          <a:pPr>
            <a:buFont typeface="Symbol" panose="05050102010706020507" pitchFamily="18" charset="2"/>
            <a:buChar char=""/>
          </a:pPr>
          <a:r>
            <a:rPr lang="pl-PL" sz="1800"/>
            <a:t>Analiza wpływu otoczenia zewnętrznego na przyjęty system realizacji RPO WM 2014-2020; </a:t>
          </a:r>
          <a:endParaRPr lang="pl-PL" sz="1800" dirty="0"/>
        </a:p>
      </dgm:t>
    </dgm:pt>
    <dgm:pt modelId="{3E954A03-56AA-4E77-9394-CD87863C881A}" type="parTrans" cxnId="{82A77E2C-C313-4CF8-B387-FB55B1462D4D}">
      <dgm:prSet/>
      <dgm:spPr/>
      <dgm:t>
        <a:bodyPr/>
        <a:lstStyle/>
        <a:p>
          <a:endParaRPr lang="pl-PL" sz="1800"/>
        </a:p>
      </dgm:t>
    </dgm:pt>
    <dgm:pt modelId="{A92C20F6-4EA0-4F96-9A9A-BE7220B6E317}" type="sibTrans" cxnId="{82A77E2C-C313-4CF8-B387-FB55B1462D4D}">
      <dgm:prSet/>
      <dgm:spPr/>
      <dgm:t>
        <a:bodyPr/>
        <a:lstStyle/>
        <a:p>
          <a:endParaRPr lang="pl-PL" sz="1800"/>
        </a:p>
      </dgm:t>
    </dgm:pt>
    <dgm:pt modelId="{9CF0C8D1-2A07-4E92-8A24-772BDC548588}">
      <dgm:prSet custT="1"/>
      <dgm:spPr>
        <a:ln>
          <a:solidFill>
            <a:srgbClr val="C00000"/>
          </a:solidFill>
        </a:ln>
      </dgm:spPr>
      <dgm:t>
        <a:bodyPr/>
        <a:lstStyle/>
        <a:p>
          <a:pPr>
            <a:buFont typeface="+mj-lt"/>
            <a:buAutoNum type="arabicPeriod"/>
          </a:pPr>
          <a:r>
            <a:rPr lang="pl-PL" sz="1800" dirty="0"/>
            <a:t>Ocena efektywności i skuteczności systemu instytucjonalnego </a:t>
          </a:r>
          <a:r>
            <a:rPr lang="pl-PL" sz="1800"/>
            <a:t>RPO WM; </a:t>
          </a:r>
          <a:endParaRPr lang="pl-PL" sz="1800" dirty="0"/>
        </a:p>
      </dgm:t>
    </dgm:pt>
    <dgm:pt modelId="{8BA80324-9C10-4007-9E95-3C3928797AF3}" type="parTrans" cxnId="{1300B616-9C1E-49CE-8357-BA91CD5E9592}">
      <dgm:prSet/>
      <dgm:spPr/>
      <dgm:t>
        <a:bodyPr/>
        <a:lstStyle/>
        <a:p>
          <a:endParaRPr lang="pl-PL" sz="1800"/>
        </a:p>
      </dgm:t>
    </dgm:pt>
    <dgm:pt modelId="{F41B372F-59C0-445D-93C0-D33351DE366D}" type="sibTrans" cxnId="{1300B616-9C1E-49CE-8357-BA91CD5E9592}">
      <dgm:prSet/>
      <dgm:spPr/>
      <dgm:t>
        <a:bodyPr/>
        <a:lstStyle/>
        <a:p>
          <a:endParaRPr lang="pl-PL" sz="1800"/>
        </a:p>
      </dgm:t>
    </dgm:pt>
    <dgm:pt modelId="{CA66FBBF-395A-4969-9265-12D1C947E3FB}">
      <dgm:prSet custT="1"/>
      <dgm:spPr>
        <a:ln>
          <a:solidFill>
            <a:srgbClr val="C00000"/>
          </a:solidFill>
        </a:ln>
      </dgm:spPr>
      <dgm:t>
        <a:bodyPr/>
        <a:lstStyle/>
        <a:p>
          <a:pPr>
            <a:buFont typeface="+mj-lt"/>
            <a:buAutoNum type="arabicPeriod"/>
          </a:pPr>
          <a:r>
            <a:rPr lang="pl-PL" sz="1800"/>
            <a:t>Ocena specyficznych mechanizmów i instrumentów interwencji publicznej (na wszystkich etapach realizacji Programu RPO WM 2014-2020); </a:t>
          </a:r>
        </a:p>
      </dgm:t>
    </dgm:pt>
    <dgm:pt modelId="{34F4C0AD-21F7-4899-BD9C-4E3F96036C51}" type="parTrans" cxnId="{AAB03FDE-063A-485A-8294-80136DC2C29C}">
      <dgm:prSet/>
      <dgm:spPr/>
      <dgm:t>
        <a:bodyPr/>
        <a:lstStyle/>
        <a:p>
          <a:endParaRPr lang="pl-PL" sz="1800"/>
        </a:p>
      </dgm:t>
    </dgm:pt>
    <dgm:pt modelId="{AD96F291-F51A-4856-880E-3BCB099B8DF9}" type="sibTrans" cxnId="{AAB03FDE-063A-485A-8294-80136DC2C29C}">
      <dgm:prSet/>
      <dgm:spPr/>
      <dgm:t>
        <a:bodyPr/>
        <a:lstStyle/>
        <a:p>
          <a:endParaRPr lang="pl-PL" sz="1800"/>
        </a:p>
      </dgm:t>
    </dgm:pt>
    <dgm:pt modelId="{9CD60643-BD35-4253-BC36-F308EB86524E}">
      <dgm:prSet custT="1"/>
      <dgm:spPr>
        <a:ln>
          <a:solidFill>
            <a:srgbClr val="C00000"/>
          </a:solidFill>
        </a:ln>
      </dgm:spPr>
      <dgm:t>
        <a:bodyPr/>
        <a:lstStyle/>
        <a:p>
          <a:pPr>
            <a:buFont typeface="+mj-lt"/>
            <a:buAutoNum type="arabicPeriod"/>
          </a:pPr>
          <a:r>
            <a:rPr lang="pl-PL" sz="1800"/>
            <a:t>Wnioski i rekomendacje dotyczące systemu realizacji RPO WM (ze szczególnym uwzględnieniem mechanizmów dotyczących: ZIT, RIT, ISM, przedsięwzięć strategicznych, projektów zintegrowanych). </a:t>
          </a:r>
        </a:p>
      </dgm:t>
    </dgm:pt>
    <dgm:pt modelId="{8892857C-1E10-44B3-A3D0-6B11FE0C133D}" type="parTrans" cxnId="{1B2C5948-28BB-4F0A-AE4F-E0EBCE04D150}">
      <dgm:prSet/>
      <dgm:spPr/>
      <dgm:t>
        <a:bodyPr/>
        <a:lstStyle/>
        <a:p>
          <a:endParaRPr lang="pl-PL" sz="1800"/>
        </a:p>
      </dgm:t>
    </dgm:pt>
    <dgm:pt modelId="{DDD60385-1EB5-4767-B69C-ED80B7C0FBDE}" type="sibTrans" cxnId="{1B2C5948-28BB-4F0A-AE4F-E0EBCE04D150}">
      <dgm:prSet/>
      <dgm:spPr/>
      <dgm:t>
        <a:bodyPr/>
        <a:lstStyle/>
        <a:p>
          <a:endParaRPr lang="pl-PL" sz="1800"/>
        </a:p>
      </dgm:t>
    </dgm:pt>
    <dgm:pt modelId="{061B49AD-5BC7-4619-986A-9CD7F5FF7860}" type="pres">
      <dgm:prSet presAssocID="{329FBCEB-624C-4896-9F39-5A3A31C37C59}" presName="linear" presStyleCnt="0">
        <dgm:presLayoutVars>
          <dgm:animLvl val="lvl"/>
          <dgm:resizeHandles val="exact"/>
        </dgm:presLayoutVars>
      </dgm:prSet>
      <dgm:spPr/>
    </dgm:pt>
    <dgm:pt modelId="{B111AD6E-DD4A-40CA-8681-9A4A4B1C92DB}" type="pres">
      <dgm:prSet presAssocID="{819009AE-2945-476A-920C-0796AE8552BE}" presName="parentText" presStyleLbl="node1" presStyleIdx="0" presStyleCnt="4">
        <dgm:presLayoutVars>
          <dgm:chMax val="0"/>
          <dgm:bulletEnabled val="1"/>
        </dgm:presLayoutVars>
      </dgm:prSet>
      <dgm:spPr/>
    </dgm:pt>
    <dgm:pt modelId="{143787D2-89B8-4771-869B-B9445223D643}" type="pres">
      <dgm:prSet presAssocID="{A92C20F6-4EA0-4F96-9A9A-BE7220B6E317}" presName="spacer" presStyleCnt="0"/>
      <dgm:spPr/>
    </dgm:pt>
    <dgm:pt modelId="{E3A74C84-0EC1-4EC3-8FB3-D745CBD4752D}" type="pres">
      <dgm:prSet presAssocID="{9CF0C8D1-2A07-4E92-8A24-772BDC548588}" presName="parentText" presStyleLbl="node1" presStyleIdx="1" presStyleCnt="4">
        <dgm:presLayoutVars>
          <dgm:chMax val="0"/>
          <dgm:bulletEnabled val="1"/>
        </dgm:presLayoutVars>
      </dgm:prSet>
      <dgm:spPr/>
    </dgm:pt>
    <dgm:pt modelId="{0633DCCB-E696-431F-8610-FDDAC1A75564}" type="pres">
      <dgm:prSet presAssocID="{F41B372F-59C0-445D-93C0-D33351DE366D}" presName="spacer" presStyleCnt="0"/>
      <dgm:spPr/>
    </dgm:pt>
    <dgm:pt modelId="{DA3D1884-576C-4005-A717-B16A09F89268}" type="pres">
      <dgm:prSet presAssocID="{CA66FBBF-395A-4969-9265-12D1C947E3FB}" presName="parentText" presStyleLbl="node1" presStyleIdx="2" presStyleCnt="4">
        <dgm:presLayoutVars>
          <dgm:chMax val="0"/>
          <dgm:bulletEnabled val="1"/>
        </dgm:presLayoutVars>
      </dgm:prSet>
      <dgm:spPr/>
    </dgm:pt>
    <dgm:pt modelId="{1D503179-BCE9-4CB4-9C99-F610D8FB992B}" type="pres">
      <dgm:prSet presAssocID="{AD96F291-F51A-4856-880E-3BCB099B8DF9}" presName="spacer" presStyleCnt="0"/>
      <dgm:spPr/>
    </dgm:pt>
    <dgm:pt modelId="{1BD68C6A-CEED-46AD-B32E-4048FA01640B}" type="pres">
      <dgm:prSet presAssocID="{9CD60643-BD35-4253-BC36-F308EB86524E}" presName="parentText" presStyleLbl="node1" presStyleIdx="3" presStyleCnt="4">
        <dgm:presLayoutVars>
          <dgm:chMax val="0"/>
          <dgm:bulletEnabled val="1"/>
        </dgm:presLayoutVars>
      </dgm:prSet>
      <dgm:spPr/>
    </dgm:pt>
  </dgm:ptLst>
  <dgm:cxnLst>
    <dgm:cxn modelId="{1300B616-9C1E-49CE-8357-BA91CD5E9592}" srcId="{329FBCEB-624C-4896-9F39-5A3A31C37C59}" destId="{9CF0C8D1-2A07-4E92-8A24-772BDC548588}" srcOrd="1" destOrd="0" parTransId="{8BA80324-9C10-4007-9E95-3C3928797AF3}" sibTransId="{F41B372F-59C0-445D-93C0-D33351DE366D}"/>
    <dgm:cxn modelId="{82A77E2C-C313-4CF8-B387-FB55B1462D4D}" srcId="{329FBCEB-624C-4896-9F39-5A3A31C37C59}" destId="{819009AE-2945-476A-920C-0796AE8552BE}" srcOrd="0" destOrd="0" parTransId="{3E954A03-56AA-4E77-9394-CD87863C881A}" sibTransId="{A92C20F6-4EA0-4F96-9A9A-BE7220B6E317}"/>
    <dgm:cxn modelId="{1B2C5948-28BB-4F0A-AE4F-E0EBCE04D150}" srcId="{329FBCEB-624C-4896-9F39-5A3A31C37C59}" destId="{9CD60643-BD35-4253-BC36-F308EB86524E}" srcOrd="3" destOrd="0" parTransId="{8892857C-1E10-44B3-A3D0-6B11FE0C133D}" sibTransId="{DDD60385-1EB5-4767-B69C-ED80B7C0FBDE}"/>
    <dgm:cxn modelId="{B88531A1-FAF3-4D88-82C4-DBC73D23B8E2}" type="presOf" srcId="{329FBCEB-624C-4896-9F39-5A3A31C37C59}" destId="{061B49AD-5BC7-4619-986A-9CD7F5FF7860}" srcOrd="0" destOrd="0" presId="urn:microsoft.com/office/officeart/2005/8/layout/vList2"/>
    <dgm:cxn modelId="{77CFDDA2-5826-48BE-8EBB-CA05CCE66F6D}" type="presOf" srcId="{819009AE-2945-476A-920C-0796AE8552BE}" destId="{B111AD6E-DD4A-40CA-8681-9A4A4B1C92DB}" srcOrd="0" destOrd="0" presId="urn:microsoft.com/office/officeart/2005/8/layout/vList2"/>
    <dgm:cxn modelId="{FFFA2EBB-478A-4A3D-B816-C90A4E3273E5}" type="presOf" srcId="{9CF0C8D1-2A07-4E92-8A24-772BDC548588}" destId="{E3A74C84-0EC1-4EC3-8FB3-D745CBD4752D}" srcOrd="0" destOrd="0" presId="urn:microsoft.com/office/officeart/2005/8/layout/vList2"/>
    <dgm:cxn modelId="{E93F70DD-06C9-46BC-9AE6-94C95295C9F0}" type="presOf" srcId="{CA66FBBF-395A-4969-9265-12D1C947E3FB}" destId="{DA3D1884-576C-4005-A717-B16A09F89268}" srcOrd="0" destOrd="0" presId="urn:microsoft.com/office/officeart/2005/8/layout/vList2"/>
    <dgm:cxn modelId="{AAB03FDE-063A-485A-8294-80136DC2C29C}" srcId="{329FBCEB-624C-4896-9F39-5A3A31C37C59}" destId="{CA66FBBF-395A-4969-9265-12D1C947E3FB}" srcOrd="2" destOrd="0" parTransId="{34F4C0AD-21F7-4899-BD9C-4E3F96036C51}" sibTransId="{AD96F291-F51A-4856-880E-3BCB099B8DF9}"/>
    <dgm:cxn modelId="{C4E955FF-B82A-4375-BC5D-B98F25020316}" type="presOf" srcId="{9CD60643-BD35-4253-BC36-F308EB86524E}" destId="{1BD68C6A-CEED-46AD-B32E-4048FA01640B}" srcOrd="0" destOrd="0" presId="urn:microsoft.com/office/officeart/2005/8/layout/vList2"/>
    <dgm:cxn modelId="{5C83A136-A94F-4433-A9D7-FDA61CA55BF2}" type="presParOf" srcId="{061B49AD-5BC7-4619-986A-9CD7F5FF7860}" destId="{B111AD6E-DD4A-40CA-8681-9A4A4B1C92DB}" srcOrd="0" destOrd="0" presId="urn:microsoft.com/office/officeart/2005/8/layout/vList2"/>
    <dgm:cxn modelId="{982D2592-0288-46C9-A9D1-51A1E8CA7B6F}" type="presParOf" srcId="{061B49AD-5BC7-4619-986A-9CD7F5FF7860}" destId="{143787D2-89B8-4771-869B-B9445223D643}" srcOrd="1" destOrd="0" presId="urn:microsoft.com/office/officeart/2005/8/layout/vList2"/>
    <dgm:cxn modelId="{B5D66837-7721-4A7F-97E7-2A394300E9C2}" type="presParOf" srcId="{061B49AD-5BC7-4619-986A-9CD7F5FF7860}" destId="{E3A74C84-0EC1-4EC3-8FB3-D745CBD4752D}" srcOrd="2" destOrd="0" presId="urn:microsoft.com/office/officeart/2005/8/layout/vList2"/>
    <dgm:cxn modelId="{D7BAAD10-C03E-485B-92F0-C4BF7ADC57D8}" type="presParOf" srcId="{061B49AD-5BC7-4619-986A-9CD7F5FF7860}" destId="{0633DCCB-E696-431F-8610-FDDAC1A75564}" srcOrd="3" destOrd="0" presId="urn:microsoft.com/office/officeart/2005/8/layout/vList2"/>
    <dgm:cxn modelId="{9F4BE5FC-A0A9-4EDD-82C9-292A51C7AA65}" type="presParOf" srcId="{061B49AD-5BC7-4619-986A-9CD7F5FF7860}" destId="{DA3D1884-576C-4005-A717-B16A09F89268}" srcOrd="4" destOrd="0" presId="urn:microsoft.com/office/officeart/2005/8/layout/vList2"/>
    <dgm:cxn modelId="{3E7F459B-F082-4E6A-94CA-C7437AF9105A}" type="presParOf" srcId="{061B49AD-5BC7-4619-986A-9CD7F5FF7860}" destId="{1D503179-BCE9-4CB4-9C99-F610D8FB992B}" srcOrd="5" destOrd="0" presId="urn:microsoft.com/office/officeart/2005/8/layout/vList2"/>
    <dgm:cxn modelId="{90C78008-2489-47D6-B9E0-DA74D4A74CA4}" type="presParOf" srcId="{061B49AD-5BC7-4619-986A-9CD7F5FF7860}" destId="{1BD68C6A-CEED-46AD-B32E-4048FA01640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9E43A4-63CE-4B9D-8C91-747430AF962F}"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pl-PL"/>
        </a:p>
      </dgm:t>
    </dgm:pt>
    <dgm:pt modelId="{0A8C218F-0F35-4086-8BC6-6286D14E75BB}">
      <dgm:prSet phldrT="[Tekst]" custT="1"/>
      <dgm:spPr>
        <a:ln>
          <a:solidFill>
            <a:srgbClr val="C00000"/>
          </a:solidFill>
        </a:ln>
      </dgm:spPr>
      <dgm:t>
        <a:bodyPr/>
        <a:lstStyle/>
        <a:p>
          <a:r>
            <a:rPr lang="pl-PL" sz="1400"/>
            <a:t>Badania CAWI/CATI</a:t>
          </a:r>
        </a:p>
      </dgm:t>
    </dgm:pt>
    <dgm:pt modelId="{B6B4E882-6B8E-483D-8CD7-2C6984EF7670}" type="parTrans" cxnId="{98843039-BB5F-4446-8BDE-77333B4413B0}">
      <dgm:prSet/>
      <dgm:spPr/>
      <dgm:t>
        <a:bodyPr/>
        <a:lstStyle/>
        <a:p>
          <a:endParaRPr lang="pl-PL" sz="2000"/>
        </a:p>
      </dgm:t>
    </dgm:pt>
    <dgm:pt modelId="{68480238-E0FC-4622-A954-DA5AA9A855CA}" type="sibTrans" cxnId="{98843039-BB5F-4446-8BDE-77333B4413B0}">
      <dgm:prSet/>
      <dgm:spPr/>
      <dgm:t>
        <a:bodyPr/>
        <a:lstStyle/>
        <a:p>
          <a:endParaRPr lang="pl-PL" sz="2000"/>
        </a:p>
      </dgm:t>
    </dgm:pt>
    <dgm:pt modelId="{2725ADA2-6BDD-4028-8B5E-05CA59D68B2F}">
      <dgm:prSet phldrT="[Tekst]" custT="1"/>
      <dgm:spPr>
        <a:ln>
          <a:solidFill>
            <a:srgbClr val="C00000"/>
          </a:solidFill>
        </a:ln>
      </dgm:spPr>
      <dgm:t>
        <a:bodyPr/>
        <a:lstStyle/>
        <a:p>
          <a:r>
            <a:rPr lang="pl-PL" sz="1400"/>
            <a:t>Diady</a:t>
          </a:r>
        </a:p>
      </dgm:t>
    </dgm:pt>
    <dgm:pt modelId="{55A0F25F-2200-43F7-88ED-32D55FE7FB5C}" type="parTrans" cxnId="{508C8B9C-0F3A-4C83-B235-BB4A8ED7B036}">
      <dgm:prSet/>
      <dgm:spPr/>
      <dgm:t>
        <a:bodyPr/>
        <a:lstStyle/>
        <a:p>
          <a:endParaRPr lang="pl-PL" sz="2000"/>
        </a:p>
      </dgm:t>
    </dgm:pt>
    <dgm:pt modelId="{7DD21056-70F4-49A5-8778-03F91340A424}" type="sibTrans" cxnId="{508C8B9C-0F3A-4C83-B235-BB4A8ED7B036}">
      <dgm:prSet/>
      <dgm:spPr/>
      <dgm:t>
        <a:bodyPr/>
        <a:lstStyle/>
        <a:p>
          <a:endParaRPr lang="pl-PL" sz="2000"/>
        </a:p>
      </dgm:t>
    </dgm:pt>
    <dgm:pt modelId="{6EFC4034-5A01-4F5A-9786-EE1F15562BF6}">
      <dgm:prSet phldrT="[Tekst]" custT="1"/>
      <dgm:spPr>
        <a:ln>
          <a:solidFill>
            <a:srgbClr val="C00000"/>
          </a:solidFill>
        </a:ln>
      </dgm:spPr>
      <dgm:t>
        <a:bodyPr/>
        <a:lstStyle/>
        <a:p>
          <a:r>
            <a:rPr lang="pl-PL" sz="1400"/>
            <a:t>Wywiady pogłębione (TDI)</a:t>
          </a:r>
        </a:p>
      </dgm:t>
    </dgm:pt>
    <dgm:pt modelId="{82555B63-43DB-423B-805D-A9A55522A578}" type="parTrans" cxnId="{F01EFDBE-1E49-41CB-A50C-398F965FA353}">
      <dgm:prSet/>
      <dgm:spPr/>
      <dgm:t>
        <a:bodyPr/>
        <a:lstStyle/>
        <a:p>
          <a:endParaRPr lang="pl-PL" sz="2000"/>
        </a:p>
      </dgm:t>
    </dgm:pt>
    <dgm:pt modelId="{F06E75CB-11CE-4F7D-A338-5025F2443D89}" type="sibTrans" cxnId="{F01EFDBE-1E49-41CB-A50C-398F965FA353}">
      <dgm:prSet/>
      <dgm:spPr/>
      <dgm:t>
        <a:bodyPr/>
        <a:lstStyle/>
        <a:p>
          <a:endParaRPr lang="pl-PL" sz="2000"/>
        </a:p>
      </dgm:t>
    </dgm:pt>
    <dgm:pt modelId="{265A1895-EC9C-4364-AF96-1E92B4024F33}">
      <dgm:prSet phldrT="[Tekst]" custT="1"/>
      <dgm:spPr>
        <a:ln>
          <a:solidFill>
            <a:srgbClr val="C00000"/>
          </a:solidFill>
        </a:ln>
      </dgm:spPr>
      <dgm:t>
        <a:bodyPr/>
        <a:lstStyle/>
        <a:p>
          <a:r>
            <a:rPr lang="pl-PL" sz="1400"/>
            <a:t>Telefoniczne wywiady częsciowo ustrukturyzowane (TSSI)</a:t>
          </a:r>
        </a:p>
      </dgm:t>
    </dgm:pt>
    <dgm:pt modelId="{692B0B36-6707-4F5A-99EF-FC4176162117}" type="parTrans" cxnId="{7BDCDBC3-D277-4534-8FB5-85ABB81E3DA8}">
      <dgm:prSet/>
      <dgm:spPr/>
      <dgm:t>
        <a:bodyPr/>
        <a:lstStyle/>
        <a:p>
          <a:endParaRPr lang="pl-PL" sz="2000"/>
        </a:p>
      </dgm:t>
    </dgm:pt>
    <dgm:pt modelId="{01705FB0-73B1-42EB-B4DD-F61FAC1F8817}" type="sibTrans" cxnId="{7BDCDBC3-D277-4534-8FB5-85ABB81E3DA8}">
      <dgm:prSet/>
      <dgm:spPr/>
      <dgm:t>
        <a:bodyPr/>
        <a:lstStyle/>
        <a:p>
          <a:endParaRPr lang="pl-PL" sz="2000"/>
        </a:p>
      </dgm:t>
    </dgm:pt>
    <dgm:pt modelId="{5389B818-4380-4450-A26E-71B58778EF52}">
      <dgm:prSet phldrT="[Tekst]" custT="1"/>
      <dgm:spPr>
        <a:ln>
          <a:solidFill>
            <a:srgbClr val="C00000"/>
          </a:solidFill>
        </a:ln>
      </dgm:spPr>
      <dgm:t>
        <a:bodyPr/>
        <a:lstStyle/>
        <a:p>
          <a:r>
            <a:rPr lang="pl-PL" sz="1400"/>
            <a:t>Panele eksperckie</a:t>
          </a:r>
        </a:p>
      </dgm:t>
    </dgm:pt>
    <dgm:pt modelId="{A975B857-77E2-4FB5-AD7F-703F1E359FAD}" type="parTrans" cxnId="{BE776A23-143B-458D-8553-F69B941808BE}">
      <dgm:prSet/>
      <dgm:spPr/>
      <dgm:t>
        <a:bodyPr/>
        <a:lstStyle/>
        <a:p>
          <a:endParaRPr lang="pl-PL" sz="2000"/>
        </a:p>
      </dgm:t>
    </dgm:pt>
    <dgm:pt modelId="{F05BEC8A-7894-440A-B142-69F1A83B6D92}" type="sibTrans" cxnId="{BE776A23-143B-458D-8553-F69B941808BE}">
      <dgm:prSet/>
      <dgm:spPr/>
      <dgm:t>
        <a:bodyPr/>
        <a:lstStyle/>
        <a:p>
          <a:endParaRPr lang="pl-PL" sz="2000"/>
        </a:p>
      </dgm:t>
    </dgm:pt>
    <dgm:pt modelId="{C1FA2B30-CD4B-448C-8F3E-7BB304F77456}">
      <dgm:prSet phldrT="[Tekst]" custT="1"/>
      <dgm:spPr>
        <a:ln>
          <a:solidFill>
            <a:srgbClr val="C00000"/>
          </a:solidFill>
        </a:ln>
      </dgm:spPr>
      <dgm:t>
        <a:bodyPr/>
        <a:lstStyle/>
        <a:p>
          <a:r>
            <a:rPr lang="pl-PL" sz="1400"/>
            <a:t>Panel delficki</a:t>
          </a:r>
        </a:p>
      </dgm:t>
    </dgm:pt>
    <dgm:pt modelId="{DB1CA493-A060-49A6-B879-92F3ECE4F910}" type="parTrans" cxnId="{EE614AE6-5368-44F7-B037-F7C0542D5626}">
      <dgm:prSet/>
      <dgm:spPr/>
      <dgm:t>
        <a:bodyPr/>
        <a:lstStyle/>
        <a:p>
          <a:endParaRPr lang="pl-PL" sz="2000"/>
        </a:p>
      </dgm:t>
    </dgm:pt>
    <dgm:pt modelId="{82BF5C93-5A99-463C-8853-A01B34844CF3}" type="sibTrans" cxnId="{EE614AE6-5368-44F7-B037-F7C0542D5626}">
      <dgm:prSet/>
      <dgm:spPr/>
      <dgm:t>
        <a:bodyPr/>
        <a:lstStyle/>
        <a:p>
          <a:endParaRPr lang="pl-PL" sz="2000"/>
        </a:p>
      </dgm:t>
    </dgm:pt>
    <dgm:pt modelId="{26857F3F-E0EA-46CB-BD45-D726D7BCDD61}">
      <dgm:prSet phldrT="[Tekst]" custT="1"/>
      <dgm:spPr>
        <a:ln>
          <a:solidFill>
            <a:srgbClr val="C00000"/>
          </a:solidFill>
        </a:ln>
      </dgm:spPr>
      <dgm:t>
        <a:bodyPr/>
        <a:lstStyle/>
        <a:p>
          <a:r>
            <a:rPr lang="pl-PL" sz="1400"/>
            <a:t>Warsztat ewaluacyjny</a:t>
          </a:r>
        </a:p>
      </dgm:t>
    </dgm:pt>
    <dgm:pt modelId="{4FF82448-7238-4678-8035-6333F89DBC2E}" type="parTrans" cxnId="{797C02C0-DD2C-4714-B000-B59395C7B367}">
      <dgm:prSet/>
      <dgm:spPr/>
      <dgm:t>
        <a:bodyPr/>
        <a:lstStyle/>
        <a:p>
          <a:endParaRPr lang="pl-PL" sz="2000"/>
        </a:p>
      </dgm:t>
    </dgm:pt>
    <dgm:pt modelId="{3DBE2E42-285F-4F7D-9F85-784CFD158B66}" type="sibTrans" cxnId="{797C02C0-DD2C-4714-B000-B59395C7B367}">
      <dgm:prSet/>
      <dgm:spPr/>
      <dgm:t>
        <a:bodyPr/>
        <a:lstStyle/>
        <a:p>
          <a:endParaRPr lang="pl-PL" sz="2000"/>
        </a:p>
      </dgm:t>
    </dgm:pt>
    <dgm:pt modelId="{9F0422AB-7214-42C7-95E6-8535BDFF45C4}" type="pres">
      <dgm:prSet presAssocID="{F89E43A4-63CE-4B9D-8C91-747430AF962F}" presName="diagram" presStyleCnt="0">
        <dgm:presLayoutVars>
          <dgm:dir/>
          <dgm:resizeHandles val="exact"/>
        </dgm:presLayoutVars>
      </dgm:prSet>
      <dgm:spPr/>
    </dgm:pt>
    <dgm:pt modelId="{86338625-E442-45E9-8B4A-66FF9C87481F}" type="pres">
      <dgm:prSet presAssocID="{0A8C218F-0F35-4086-8BC6-6286D14E75BB}" presName="node" presStyleLbl="node1" presStyleIdx="0" presStyleCnt="7">
        <dgm:presLayoutVars>
          <dgm:bulletEnabled val="1"/>
        </dgm:presLayoutVars>
      </dgm:prSet>
      <dgm:spPr/>
    </dgm:pt>
    <dgm:pt modelId="{8CDF3C81-E23A-4FCE-8C58-32DCB7411C15}" type="pres">
      <dgm:prSet presAssocID="{68480238-E0FC-4622-A954-DA5AA9A855CA}" presName="sibTrans" presStyleCnt="0"/>
      <dgm:spPr/>
    </dgm:pt>
    <dgm:pt modelId="{37C1CA44-05FB-406F-9734-71630767D865}" type="pres">
      <dgm:prSet presAssocID="{2725ADA2-6BDD-4028-8B5E-05CA59D68B2F}" presName="node" presStyleLbl="node1" presStyleIdx="1" presStyleCnt="7">
        <dgm:presLayoutVars>
          <dgm:bulletEnabled val="1"/>
        </dgm:presLayoutVars>
      </dgm:prSet>
      <dgm:spPr/>
    </dgm:pt>
    <dgm:pt modelId="{2F87DC37-EC6A-4AF8-8565-C6A91D712031}" type="pres">
      <dgm:prSet presAssocID="{7DD21056-70F4-49A5-8778-03F91340A424}" presName="sibTrans" presStyleCnt="0"/>
      <dgm:spPr/>
    </dgm:pt>
    <dgm:pt modelId="{D9A394BB-5DE3-40C2-95FD-4FB6186EE51D}" type="pres">
      <dgm:prSet presAssocID="{6EFC4034-5A01-4F5A-9786-EE1F15562BF6}" presName="node" presStyleLbl="node1" presStyleIdx="2" presStyleCnt="7">
        <dgm:presLayoutVars>
          <dgm:bulletEnabled val="1"/>
        </dgm:presLayoutVars>
      </dgm:prSet>
      <dgm:spPr/>
    </dgm:pt>
    <dgm:pt modelId="{E1CB61F0-9264-4AC5-B38F-C35F17FABF93}" type="pres">
      <dgm:prSet presAssocID="{F06E75CB-11CE-4F7D-A338-5025F2443D89}" presName="sibTrans" presStyleCnt="0"/>
      <dgm:spPr/>
    </dgm:pt>
    <dgm:pt modelId="{269C03F8-B5E0-4A15-9A22-289E85BE1BD3}" type="pres">
      <dgm:prSet presAssocID="{265A1895-EC9C-4364-AF96-1E92B4024F33}" presName="node" presStyleLbl="node1" presStyleIdx="3" presStyleCnt="7">
        <dgm:presLayoutVars>
          <dgm:bulletEnabled val="1"/>
        </dgm:presLayoutVars>
      </dgm:prSet>
      <dgm:spPr/>
    </dgm:pt>
    <dgm:pt modelId="{A917FF6F-5C21-4B2D-8494-B20B3995D79B}" type="pres">
      <dgm:prSet presAssocID="{01705FB0-73B1-42EB-B4DD-F61FAC1F8817}" presName="sibTrans" presStyleCnt="0"/>
      <dgm:spPr/>
    </dgm:pt>
    <dgm:pt modelId="{4782C226-BEF5-4046-9CF2-6170CD195E1A}" type="pres">
      <dgm:prSet presAssocID="{5389B818-4380-4450-A26E-71B58778EF52}" presName="node" presStyleLbl="node1" presStyleIdx="4" presStyleCnt="7">
        <dgm:presLayoutVars>
          <dgm:bulletEnabled val="1"/>
        </dgm:presLayoutVars>
      </dgm:prSet>
      <dgm:spPr/>
    </dgm:pt>
    <dgm:pt modelId="{0F4A0633-C812-47E8-A45F-DBF2A70ABA2F}" type="pres">
      <dgm:prSet presAssocID="{F05BEC8A-7894-440A-B142-69F1A83B6D92}" presName="sibTrans" presStyleCnt="0"/>
      <dgm:spPr/>
    </dgm:pt>
    <dgm:pt modelId="{F58E9D98-4F68-47DF-AB2E-9AD69549ECB6}" type="pres">
      <dgm:prSet presAssocID="{C1FA2B30-CD4B-448C-8F3E-7BB304F77456}" presName="node" presStyleLbl="node1" presStyleIdx="5" presStyleCnt="7">
        <dgm:presLayoutVars>
          <dgm:bulletEnabled val="1"/>
        </dgm:presLayoutVars>
      </dgm:prSet>
      <dgm:spPr/>
    </dgm:pt>
    <dgm:pt modelId="{96BB382E-29DB-4DFF-9238-F5F91FCE0CE0}" type="pres">
      <dgm:prSet presAssocID="{82BF5C93-5A99-463C-8853-A01B34844CF3}" presName="sibTrans" presStyleCnt="0"/>
      <dgm:spPr/>
    </dgm:pt>
    <dgm:pt modelId="{EA3555DF-F4B8-47F3-9B85-00D130B11E18}" type="pres">
      <dgm:prSet presAssocID="{26857F3F-E0EA-46CB-BD45-D726D7BCDD61}" presName="node" presStyleLbl="node1" presStyleIdx="6" presStyleCnt="7">
        <dgm:presLayoutVars>
          <dgm:bulletEnabled val="1"/>
        </dgm:presLayoutVars>
      </dgm:prSet>
      <dgm:spPr/>
    </dgm:pt>
  </dgm:ptLst>
  <dgm:cxnLst>
    <dgm:cxn modelId="{B4E43A1D-D22F-4C01-8873-76A20C8AF316}" type="presOf" srcId="{F89E43A4-63CE-4B9D-8C91-747430AF962F}" destId="{9F0422AB-7214-42C7-95E6-8535BDFF45C4}" srcOrd="0" destOrd="0" presId="urn:microsoft.com/office/officeart/2005/8/layout/default"/>
    <dgm:cxn modelId="{BE776A23-143B-458D-8553-F69B941808BE}" srcId="{F89E43A4-63CE-4B9D-8C91-747430AF962F}" destId="{5389B818-4380-4450-A26E-71B58778EF52}" srcOrd="4" destOrd="0" parTransId="{A975B857-77E2-4FB5-AD7F-703F1E359FAD}" sibTransId="{F05BEC8A-7894-440A-B142-69F1A83B6D92}"/>
    <dgm:cxn modelId="{98843039-BB5F-4446-8BDE-77333B4413B0}" srcId="{F89E43A4-63CE-4B9D-8C91-747430AF962F}" destId="{0A8C218F-0F35-4086-8BC6-6286D14E75BB}" srcOrd="0" destOrd="0" parTransId="{B6B4E882-6B8E-483D-8CD7-2C6984EF7670}" sibTransId="{68480238-E0FC-4622-A954-DA5AA9A855CA}"/>
    <dgm:cxn modelId="{65C4DC3A-B592-4B7D-8FEF-FC23A0FFD6DC}" type="presOf" srcId="{0A8C218F-0F35-4086-8BC6-6286D14E75BB}" destId="{86338625-E442-45E9-8B4A-66FF9C87481F}" srcOrd="0" destOrd="0" presId="urn:microsoft.com/office/officeart/2005/8/layout/default"/>
    <dgm:cxn modelId="{AD15145D-C72B-4D6E-AE2F-81861D144D52}" type="presOf" srcId="{5389B818-4380-4450-A26E-71B58778EF52}" destId="{4782C226-BEF5-4046-9CF2-6170CD195E1A}" srcOrd="0" destOrd="0" presId="urn:microsoft.com/office/officeart/2005/8/layout/default"/>
    <dgm:cxn modelId="{CDBA7670-FFCC-4CB0-8243-18993C8EC200}" type="presOf" srcId="{2725ADA2-6BDD-4028-8B5E-05CA59D68B2F}" destId="{37C1CA44-05FB-406F-9734-71630767D865}" srcOrd="0" destOrd="0" presId="urn:microsoft.com/office/officeart/2005/8/layout/default"/>
    <dgm:cxn modelId="{76143894-1D51-4A7D-A5E4-34EA961DAAA7}" type="presOf" srcId="{265A1895-EC9C-4364-AF96-1E92B4024F33}" destId="{269C03F8-B5E0-4A15-9A22-289E85BE1BD3}" srcOrd="0" destOrd="0" presId="urn:microsoft.com/office/officeart/2005/8/layout/default"/>
    <dgm:cxn modelId="{508C8B9C-0F3A-4C83-B235-BB4A8ED7B036}" srcId="{F89E43A4-63CE-4B9D-8C91-747430AF962F}" destId="{2725ADA2-6BDD-4028-8B5E-05CA59D68B2F}" srcOrd="1" destOrd="0" parTransId="{55A0F25F-2200-43F7-88ED-32D55FE7FB5C}" sibTransId="{7DD21056-70F4-49A5-8778-03F91340A424}"/>
    <dgm:cxn modelId="{486344A5-6635-4400-AD9C-27F99192CE50}" type="presOf" srcId="{C1FA2B30-CD4B-448C-8F3E-7BB304F77456}" destId="{F58E9D98-4F68-47DF-AB2E-9AD69549ECB6}" srcOrd="0" destOrd="0" presId="urn:microsoft.com/office/officeart/2005/8/layout/default"/>
    <dgm:cxn modelId="{D8C2F9AB-48B2-429F-97A8-7CE645F34DA5}" type="presOf" srcId="{6EFC4034-5A01-4F5A-9786-EE1F15562BF6}" destId="{D9A394BB-5DE3-40C2-95FD-4FB6186EE51D}" srcOrd="0" destOrd="0" presId="urn:microsoft.com/office/officeart/2005/8/layout/default"/>
    <dgm:cxn modelId="{F01EFDBE-1E49-41CB-A50C-398F965FA353}" srcId="{F89E43A4-63CE-4B9D-8C91-747430AF962F}" destId="{6EFC4034-5A01-4F5A-9786-EE1F15562BF6}" srcOrd="2" destOrd="0" parTransId="{82555B63-43DB-423B-805D-A9A55522A578}" sibTransId="{F06E75CB-11CE-4F7D-A338-5025F2443D89}"/>
    <dgm:cxn modelId="{797C02C0-DD2C-4714-B000-B59395C7B367}" srcId="{F89E43A4-63CE-4B9D-8C91-747430AF962F}" destId="{26857F3F-E0EA-46CB-BD45-D726D7BCDD61}" srcOrd="6" destOrd="0" parTransId="{4FF82448-7238-4678-8035-6333F89DBC2E}" sibTransId="{3DBE2E42-285F-4F7D-9F85-784CFD158B66}"/>
    <dgm:cxn modelId="{7BDCDBC3-D277-4534-8FB5-85ABB81E3DA8}" srcId="{F89E43A4-63CE-4B9D-8C91-747430AF962F}" destId="{265A1895-EC9C-4364-AF96-1E92B4024F33}" srcOrd="3" destOrd="0" parTransId="{692B0B36-6707-4F5A-99EF-FC4176162117}" sibTransId="{01705FB0-73B1-42EB-B4DD-F61FAC1F8817}"/>
    <dgm:cxn modelId="{CCD466E2-F0D1-42DB-961E-BAFB5DD6C3BB}" type="presOf" srcId="{26857F3F-E0EA-46CB-BD45-D726D7BCDD61}" destId="{EA3555DF-F4B8-47F3-9B85-00D130B11E18}" srcOrd="0" destOrd="0" presId="urn:microsoft.com/office/officeart/2005/8/layout/default"/>
    <dgm:cxn modelId="{EE614AE6-5368-44F7-B037-F7C0542D5626}" srcId="{F89E43A4-63CE-4B9D-8C91-747430AF962F}" destId="{C1FA2B30-CD4B-448C-8F3E-7BB304F77456}" srcOrd="5" destOrd="0" parTransId="{DB1CA493-A060-49A6-B879-92F3ECE4F910}" sibTransId="{82BF5C93-5A99-463C-8853-A01B34844CF3}"/>
    <dgm:cxn modelId="{7E4A868D-04ED-47C3-8719-DCBF61F305B6}" type="presParOf" srcId="{9F0422AB-7214-42C7-95E6-8535BDFF45C4}" destId="{86338625-E442-45E9-8B4A-66FF9C87481F}" srcOrd="0" destOrd="0" presId="urn:microsoft.com/office/officeart/2005/8/layout/default"/>
    <dgm:cxn modelId="{E498EB09-3823-41A0-A793-317E9C6EAB48}" type="presParOf" srcId="{9F0422AB-7214-42C7-95E6-8535BDFF45C4}" destId="{8CDF3C81-E23A-4FCE-8C58-32DCB7411C15}" srcOrd="1" destOrd="0" presId="urn:microsoft.com/office/officeart/2005/8/layout/default"/>
    <dgm:cxn modelId="{44214919-6BB9-4961-A758-38697BEF5994}" type="presParOf" srcId="{9F0422AB-7214-42C7-95E6-8535BDFF45C4}" destId="{37C1CA44-05FB-406F-9734-71630767D865}" srcOrd="2" destOrd="0" presId="urn:microsoft.com/office/officeart/2005/8/layout/default"/>
    <dgm:cxn modelId="{68C5C446-BCC5-44B1-B072-829079A6B01E}" type="presParOf" srcId="{9F0422AB-7214-42C7-95E6-8535BDFF45C4}" destId="{2F87DC37-EC6A-4AF8-8565-C6A91D712031}" srcOrd="3" destOrd="0" presId="urn:microsoft.com/office/officeart/2005/8/layout/default"/>
    <dgm:cxn modelId="{8E1F8AF6-5AEF-4546-945F-201C1C581935}" type="presParOf" srcId="{9F0422AB-7214-42C7-95E6-8535BDFF45C4}" destId="{D9A394BB-5DE3-40C2-95FD-4FB6186EE51D}" srcOrd="4" destOrd="0" presId="urn:microsoft.com/office/officeart/2005/8/layout/default"/>
    <dgm:cxn modelId="{A36EEAA3-4E49-4BDF-8040-1D4A42FCCE75}" type="presParOf" srcId="{9F0422AB-7214-42C7-95E6-8535BDFF45C4}" destId="{E1CB61F0-9264-4AC5-B38F-C35F17FABF93}" srcOrd="5" destOrd="0" presId="urn:microsoft.com/office/officeart/2005/8/layout/default"/>
    <dgm:cxn modelId="{CDD4A44A-ACFD-423E-8077-03442947D4F0}" type="presParOf" srcId="{9F0422AB-7214-42C7-95E6-8535BDFF45C4}" destId="{269C03F8-B5E0-4A15-9A22-289E85BE1BD3}" srcOrd="6" destOrd="0" presId="urn:microsoft.com/office/officeart/2005/8/layout/default"/>
    <dgm:cxn modelId="{0478742F-3F3E-4D03-82C8-6F8FCA1BD053}" type="presParOf" srcId="{9F0422AB-7214-42C7-95E6-8535BDFF45C4}" destId="{A917FF6F-5C21-4B2D-8494-B20B3995D79B}" srcOrd="7" destOrd="0" presId="urn:microsoft.com/office/officeart/2005/8/layout/default"/>
    <dgm:cxn modelId="{644C410F-B9A7-482F-9A78-9FC53D0BCF1F}" type="presParOf" srcId="{9F0422AB-7214-42C7-95E6-8535BDFF45C4}" destId="{4782C226-BEF5-4046-9CF2-6170CD195E1A}" srcOrd="8" destOrd="0" presId="urn:microsoft.com/office/officeart/2005/8/layout/default"/>
    <dgm:cxn modelId="{AEF176F7-6C1C-419E-9F8B-770410CB028D}" type="presParOf" srcId="{9F0422AB-7214-42C7-95E6-8535BDFF45C4}" destId="{0F4A0633-C812-47E8-A45F-DBF2A70ABA2F}" srcOrd="9" destOrd="0" presId="urn:microsoft.com/office/officeart/2005/8/layout/default"/>
    <dgm:cxn modelId="{EBA02321-A9BC-40F2-BC1C-419504555692}" type="presParOf" srcId="{9F0422AB-7214-42C7-95E6-8535BDFF45C4}" destId="{F58E9D98-4F68-47DF-AB2E-9AD69549ECB6}" srcOrd="10" destOrd="0" presId="urn:microsoft.com/office/officeart/2005/8/layout/default"/>
    <dgm:cxn modelId="{CB79D34D-4EDB-4D69-9C39-357E96C91371}" type="presParOf" srcId="{9F0422AB-7214-42C7-95E6-8535BDFF45C4}" destId="{96BB382E-29DB-4DFF-9238-F5F91FCE0CE0}" srcOrd="11" destOrd="0" presId="urn:microsoft.com/office/officeart/2005/8/layout/default"/>
    <dgm:cxn modelId="{E245EEB9-36AB-4694-91DD-E69BF2810918}" type="presParOf" srcId="{9F0422AB-7214-42C7-95E6-8535BDFF45C4}" destId="{EA3555DF-F4B8-47F3-9B85-00D130B11E18}" srcOrd="12" destOrd="0" presId="urn:microsoft.com/office/officeart/2005/8/layout/defaul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9E43A4-63CE-4B9D-8C91-747430AF962F}"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pl-PL"/>
        </a:p>
      </dgm:t>
    </dgm:pt>
    <dgm:pt modelId="{0A8C218F-0F35-4086-8BC6-6286D14E75BB}">
      <dgm:prSet phldrT="[Tekst]" custT="1"/>
      <dgm:spPr>
        <a:ln>
          <a:solidFill>
            <a:srgbClr val="C00000"/>
          </a:solidFill>
        </a:ln>
      </dgm:spPr>
      <dgm:t>
        <a:bodyPr/>
        <a:lstStyle/>
        <a:p>
          <a:r>
            <a:rPr lang="pl-PL" sz="1400"/>
            <a:t>Analiza desk research</a:t>
          </a:r>
        </a:p>
      </dgm:t>
    </dgm:pt>
    <dgm:pt modelId="{B6B4E882-6B8E-483D-8CD7-2C6984EF7670}" type="parTrans" cxnId="{98843039-BB5F-4446-8BDE-77333B4413B0}">
      <dgm:prSet/>
      <dgm:spPr/>
      <dgm:t>
        <a:bodyPr/>
        <a:lstStyle/>
        <a:p>
          <a:endParaRPr lang="pl-PL" sz="2000"/>
        </a:p>
      </dgm:t>
    </dgm:pt>
    <dgm:pt modelId="{68480238-E0FC-4622-A954-DA5AA9A855CA}" type="sibTrans" cxnId="{98843039-BB5F-4446-8BDE-77333B4413B0}">
      <dgm:prSet/>
      <dgm:spPr/>
      <dgm:t>
        <a:bodyPr/>
        <a:lstStyle/>
        <a:p>
          <a:endParaRPr lang="pl-PL" sz="2000"/>
        </a:p>
      </dgm:t>
    </dgm:pt>
    <dgm:pt modelId="{2725ADA2-6BDD-4028-8B5E-05CA59D68B2F}">
      <dgm:prSet phldrT="[Tekst]" custT="1"/>
      <dgm:spPr>
        <a:ln>
          <a:solidFill>
            <a:srgbClr val="C00000"/>
          </a:solidFill>
        </a:ln>
      </dgm:spPr>
      <dgm:t>
        <a:bodyPr/>
        <a:lstStyle/>
        <a:p>
          <a:r>
            <a:rPr lang="pl-PL" sz="1400"/>
            <a:t>Ewaluacja oparta na teorii</a:t>
          </a:r>
        </a:p>
      </dgm:t>
    </dgm:pt>
    <dgm:pt modelId="{55A0F25F-2200-43F7-88ED-32D55FE7FB5C}" type="parTrans" cxnId="{508C8B9C-0F3A-4C83-B235-BB4A8ED7B036}">
      <dgm:prSet/>
      <dgm:spPr/>
      <dgm:t>
        <a:bodyPr/>
        <a:lstStyle/>
        <a:p>
          <a:endParaRPr lang="pl-PL" sz="2000"/>
        </a:p>
      </dgm:t>
    </dgm:pt>
    <dgm:pt modelId="{7DD21056-70F4-49A5-8778-03F91340A424}" type="sibTrans" cxnId="{508C8B9C-0F3A-4C83-B235-BB4A8ED7B036}">
      <dgm:prSet/>
      <dgm:spPr/>
      <dgm:t>
        <a:bodyPr/>
        <a:lstStyle/>
        <a:p>
          <a:endParaRPr lang="pl-PL" sz="2000"/>
        </a:p>
      </dgm:t>
    </dgm:pt>
    <dgm:pt modelId="{6EFC4034-5A01-4F5A-9786-EE1F15562BF6}">
      <dgm:prSet phldrT="[Tekst]" custT="1"/>
      <dgm:spPr>
        <a:ln>
          <a:solidFill>
            <a:srgbClr val="C00000"/>
          </a:solidFill>
        </a:ln>
      </dgm:spPr>
      <dgm:t>
        <a:bodyPr/>
        <a:lstStyle/>
        <a:p>
          <a:r>
            <a:rPr lang="pl-PL" sz="1200"/>
            <a:t>Analiza benchmarkingowa</a:t>
          </a:r>
        </a:p>
      </dgm:t>
    </dgm:pt>
    <dgm:pt modelId="{82555B63-43DB-423B-805D-A9A55522A578}" type="parTrans" cxnId="{F01EFDBE-1E49-41CB-A50C-398F965FA353}">
      <dgm:prSet/>
      <dgm:spPr/>
      <dgm:t>
        <a:bodyPr/>
        <a:lstStyle/>
        <a:p>
          <a:endParaRPr lang="pl-PL" sz="2000"/>
        </a:p>
      </dgm:t>
    </dgm:pt>
    <dgm:pt modelId="{F06E75CB-11CE-4F7D-A338-5025F2443D89}" type="sibTrans" cxnId="{F01EFDBE-1E49-41CB-A50C-398F965FA353}">
      <dgm:prSet/>
      <dgm:spPr/>
      <dgm:t>
        <a:bodyPr/>
        <a:lstStyle/>
        <a:p>
          <a:endParaRPr lang="pl-PL" sz="2000"/>
        </a:p>
      </dgm:t>
    </dgm:pt>
    <dgm:pt modelId="{265A1895-EC9C-4364-AF96-1E92B4024F33}">
      <dgm:prSet phldrT="[Tekst]" custT="1"/>
      <dgm:spPr>
        <a:ln>
          <a:solidFill>
            <a:srgbClr val="C00000"/>
          </a:solidFill>
        </a:ln>
      </dgm:spPr>
      <dgm:t>
        <a:bodyPr/>
        <a:lstStyle/>
        <a:p>
          <a:r>
            <a:rPr lang="pl-PL" sz="1400"/>
            <a:t>Studium przypadku</a:t>
          </a:r>
        </a:p>
      </dgm:t>
    </dgm:pt>
    <dgm:pt modelId="{692B0B36-6707-4F5A-99EF-FC4176162117}" type="parTrans" cxnId="{7BDCDBC3-D277-4534-8FB5-85ABB81E3DA8}">
      <dgm:prSet/>
      <dgm:spPr/>
      <dgm:t>
        <a:bodyPr/>
        <a:lstStyle/>
        <a:p>
          <a:endParaRPr lang="pl-PL" sz="2000"/>
        </a:p>
      </dgm:t>
    </dgm:pt>
    <dgm:pt modelId="{01705FB0-73B1-42EB-B4DD-F61FAC1F8817}" type="sibTrans" cxnId="{7BDCDBC3-D277-4534-8FB5-85ABB81E3DA8}">
      <dgm:prSet/>
      <dgm:spPr/>
      <dgm:t>
        <a:bodyPr/>
        <a:lstStyle/>
        <a:p>
          <a:endParaRPr lang="pl-PL" sz="2000"/>
        </a:p>
      </dgm:t>
    </dgm:pt>
    <dgm:pt modelId="{5389B818-4380-4450-A26E-71B58778EF52}">
      <dgm:prSet phldrT="[Tekst]" custT="1"/>
      <dgm:spPr>
        <a:ln>
          <a:solidFill>
            <a:srgbClr val="C00000"/>
          </a:solidFill>
        </a:ln>
      </dgm:spPr>
      <dgm:t>
        <a:bodyPr/>
        <a:lstStyle/>
        <a:p>
          <a:r>
            <a:rPr lang="pl-PL" sz="1400"/>
            <a:t>Analiza typu social listening</a:t>
          </a:r>
        </a:p>
      </dgm:t>
    </dgm:pt>
    <dgm:pt modelId="{A975B857-77E2-4FB5-AD7F-703F1E359FAD}" type="parTrans" cxnId="{BE776A23-143B-458D-8553-F69B941808BE}">
      <dgm:prSet/>
      <dgm:spPr/>
      <dgm:t>
        <a:bodyPr/>
        <a:lstStyle/>
        <a:p>
          <a:endParaRPr lang="pl-PL" sz="2000"/>
        </a:p>
      </dgm:t>
    </dgm:pt>
    <dgm:pt modelId="{F05BEC8A-7894-440A-B142-69F1A83B6D92}" type="sibTrans" cxnId="{BE776A23-143B-458D-8553-F69B941808BE}">
      <dgm:prSet/>
      <dgm:spPr/>
      <dgm:t>
        <a:bodyPr/>
        <a:lstStyle/>
        <a:p>
          <a:endParaRPr lang="pl-PL" sz="2000"/>
        </a:p>
      </dgm:t>
    </dgm:pt>
    <dgm:pt modelId="{A8624C8A-7DCD-4892-BA5B-31E5643C9236}">
      <dgm:prSet phldrT="[Tekst]" custT="1"/>
      <dgm:spPr>
        <a:ln>
          <a:solidFill>
            <a:srgbClr val="C00000"/>
          </a:solidFill>
        </a:ln>
      </dgm:spPr>
      <dgm:t>
        <a:bodyPr/>
        <a:lstStyle/>
        <a:p>
          <a:r>
            <a:rPr lang="pl-PL" sz="1400"/>
            <a:t>Jakościowa analiza porównawcza</a:t>
          </a:r>
        </a:p>
      </dgm:t>
    </dgm:pt>
    <dgm:pt modelId="{BA6048FE-CC2A-4A18-89ED-F5E63D7C2FFC}" type="parTrans" cxnId="{92DBBBFC-56B2-453E-9587-E3B2798C77E8}">
      <dgm:prSet/>
      <dgm:spPr/>
      <dgm:t>
        <a:bodyPr/>
        <a:lstStyle/>
        <a:p>
          <a:endParaRPr lang="pl-PL" sz="2000"/>
        </a:p>
      </dgm:t>
    </dgm:pt>
    <dgm:pt modelId="{FE748B37-3A05-4C55-8D9B-98E2296EC6EE}" type="sibTrans" cxnId="{92DBBBFC-56B2-453E-9587-E3B2798C77E8}">
      <dgm:prSet/>
      <dgm:spPr/>
      <dgm:t>
        <a:bodyPr/>
        <a:lstStyle/>
        <a:p>
          <a:endParaRPr lang="pl-PL" sz="2000"/>
        </a:p>
      </dgm:t>
    </dgm:pt>
    <dgm:pt modelId="{8691E8C9-24AD-44C0-971D-F5B246CDF7E5}">
      <dgm:prSet phldrT="[Tekst]" custT="1"/>
      <dgm:spPr>
        <a:ln>
          <a:solidFill>
            <a:srgbClr val="C00000"/>
          </a:solidFill>
        </a:ln>
      </dgm:spPr>
      <dgm:t>
        <a:bodyPr/>
        <a:lstStyle/>
        <a:p>
          <a:r>
            <a:rPr lang="pl-PL" sz="1400"/>
            <a:t>Analiza PEST</a:t>
          </a:r>
        </a:p>
      </dgm:t>
    </dgm:pt>
    <dgm:pt modelId="{CB74FBBC-64CF-4D26-B769-C91005B049AA}" type="parTrans" cxnId="{07813A3A-BAE9-4929-8619-C310D4B2F5D7}">
      <dgm:prSet/>
      <dgm:spPr/>
      <dgm:t>
        <a:bodyPr/>
        <a:lstStyle/>
        <a:p>
          <a:endParaRPr lang="pl-PL" sz="2000"/>
        </a:p>
      </dgm:t>
    </dgm:pt>
    <dgm:pt modelId="{5FE8FF14-130C-4916-976E-5B319A9187F4}" type="sibTrans" cxnId="{07813A3A-BAE9-4929-8619-C310D4B2F5D7}">
      <dgm:prSet/>
      <dgm:spPr/>
      <dgm:t>
        <a:bodyPr/>
        <a:lstStyle/>
        <a:p>
          <a:endParaRPr lang="pl-PL" sz="2000"/>
        </a:p>
      </dgm:t>
    </dgm:pt>
    <dgm:pt modelId="{96F5489B-63A9-4CCC-ADBE-9701BD92B838}">
      <dgm:prSet phldrT="[Tekst]" custT="1"/>
      <dgm:spPr>
        <a:ln>
          <a:solidFill>
            <a:srgbClr val="C00000"/>
          </a:solidFill>
        </a:ln>
      </dgm:spPr>
      <dgm:t>
        <a:bodyPr/>
        <a:lstStyle/>
        <a:p>
          <a:r>
            <a:rPr lang="pl-PL" sz="1400"/>
            <a:t>Analiza SWOT</a:t>
          </a:r>
        </a:p>
      </dgm:t>
    </dgm:pt>
    <dgm:pt modelId="{C5908735-38BB-4BA7-864B-621E3FB027C6}" type="parTrans" cxnId="{2CC5CFDE-B659-4197-B9D2-91AC949C64D4}">
      <dgm:prSet/>
      <dgm:spPr/>
      <dgm:t>
        <a:bodyPr/>
        <a:lstStyle/>
        <a:p>
          <a:endParaRPr lang="pl-PL" sz="2000"/>
        </a:p>
      </dgm:t>
    </dgm:pt>
    <dgm:pt modelId="{F99EC37F-E872-4232-9746-393CB84380AD}" type="sibTrans" cxnId="{2CC5CFDE-B659-4197-B9D2-91AC949C64D4}">
      <dgm:prSet/>
      <dgm:spPr/>
      <dgm:t>
        <a:bodyPr/>
        <a:lstStyle/>
        <a:p>
          <a:endParaRPr lang="pl-PL" sz="2000"/>
        </a:p>
      </dgm:t>
    </dgm:pt>
    <dgm:pt modelId="{9F0422AB-7214-42C7-95E6-8535BDFF45C4}" type="pres">
      <dgm:prSet presAssocID="{F89E43A4-63CE-4B9D-8C91-747430AF962F}" presName="diagram" presStyleCnt="0">
        <dgm:presLayoutVars>
          <dgm:dir/>
          <dgm:resizeHandles val="exact"/>
        </dgm:presLayoutVars>
      </dgm:prSet>
      <dgm:spPr/>
    </dgm:pt>
    <dgm:pt modelId="{86338625-E442-45E9-8B4A-66FF9C87481F}" type="pres">
      <dgm:prSet presAssocID="{0A8C218F-0F35-4086-8BC6-6286D14E75BB}" presName="node" presStyleLbl="node1" presStyleIdx="0" presStyleCnt="8">
        <dgm:presLayoutVars>
          <dgm:bulletEnabled val="1"/>
        </dgm:presLayoutVars>
      </dgm:prSet>
      <dgm:spPr/>
    </dgm:pt>
    <dgm:pt modelId="{8CDF3C81-E23A-4FCE-8C58-32DCB7411C15}" type="pres">
      <dgm:prSet presAssocID="{68480238-E0FC-4622-A954-DA5AA9A855CA}" presName="sibTrans" presStyleCnt="0"/>
      <dgm:spPr/>
    </dgm:pt>
    <dgm:pt modelId="{37C1CA44-05FB-406F-9734-71630767D865}" type="pres">
      <dgm:prSet presAssocID="{2725ADA2-6BDD-4028-8B5E-05CA59D68B2F}" presName="node" presStyleLbl="node1" presStyleIdx="1" presStyleCnt="8">
        <dgm:presLayoutVars>
          <dgm:bulletEnabled val="1"/>
        </dgm:presLayoutVars>
      </dgm:prSet>
      <dgm:spPr/>
    </dgm:pt>
    <dgm:pt modelId="{2F87DC37-EC6A-4AF8-8565-C6A91D712031}" type="pres">
      <dgm:prSet presAssocID="{7DD21056-70F4-49A5-8778-03F91340A424}" presName="sibTrans" presStyleCnt="0"/>
      <dgm:spPr/>
    </dgm:pt>
    <dgm:pt modelId="{D9A394BB-5DE3-40C2-95FD-4FB6186EE51D}" type="pres">
      <dgm:prSet presAssocID="{6EFC4034-5A01-4F5A-9786-EE1F15562BF6}" presName="node" presStyleLbl="node1" presStyleIdx="2" presStyleCnt="8">
        <dgm:presLayoutVars>
          <dgm:bulletEnabled val="1"/>
        </dgm:presLayoutVars>
      </dgm:prSet>
      <dgm:spPr/>
    </dgm:pt>
    <dgm:pt modelId="{E1CB61F0-9264-4AC5-B38F-C35F17FABF93}" type="pres">
      <dgm:prSet presAssocID="{F06E75CB-11CE-4F7D-A338-5025F2443D89}" presName="sibTrans" presStyleCnt="0"/>
      <dgm:spPr/>
    </dgm:pt>
    <dgm:pt modelId="{269C03F8-B5E0-4A15-9A22-289E85BE1BD3}" type="pres">
      <dgm:prSet presAssocID="{265A1895-EC9C-4364-AF96-1E92B4024F33}" presName="node" presStyleLbl="node1" presStyleIdx="3" presStyleCnt="8">
        <dgm:presLayoutVars>
          <dgm:bulletEnabled val="1"/>
        </dgm:presLayoutVars>
      </dgm:prSet>
      <dgm:spPr/>
    </dgm:pt>
    <dgm:pt modelId="{A917FF6F-5C21-4B2D-8494-B20B3995D79B}" type="pres">
      <dgm:prSet presAssocID="{01705FB0-73B1-42EB-B4DD-F61FAC1F8817}" presName="sibTrans" presStyleCnt="0"/>
      <dgm:spPr/>
    </dgm:pt>
    <dgm:pt modelId="{4782C226-BEF5-4046-9CF2-6170CD195E1A}" type="pres">
      <dgm:prSet presAssocID="{5389B818-4380-4450-A26E-71B58778EF52}" presName="node" presStyleLbl="node1" presStyleIdx="4" presStyleCnt="8">
        <dgm:presLayoutVars>
          <dgm:bulletEnabled val="1"/>
        </dgm:presLayoutVars>
      </dgm:prSet>
      <dgm:spPr/>
    </dgm:pt>
    <dgm:pt modelId="{561EC204-662B-436B-8A2C-A3F316FE04FB}" type="pres">
      <dgm:prSet presAssocID="{F05BEC8A-7894-440A-B142-69F1A83B6D92}" presName="sibTrans" presStyleCnt="0"/>
      <dgm:spPr/>
    </dgm:pt>
    <dgm:pt modelId="{8C439E47-0D76-4511-AEFB-39B8AFC8A767}" type="pres">
      <dgm:prSet presAssocID="{A8624C8A-7DCD-4892-BA5B-31E5643C9236}" presName="node" presStyleLbl="node1" presStyleIdx="5" presStyleCnt="8">
        <dgm:presLayoutVars>
          <dgm:bulletEnabled val="1"/>
        </dgm:presLayoutVars>
      </dgm:prSet>
      <dgm:spPr/>
    </dgm:pt>
    <dgm:pt modelId="{49C6D62D-E3DF-425E-B82C-11B19AF49233}" type="pres">
      <dgm:prSet presAssocID="{FE748B37-3A05-4C55-8D9B-98E2296EC6EE}" presName="sibTrans" presStyleCnt="0"/>
      <dgm:spPr/>
    </dgm:pt>
    <dgm:pt modelId="{5AEAC15F-BBA6-4DC2-9E1E-671DB0EFC569}" type="pres">
      <dgm:prSet presAssocID="{8691E8C9-24AD-44C0-971D-F5B246CDF7E5}" presName="node" presStyleLbl="node1" presStyleIdx="6" presStyleCnt="8">
        <dgm:presLayoutVars>
          <dgm:bulletEnabled val="1"/>
        </dgm:presLayoutVars>
      </dgm:prSet>
      <dgm:spPr/>
    </dgm:pt>
    <dgm:pt modelId="{9645BDFC-1A67-489F-9227-E0B125D654B2}" type="pres">
      <dgm:prSet presAssocID="{5FE8FF14-130C-4916-976E-5B319A9187F4}" presName="sibTrans" presStyleCnt="0"/>
      <dgm:spPr/>
    </dgm:pt>
    <dgm:pt modelId="{AA157BCB-4232-4C61-9493-3DAEE7453A73}" type="pres">
      <dgm:prSet presAssocID="{96F5489B-63A9-4CCC-ADBE-9701BD92B838}" presName="node" presStyleLbl="node1" presStyleIdx="7" presStyleCnt="8">
        <dgm:presLayoutVars>
          <dgm:bulletEnabled val="1"/>
        </dgm:presLayoutVars>
      </dgm:prSet>
      <dgm:spPr/>
    </dgm:pt>
  </dgm:ptLst>
  <dgm:cxnLst>
    <dgm:cxn modelId="{4EB2FE22-A618-4FCD-8EC0-72363E550FF5}" type="presOf" srcId="{5389B818-4380-4450-A26E-71B58778EF52}" destId="{4782C226-BEF5-4046-9CF2-6170CD195E1A}" srcOrd="0" destOrd="0" presId="urn:microsoft.com/office/officeart/2005/8/layout/default"/>
    <dgm:cxn modelId="{BE776A23-143B-458D-8553-F69B941808BE}" srcId="{F89E43A4-63CE-4B9D-8C91-747430AF962F}" destId="{5389B818-4380-4450-A26E-71B58778EF52}" srcOrd="4" destOrd="0" parTransId="{A975B857-77E2-4FB5-AD7F-703F1E359FAD}" sibTransId="{F05BEC8A-7894-440A-B142-69F1A83B6D92}"/>
    <dgm:cxn modelId="{5D2ED327-34A4-4871-8C40-3921B7C64270}" type="presOf" srcId="{F89E43A4-63CE-4B9D-8C91-747430AF962F}" destId="{9F0422AB-7214-42C7-95E6-8535BDFF45C4}" srcOrd="0" destOrd="0" presId="urn:microsoft.com/office/officeart/2005/8/layout/default"/>
    <dgm:cxn modelId="{98843039-BB5F-4446-8BDE-77333B4413B0}" srcId="{F89E43A4-63CE-4B9D-8C91-747430AF962F}" destId="{0A8C218F-0F35-4086-8BC6-6286D14E75BB}" srcOrd="0" destOrd="0" parTransId="{B6B4E882-6B8E-483D-8CD7-2C6984EF7670}" sibTransId="{68480238-E0FC-4622-A954-DA5AA9A855CA}"/>
    <dgm:cxn modelId="{07813A3A-BAE9-4929-8619-C310D4B2F5D7}" srcId="{F89E43A4-63CE-4B9D-8C91-747430AF962F}" destId="{8691E8C9-24AD-44C0-971D-F5B246CDF7E5}" srcOrd="6" destOrd="0" parTransId="{CB74FBBC-64CF-4D26-B769-C91005B049AA}" sibTransId="{5FE8FF14-130C-4916-976E-5B319A9187F4}"/>
    <dgm:cxn modelId="{0729B947-3253-4CD1-A928-9914BA3DE95A}" type="presOf" srcId="{6EFC4034-5A01-4F5A-9786-EE1F15562BF6}" destId="{D9A394BB-5DE3-40C2-95FD-4FB6186EE51D}" srcOrd="0" destOrd="0" presId="urn:microsoft.com/office/officeart/2005/8/layout/default"/>
    <dgm:cxn modelId="{4E19889B-0B4F-4EB7-9606-6F09FB429C55}" type="presOf" srcId="{A8624C8A-7DCD-4892-BA5B-31E5643C9236}" destId="{8C439E47-0D76-4511-AEFB-39B8AFC8A767}" srcOrd="0" destOrd="0" presId="urn:microsoft.com/office/officeart/2005/8/layout/default"/>
    <dgm:cxn modelId="{508C8B9C-0F3A-4C83-B235-BB4A8ED7B036}" srcId="{F89E43A4-63CE-4B9D-8C91-747430AF962F}" destId="{2725ADA2-6BDD-4028-8B5E-05CA59D68B2F}" srcOrd="1" destOrd="0" parTransId="{55A0F25F-2200-43F7-88ED-32D55FE7FB5C}" sibTransId="{7DD21056-70F4-49A5-8778-03F91340A424}"/>
    <dgm:cxn modelId="{5DF77AAD-5B32-4745-84FE-DF698DAB0C13}" type="presOf" srcId="{2725ADA2-6BDD-4028-8B5E-05CA59D68B2F}" destId="{37C1CA44-05FB-406F-9734-71630767D865}" srcOrd="0" destOrd="0" presId="urn:microsoft.com/office/officeart/2005/8/layout/default"/>
    <dgm:cxn modelId="{749A0FB3-BD38-4300-9565-255BE0D51741}" type="presOf" srcId="{0A8C218F-0F35-4086-8BC6-6286D14E75BB}" destId="{86338625-E442-45E9-8B4A-66FF9C87481F}" srcOrd="0" destOrd="0" presId="urn:microsoft.com/office/officeart/2005/8/layout/default"/>
    <dgm:cxn modelId="{F01EFDBE-1E49-41CB-A50C-398F965FA353}" srcId="{F89E43A4-63CE-4B9D-8C91-747430AF962F}" destId="{6EFC4034-5A01-4F5A-9786-EE1F15562BF6}" srcOrd="2" destOrd="0" parTransId="{82555B63-43DB-423B-805D-A9A55522A578}" sibTransId="{F06E75CB-11CE-4F7D-A338-5025F2443D89}"/>
    <dgm:cxn modelId="{7BDCDBC3-D277-4534-8FB5-85ABB81E3DA8}" srcId="{F89E43A4-63CE-4B9D-8C91-747430AF962F}" destId="{265A1895-EC9C-4364-AF96-1E92B4024F33}" srcOrd="3" destOrd="0" parTransId="{692B0B36-6707-4F5A-99EF-FC4176162117}" sibTransId="{01705FB0-73B1-42EB-B4DD-F61FAC1F8817}"/>
    <dgm:cxn modelId="{63B219CB-C00C-4D7D-8A2A-28B3E04B9F88}" type="presOf" srcId="{8691E8C9-24AD-44C0-971D-F5B246CDF7E5}" destId="{5AEAC15F-BBA6-4DC2-9E1E-671DB0EFC569}" srcOrd="0" destOrd="0" presId="urn:microsoft.com/office/officeart/2005/8/layout/default"/>
    <dgm:cxn modelId="{763500CC-FDDE-4030-B84D-451C31782552}" type="presOf" srcId="{265A1895-EC9C-4364-AF96-1E92B4024F33}" destId="{269C03F8-B5E0-4A15-9A22-289E85BE1BD3}" srcOrd="0" destOrd="0" presId="urn:microsoft.com/office/officeart/2005/8/layout/default"/>
    <dgm:cxn modelId="{A48201D9-F3B8-4738-889E-849ED4458FF8}" type="presOf" srcId="{96F5489B-63A9-4CCC-ADBE-9701BD92B838}" destId="{AA157BCB-4232-4C61-9493-3DAEE7453A73}" srcOrd="0" destOrd="0" presId="urn:microsoft.com/office/officeart/2005/8/layout/default"/>
    <dgm:cxn modelId="{2CC5CFDE-B659-4197-B9D2-91AC949C64D4}" srcId="{F89E43A4-63CE-4B9D-8C91-747430AF962F}" destId="{96F5489B-63A9-4CCC-ADBE-9701BD92B838}" srcOrd="7" destOrd="0" parTransId="{C5908735-38BB-4BA7-864B-621E3FB027C6}" sibTransId="{F99EC37F-E872-4232-9746-393CB84380AD}"/>
    <dgm:cxn modelId="{92DBBBFC-56B2-453E-9587-E3B2798C77E8}" srcId="{F89E43A4-63CE-4B9D-8C91-747430AF962F}" destId="{A8624C8A-7DCD-4892-BA5B-31E5643C9236}" srcOrd="5" destOrd="0" parTransId="{BA6048FE-CC2A-4A18-89ED-F5E63D7C2FFC}" sibTransId="{FE748B37-3A05-4C55-8D9B-98E2296EC6EE}"/>
    <dgm:cxn modelId="{BCDD670A-E8E4-4EB5-940E-D6E0F545C46C}" type="presParOf" srcId="{9F0422AB-7214-42C7-95E6-8535BDFF45C4}" destId="{86338625-E442-45E9-8B4A-66FF9C87481F}" srcOrd="0" destOrd="0" presId="urn:microsoft.com/office/officeart/2005/8/layout/default"/>
    <dgm:cxn modelId="{33841DA7-D438-45B6-BE5E-E860109B1D1C}" type="presParOf" srcId="{9F0422AB-7214-42C7-95E6-8535BDFF45C4}" destId="{8CDF3C81-E23A-4FCE-8C58-32DCB7411C15}" srcOrd="1" destOrd="0" presId="urn:microsoft.com/office/officeart/2005/8/layout/default"/>
    <dgm:cxn modelId="{50A99B39-4122-41E0-B342-3F11548F0750}" type="presParOf" srcId="{9F0422AB-7214-42C7-95E6-8535BDFF45C4}" destId="{37C1CA44-05FB-406F-9734-71630767D865}" srcOrd="2" destOrd="0" presId="urn:microsoft.com/office/officeart/2005/8/layout/default"/>
    <dgm:cxn modelId="{766000D0-E36E-4B81-8565-499120A21833}" type="presParOf" srcId="{9F0422AB-7214-42C7-95E6-8535BDFF45C4}" destId="{2F87DC37-EC6A-4AF8-8565-C6A91D712031}" srcOrd="3" destOrd="0" presId="urn:microsoft.com/office/officeart/2005/8/layout/default"/>
    <dgm:cxn modelId="{98B71726-1570-47B8-86DF-15B982E8183F}" type="presParOf" srcId="{9F0422AB-7214-42C7-95E6-8535BDFF45C4}" destId="{D9A394BB-5DE3-40C2-95FD-4FB6186EE51D}" srcOrd="4" destOrd="0" presId="urn:microsoft.com/office/officeart/2005/8/layout/default"/>
    <dgm:cxn modelId="{E14BECC4-80D0-4F56-8A21-BAB29D4A6E43}" type="presParOf" srcId="{9F0422AB-7214-42C7-95E6-8535BDFF45C4}" destId="{E1CB61F0-9264-4AC5-B38F-C35F17FABF93}" srcOrd="5" destOrd="0" presId="urn:microsoft.com/office/officeart/2005/8/layout/default"/>
    <dgm:cxn modelId="{D71A85F1-8F6D-4B2C-BCC9-B94EEE64C81B}" type="presParOf" srcId="{9F0422AB-7214-42C7-95E6-8535BDFF45C4}" destId="{269C03F8-B5E0-4A15-9A22-289E85BE1BD3}" srcOrd="6" destOrd="0" presId="urn:microsoft.com/office/officeart/2005/8/layout/default"/>
    <dgm:cxn modelId="{193E4A41-384E-4EAE-97E9-2283E5610997}" type="presParOf" srcId="{9F0422AB-7214-42C7-95E6-8535BDFF45C4}" destId="{A917FF6F-5C21-4B2D-8494-B20B3995D79B}" srcOrd="7" destOrd="0" presId="urn:microsoft.com/office/officeart/2005/8/layout/default"/>
    <dgm:cxn modelId="{F5A4BE88-3963-47C3-90F7-E09D13DD0655}" type="presParOf" srcId="{9F0422AB-7214-42C7-95E6-8535BDFF45C4}" destId="{4782C226-BEF5-4046-9CF2-6170CD195E1A}" srcOrd="8" destOrd="0" presId="urn:microsoft.com/office/officeart/2005/8/layout/default"/>
    <dgm:cxn modelId="{92E80504-E22B-43E0-9940-CFBEE9B6B736}" type="presParOf" srcId="{9F0422AB-7214-42C7-95E6-8535BDFF45C4}" destId="{561EC204-662B-436B-8A2C-A3F316FE04FB}" srcOrd="9" destOrd="0" presId="urn:microsoft.com/office/officeart/2005/8/layout/default"/>
    <dgm:cxn modelId="{6405DCDA-C27B-4990-A87D-A9DFDB755F46}" type="presParOf" srcId="{9F0422AB-7214-42C7-95E6-8535BDFF45C4}" destId="{8C439E47-0D76-4511-AEFB-39B8AFC8A767}" srcOrd="10" destOrd="0" presId="urn:microsoft.com/office/officeart/2005/8/layout/default"/>
    <dgm:cxn modelId="{D77BBB25-F29D-4330-ACD9-627B7C5A5860}" type="presParOf" srcId="{9F0422AB-7214-42C7-95E6-8535BDFF45C4}" destId="{49C6D62D-E3DF-425E-B82C-11B19AF49233}" srcOrd="11" destOrd="0" presId="urn:microsoft.com/office/officeart/2005/8/layout/default"/>
    <dgm:cxn modelId="{111A703C-0B7B-4DA4-84F8-8EC7814B997F}" type="presParOf" srcId="{9F0422AB-7214-42C7-95E6-8535BDFF45C4}" destId="{5AEAC15F-BBA6-4DC2-9E1E-671DB0EFC569}" srcOrd="12" destOrd="0" presId="urn:microsoft.com/office/officeart/2005/8/layout/default"/>
    <dgm:cxn modelId="{C3F649BE-3E2C-45D5-AEB6-846AC8B91025}" type="presParOf" srcId="{9F0422AB-7214-42C7-95E6-8535BDFF45C4}" destId="{9645BDFC-1A67-489F-9227-E0B125D654B2}" srcOrd="13" destOrd="0" presId="urn:microsoft.com/office/officeart/2005/8/layout/default"/>
    <dgm:cxn modelId="{4C790F5B-1BD8-4FC3-89CC-87AA74C0FA62}" type="presParOf" srcId="{9F0422AB-7214-42C7-95E6-8535BDFF45C4}" destId="{AA157BCB-4232-4C61-9493-3DAEE7453A73}" srcOrd="1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9FBCEB-624C-4896-9F39-5A3A31C37C59}"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pl-PL"/>
        </a:p>
      </dgm:t>
    </dgm:pt>
    <dgm:pt modelId="{819009AE-2945-476A-920C-0796AE8552BE}">
      <dgm:prSet phldrT="[Tekst]" custT="1"/>
      <dgm:spPr>
        <a:ln>
          <a:solidFill>
            <a:srgbClr val="C00000"/>
          </a:solidFill>
        </a:ln>
      </dgm:spPr>
      <dgm:t>
        <a:bodyPr/>
        <a:lstStyle/>
        <a:p>
          <a:pPr>
            <a:buFont typeface="Symbol" panose="05050102010706020507" pitchFamily="18" charset="2"/>
            <a:buChar char=""/>
          </a:pPr>
          <a:r>
            <a:rPr lang="pl-PL" sz="1800"/>
            <a:t>Wysoki poziom kompetencji kadr, uwzględniający umiejętności typu T-shaped;</a:t>
          </a:r>
          <a:endParaRPr lang="pl-PL" sz="1800" dirty="0"/>
        </a:p>
      </dgm:t>
    </dgm:pt>
    <dgm:pt modelId="{3E954A03-56AA-4E77-9394-CD87863C881A}" type="parTrans" cxnId="{82A77E2C-C313-4CF8-B387-FB55B1462D4D}">
      <dgm:prSet/>
      <dgm:spPr/>
      <dgm:t>
        <a:bodyPr/>
        <a:lstStyle/>
        <a:p>
          <a:endParaRPr lang="pl-PL" sz="1800"/>
        </a:p>
      </dgm:t>
    </dgm:pt>
    <dgm:pt modelId="{A92C20F6-4EA0-4F96-9A9A-BE7220B6E317}" type="sibTrans" cxnId="{82A77E2C-C313-4CF8-B387-FB55B1462D4D}">
      <dgm:prSet/>
      <dgm:spPr/>
      <dgm:t>
        <a:bodyPr/>
        <a:lstStyle/>
        <a:p>
          <a:endParaRPr lang="pl-PL" sz="1800"/>
        </a:p>
      </dgm:t>
    </dgm:pt>
    <dgm:pt modelId="{FC905911-AAEB-4D27-A749-AE6B9DFDDE87}">
      <dgm:prSet custT="1"/>
      <dgm:spPr>
        <a:ln>
          <a:solidFill>
            <a:srgbClr val="C00000"/>
          </a:solidFill>
        </a:ln>
      </dgm:spPr>
      <dgm:t>
        <a:bodyPr/>
        <a:lstStyle/>
        <a:p>
          <a:pPr>
            <a:buFont typeface="Symbol" panose="05050102010706020507" pitchFamily="18" charset="2"/>
            <a:buChar char=""/>
          </a:pPr>
          <a:r>
            <a:rPr lang="pl-PL" sz="1800"/>
            <a:t>Wysokie kompetencje interpersonalne kadry zarządzającej;</a:t>
          </a:r>
        </a:p>
      </dgm:t>
    </dgm:pt>
    <dgm:pt modelId="{E093478C-5D00-4B47-81F8-003E901C2AC3}" type="parTrans" cxnId="{A4ADFFA7-15B5-4FFC-A5C3-74BCCE18CBAF}">
      <dgm:prSet/>
      <dgm:spPr/>
      <dgm:t>
        <a:bodyPr/>
        <a:lstStyle/>
        <a:p>
          <a:endParaRPr lang="pl-PL" sz="1800"/>
        </a:p>
      </dgm:t>
    </dgm:pt>
    <dgm:pt modelId="{041F4FFD-57B5-4479-9B1E-B793AFE79675}" type="sibTrans" cxnId="{A4ADFFA7-15B5-4FFC-A5C3-74BCCE18CBAF}">
      <dgm:prSet/>
      <dgm:spPr/>
      <dgm:t>
        <a:bodyPr/>
        <a:lstStyle/>
        <a:p>
          <a:endParaRPr lang="pl-PL" sz="1800"/>
        </a:p>
      </dgm:t>
    </dgm:pt>
    <dgm:pt modelId="{3BCA66FF-6639-49B0-A469-D7F8FA5EB030}">
      <dgm:prSet custT="1"/>
      <dgm:spPr>
        <a:ln>
          <a:solidFill>
            <a:srgbClr val="C00000"/>
          </a:solidFill>
        </a:ln>
      </dgm:spPr>
      <dgm:t>
        <a:bodyPr/>
        <a:lstStyle/>
        <a:p>
          <a:pPr>
            <a:buFont typeface="Symbol" panose="05050102010706020507" pitchFamily="18" charset="2"/>
            <a:buChar char=""/>
          </a:pPr>
          <a:r>
            <a:rPr lang="pl-PL" sz="1800"/>
            <a:t>Szeroki dostęp pracowników do informacji niezbędnych do realizacji Programu;</a:t>
          </a:r>
        </a:p>
      </dgm:t>
    </dgm:pt>
    <dgm:pt modelId="{8C7FC827-AD46-4E89-B7D9-8E72E521E8C5}" type="parTrans" cxnId="{9A532328-B5EC-48FD-9D2D-FE03BC285642}">
      <dgm:prSet/>
      <dgm:spPr/>
      <dgm:t>
        <a:bodyPr/>
        <a:lstStyle/>
        <a:p>
          <a:endParaRPr lang="pl-PL" sz="1800"/>
        </a:p>
      </dgm:t>
    </dgm:pt>
    <dgm:pt modelId="{31A9D680-CAD6-4A4D-981F-42CE8D52FA04}" type="sibTrans" cxnId="{9A532328-B5EC-48FD-9D2D-FE03BC285642}">
      <dgm:prSet/>
      <dgm:spPr/>
      <dgm:t>
        <a:bodyPr/>
        <a:lstStyle/>
        <a:p>
          <a:endParaRPr lang="pl-PL" sz="1800"/>
        </a:p>
      </dgm:t>
    </dgm:pt>
    <dgm:pt modelId="{BE74B362-9099-45EB-A93B-0FE943C143E7}">
      <dgm:prSet custT="1"/>
      <dgm:spPr>
        <a:ln>
          <a:solidFill>
            <a:srgbClr val="C00000"/>
          </a:solidFill>
        </a:ln>
      </dgm:spPr>
      <dgm:t>
        <a:bodyPr/>
        <a:lstStyle/>
        <a:p>
          <a:pPr>
            <a:buFont typeface="Symbol" panose="05050102010706020507" pitchFamily="18" charset="2"/>
            <a:buChar char=""/>
          </a:pPr>
          <a:r>
            <a:rPr lang="pl-PL" sz="1800"/>
            <a:t>Bieżące, natychmiastowe reagowanie na pojawiające się zagrożenia i identyfikowane ryzyka.</a:t>
          </a:r>
        </a:p>
      </dgm:t>
    </dgm:pt>
    <dgm:pt modelId="{8515A9E0-D744-47A1-8BFB-4259069A98C2}" type="parTrans" cxnId="{7D5F71F5-13AB-406B-814E-508AA246B093}">
      <dgm:prSet/>
      <dgm:spPr/>
      <dgm:t>
        <a:bodyPr/>
        <a:lstStyle/>
        <a:p>
          <a:endParaRPr lang="pl-PL" sz="1800"/>
        </a:p>
      </dgm:t>
    </dgm:pt>
    <dgm:pt modelId="{8BD8486E-CCFC-498A-8CBB-80E7510408C0}" type="sibTrans" cxnId="{7D5F71F5-13AB-406B-814E-508AA246B093}">
      <dgm:prSet/>
      <dgm:spPr/>
      <dgm:t>
        <a:bodyPr/>
        <a:lstStyle/>
        <a:p>
          <a:endParaRPr lang="pl-PL" sz="1800"/>
        </a:p>
      </dgm:t>
    </dgm:pt>
    <dgm:pt modelId="{061B49AD-5BC7-4619-986A-9CD7F5FF7860}" type="pres">
      <dgm:prSet presAssocID="{329FBCEB-624C-4896-9F39-5A3A31C37C59}" presName="linear" presStyleCnt="0">
        <dgm:presLayoutVars>
          <dgm:animLvl val="lvl"/>
          <dgm:resizeHandles val="exact"/>
        </dgm:presLayoutVars>
      </dgm:prSet>
      <dgm:spPr/>
    </dgm:pt>
    <dgm:pt modelId="{B111AD6E-DD4A-40CA-8681-9A4A4B1C92DB}" type="pres">
      <dgm:prSet presAssocID="{819009AE-2945-476A-920C-0796AE8552BE}" presName="parentText" presStyleLbl="node1" presStyleIdx="0" presStyleCnt="4">
        <dgm:presLayoutVars>
          <dgm:chMax val="0"/>
          <dgm:bulletEnabled val="1"/>
        </dgm:presLayoutVars>
      </dgm:prSet>
      <dgm:spPr/>
    </dgm:pt>
    <dgm:pt modelId="{143787D2-89B8-4771-869B-B9445223D643}" type="pres">
      <dgm:prSet presAssocID="{A92C20F6-4EA0-4F96-9A9A-BE7220B6E317}" presName="spacer" presStyleCnt="0"/>
      <dgm:spPr/>
    </dgm:pt>
    <dgm:pt modelId="{4F067DEF-53D1-4A6E-B0A7-595C62628147}" type="pres">
      <dgm:prSet presAssocID="{FC905911-AAEB-4D27-A749-AE6B9DFDDE87}" presName="parentText" presStyleLbl="node1" presStyleIdx="1" presStyleCnt="4">
        <dgm:presLayoutVars>
          <dgm:chMax val="0"/>
          <dgm:bulletEnabled val="1"/>
        </dgm:presLayoutVars>
      </dgm:prSet>
      <dgm:spPr/>
    </dgm:pt>
    <dgm:pt modelId="{B9CFE323-19FC-4237-ABDE-96FF24E0D27A}" type="pres">
      <dgm:prSet presAssocID="{041F4FFD-57B5-4479-9B1E-B793AFE79675}" presName="spacer" presStyleCnt="0"/>
      <dgm:spPr/>
    </dgm:pt>
    <dgm:pt modelId="{AB91D065-E805-4E06-ABAB-B8DDD3F92D58}" type="pres">
      <dgm:prSet presAssocID="{3BCA66FF-6639-49B0-A469-D7F8FA5EB030}" presName="parentText" presStyleLbl="node1" presStyleIdx="2" presStyleCnt="4">
        <dgm:presLayoutVars>
          <dgm:chMax val="0"/>
          <dgm:bulletEnabled val="1"/>
        </dgm:presLayoutVars>
      </dgm:prSet>
      <dgm:spPr/>
    </dgm:pt>
    <dgm:pt modelId="{07A6E9AA-AE35-4864-AE58-13C74922D9AA}" type="pres">
      <dgm:prSet presAssocID="{31A9D680-CAD6-4A4D-981F-42CE8D52FA04}" presName="spacer" presStyleCnt="0"/>
      <dgm:spPr/>
    </dgm:pt>
    <dgm:pt modelId="{2A2EB7E9-BFE5-4CF1-9A9F-C3DFC3C5669B}" type="pres">
      <dgm:prSet presAssocID="{BE74B362-9099-45EB-A93B-0FE943C143E7}" presName="parentText" presStyleLbl="node1" presStyleIdx="3" presStyleCnt="4">
        <dgm:presLayoutVars>
          <dgm:chMax val="0"/>
          <dgm:bulletEnabled val="1"/>
        </dgm:presLayoutVars>
      </dgm:prSet>
      <dgm:spPr/>
    </dgm:pt>
  </dgm:ptLst>
  <dgm:cxnLst>
    <dgm:cxn modelId="{B6691307-5C1A-4AAE-9EFB-6AF911F70D18}" type="presOf" srcId="{BE74B362-9099-45EB-A93B-0FE943C143E7}" destId="{2A2EB7E9-BFE5-4CF1-9A9F-C3DFC3C5669B}" srcOrd="0" destOrd="0" presId="urn:microsoft.com/office/officeart/2005/8/layout/vList2"/>
    <dgm:cxn modelId="{9A532328-B5EC-48FD-9D2D-FE03BC285642}" srcId="{329FBCEB-624C-4896-9F39-5A3A31C37C59}" destId="{3BCA66FF-6639-49B0-A469-D7F8FA5EB030}" srcOrd="2" destOrd="0" parTransId="{8C7FC827-AD46-4E89-B7D9-8E72E521E8C5}" sibTransId="{31A9D680-CAD6-4A4D-981F-42CE8D52FA04}"/>
    <dgm:cxn modelId="{82A77E2C-C313-4CF8-B387-FB55B1462D4D}" srcId="{329FBCEB-624C-4896-9F39-5A3A31C37C59}" destId="{819009AE-2945-476A-920C-0796AE8552BE}" srcOrd="0" destOrd="0" parTransId="{3E954A03-56AA-4E77-9394-CD87863C881A}" sibTransId="{A92C20F6-4EA0-4F96-9A9A-BE7220B6E317}"/>
    <dgm:cxn modelId="{097A4273-DD5C-4D13-8269-546340683441}" type="presOf" srcId="{3BCA66FF-6639-49B0-A469-D7F8FA5EB030}" destId="{AB91D065-E805-4E06-ABAB-B8DDD3F92D58}" srcOrd="0" destOrd="0" presId="urn:microsoft.com/office/officeart/2005/8/layout/vList2"/>
    <dgm:cxn modelId="{71B58377-C31A-4EAF-BBEF-C17B77D0A3E7}" type="presOf" srcId="{FC905911-AAEB-4D27-A749-AE6B9DFDDE87}" destId="{4F067DEF-53D1-4A6E-B0A7-595C62628147}" srcOrd="0" destOrd="0" presId="urn:microsoft.com/office/officeart/2005/8/layout/vList2"/>
    <dgm:cxn modelId="{B88531A1-FAF3-4D88-82C4-DBC73D23B8E2}" type="presOf" srcId="{329FBCEB-624C-4896-9F39-5A3A31C37C59}" destId="{061B49AD-5BC7-4619-986A-9CD7F5FF7860}" srcOrd="0" destOrd="0" presId="urn:microsoft.com/office/officeart/2005/8/layout/vList2"/>
    <dgm:cxn modelId="{77CFDDA2-5826-48BE-8EBB-CA05CCE66F6D}" type="presOf" srcId="{819009AE-2945-476A-920C-0796AE8552BE}" destId="{B111AD6E-DD4A-40CA-8681-9A4A4B1C92DB}" srcOrd="0" destOrd="0" presId="urn:microsoft.com/office/officeart/2005/8/layout/vList2"/>
    <dgm:cxn modelId="{A4ADFFA7-15B5-4FFC-A5C3-74BCCE18CBAF}" srcId="{329FBCEB-624C-4896-9F39-5A3A31C37C59}" destId="{FC905911-AAEB-4D27-A749-AE6B9DFDDE87}" srcOrd="1" destOrd="0" parTransId="{E093478C-5D00-4B47-81F8-003E901C2AC3}" sibTransId="{041F4FFD-57B5-4479-9B1E-B793AFE79675}"/>
    <dgm:cxn modelId="{7D5F71F5-13AB-406B-814E-508AA246B093}" srcId="{329FBCEB-624C-4896-9F39-5A3A31C37C59}" destId="{BE74B362-9099-45EB-A93B-0FE943C143E7}" srcOrd="3" destOrd="0" parTransId="{8515A9E0-D744-47A1-8BFB-4259069A98C2}" sibTransId="{8BD8486E-CCFC-498A-8CBB-80E7510408C0}"/>
    <dgm:cxn modelId="{5C83A136-A94F-4433-A9D7-FDA61CA55BF2}" type="presParOf" srcId="{061B49AD-5BC7-4619-986A-9CD7F5FF7860}" destId="{B111AD6E-DD4A-40CA-8681-9A4A4B1C92DB}" srcOrd="0" destOrd="0" presId="urn:microsoft.com/office/officeart/2005/8/layout/vList2"/>
    <dgm:cxn modelId="{982D2592-0288-46C9-A9D1-51A1E8CA7B6F}" type="presParOf" srcId="{061B49AD-5BC7-4619-986A-9CD7F5FF7860}" destId="{143787D2-89B8-4771-869B-B9445223D643}" srcOrd="1" destOrd="0" presId="urn:microsoft.com/office/officeart/2005/8/layout/vList2"/>
    <dgm:cxn modelId="{3FFB7AD4-3D8A-4637-85CA-184E1D9D7688}" type="presParOf" srcId="{061B49AD-5BC7-4619-986A-9CD7F5FF7860}" destId="{4F067DEF-53D1-4A6E-B0A7-595C62628147}" srcOrd="2" destOrd="0" presId="urn:microsoft.com/office/officeart/2005/8/layout/vList2"/>
    <dgm:cxn modelId="{A16BA604-A706-47CB-85BA-4980CA8C487B}" type="presParOf" srcId="{061B49AD-5BC7-4619-986A-9CD7F5FF7860}" destId="{B9CFE323-19FC-4237-ABDE-96FF24E0D27A}" srcOrd="3" destOrd="0" presId="urn:microsoft.com/office/officeart/2005/8/layout/vList2"/>
    <dgm:cxn modelId="{D22E382B-318D-49D1-9B0B-002E1B518B87}" type="presParOf" srcId="{061B49AD-5BC7-4619-986A-9CD7F5FF7860}" destId="{AB91D065-E805-4E06-ABAB-B8DDD3F92D58}" srcOrd="4" destOrd="0" presId="urn:microsoft.com/office/officeart/2005/8/layout/vList2"/>
    <dgm:cxn modelId="{A7D86093-6407-47F6-836B-8A88F3D00540}" type="presParOf" srcId="{061B49AD-5BC7-4619-986A-9CD7F5FF7860}" destId="{07A6E9AA-AE35-4864-AE58-13C74922D9AA}" srcOrd="5" destOrd="0" presId="urn:microsoft.com/office/officeart/2005/8/layout/vList2"/>
    <dgm:cxn modelId="{A7CF6E96-1635-4ADE-88F3-F9E47DAA8AFF}" type="presParOf" srcId="{061B49AD-5BC7-4619-986A-9CD7F5FF7860}" destId="{2A2EB7E9-BFE5-4CF1-9A9F-C3DFC3C5669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50024-E71F-4A91-AD25-9A2E594B7CCB}">
      <dsp:nvSpPr>
        <dsp:cNvPr id="0" name=""/>
        <dsp:cNvSpPr/>
      </dsp:nvSpPr>
      <dsp:spPr>
        <a:xfrm>
          <a:off x="75935" y="915"/>
          <a:ext cx="5364009" cy="1889112"/>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pl-PL" sz="2000" b="1" kern="1200" dirty="0"/>
            <a:t>Komponent 1.: </a:t>
          </a:r>
          <a:r>
            <a:rPr lang="pl-PL" sz="2000" kern="1200" dirty="0"/>
            <a:t>Synteza wyników zrealizowanych ewaluacji uzupełnionych o analizę danych z systemu monitorowania i danych pochodzących ze statystyk publicznych.</a:t>
          </a:r>
        </a:p>
      </dsp:txBody>
      <dsp:txXfrm>
        <a:off x="75935" y="915"/>
        <a:ext cx="5364009" cy="1889112"/>
      </dsp:txXfrm>
    </dsp:sp>
    <dsp:sp modelId="{4699D1F5-E232-402D-9CAB-0E6E94F0C0C4}">
      <dsp:nvSpPr>
        <dsp:cNvPr id="0" name=""/>
        <dsp:cNvSpPr/>
      </dsp:nvSpPr>
      <dsp:spPr>
        <a:xfrm>
          <a:off x="5754796" y="915"/>
          <a:ext cx="5364009" cy="1889112"/>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pl-PL" sz="2000" b="1" kern="1200" dirty="0"/>
            <a:t>Komponent 2.</a:t>
          </a:r>
          <a:r>
            <a:rPr lang="pl-PL" sz="2000" kern="1200" dirty="0"/>
            <a:t>: Ocena efektywności i skuteczności systemu instytucjonalnego RPO WM oraz zastosowanych w programie specyficznych mechanizmów i instrumentów interwencji na stopień wdrażania RPO WM 2014-2020.</a:t>
          </a:r>
        </a:p>
      </dsp:txBody>
      <dsp:txXfrm>
        <a:off x="5754796" y="915"/>
        <a:ext cx="5364009" cy="1889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1AD6E-DD4A-40CA-8681-9A4A4B1C92DB}">
      <dsp:nvSpPr>
        <dsp:cNvPr id="0" name=""/>
        <dsp:cNvSpPr/>
      </dsp:nvSpPr>
      <dsp:spPr>
        <a:xfrm>
          <a:off x="0" y="15364"/>
          <a:ext cx="11194741" cy="804960"/>
        </a:xfrm>
        <a:prstGeom prst="round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pl-PL" sz="1800" kern="1200"/>
            <a:t>Analiza wpływu otoczenia zewnętrznego na przyjęty system realizacji RPO WM 2014-2020; </a:t>
          </a:r>
          <a:endParaRPr lang="pl-PL" sz="1800" kern="1200" dirty="0"/>
        </a:p>
      </dsp:txBody>
      <dsp:txXfrm>
        <a:off x="39295" y="54659"/>
        <a:ext cx="11116151" cy="726370"/>
      </dsp:txXfrm>
    </dsp:sp>
    <dsp:sp modelId="{E3A74C84-0EC1-4EC3-8FB3-D745CBD4752D}">
      <dsp:nvSpPr>
        <dsp:cNvPr id="0" name=""/>
        <dsp:cNvSpPr/>
      </dsp:nvSpPr>
      <dsp:spPr>
        <a:xfrm>
          <a:off x="0" y="944164"/>
          <a:ext cx="11194741" cy="804960"/>
        </a:xfrm>
        <a:prstGeom prst="round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mj-lt"/>
            <a:buNone/>
          </a:pPr>
          <a:r>
            <a:rPr lang="pl-PL" sz="1800" kern="1200" dirty="0"/>
            <a:t>Ocena efektywności i skuteczności systemu instytucjonalnego </a:t>
          </a:r>
          <a:r>
            <a:rPr lang="pl-PL" sz="1800" kern="1200"/>
            <a:t>RPO WM; </a:t>
          </a:r>
          <a:endParaRPr lang="pl-PL" sz="1800" kern="1200" dirty="0"/>
        </a:p>
      </dsp:txBody>
      <dsp:txXfrm>
        <a:off x="39295" y="983459"/>
        <a:ext cx="11116151" cy="726370"/>
      </dsp:txXfrm>
    </dsp:sp>
    <dsp:sp modelId="{DA3D1884-576C-4005-A717-B16A09F89268}">
      <dsp:nvSpPr>
        <dsp:cNvPr id="0" name=""/>
        <dsp:cNvSpPr/>
      </dsp:nvSpPr>
      <dsp:spPr>
        <a:xfrm>
          <a:off x="0" y="1872964"/>
          <a:ext cx="11194741" cy="804960"/>
        </a:xfrm>
        <a:prstGeom prst="round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mj-lt"/>
            <a:buNone/>
          </a:pPr>
          <a:r>
            <a:rPr lang="pl-PL" sz="1800" kern="1200"/>
            <a:t>Ocena specyficznych mechanizmów i instrumentów interwencji publicznej (na wszystkich etapach realizacji Programu RPO WM 2014-2020); </a:t>
          </a:r>
        </a:p>
      </dsp:txBody>
      <dsp:txXfrm>
        <a:off x="39295" y="1912259"/>
        <a:ext cx="11116151" cy="726370"/>
      </dsp:txXfrm>
    </dsp:sp>
    <dsp:sp modelId="{1BD68C6A-CEED-46AD-B32E-4048FA01640B}">
      <dsp:nvSpPr>
        <dsp:cNvPr id="0" name=""/>
        <dsp:cNvSpPr/>
      </dsp:nvSpPr>
      <dsp:spPr>
        <a:xfrm>
          <a:off x="0" y="2801764"/>
          <a:ext cx="11194741" cy="804960"/>
        </a:xfrm>
        <a:prstGeom prst="round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mj-lt"/>
            <a:buNone/>
          </a:pPr>
          <a:r>
            <a:rPr lang="pl-PL" sz="1800" kern="1200"/>
            <a:t>Wnioski i rekomendacje dotyczące systemu realizacji RPO WM (ze szczególnym uwzględnieniem mechanizmów dotyczących: ZIT, RIT, ISM, przedsięwzięć strategicznych, projektów zintegrowanych). </a:t>
          </a:r>
        </a:p>
      </dsp:txBody>
      <dsp:txXfrm>
        <a:off x="39295" y="2841059"/>
        <a:ext cx="11116151" cy="726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38625-E442-45E9-8B4A-66FF9C87481F}">
      <dsp:nvSpPr>
        <dsp:cNvPr id="0" name=""/>
        <dsp:cNvSpPr/>
      </dsp:nvSpPr>
      <dsp:spPr>
        <a:xfrm>
          <a:off x="10114" y="417823"/>
          <a:ext cx="1511481" cy="906889"/>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Badania CAWI/CATI</a:t>
          </a:r>
        </a:p>
      </dsp:txBody>
      <dsp:txXfrm>
        <a:off x="10114" y="417823"/>
        <a:ext cx="1511481" cy="906889"/>
      </dsp:txXfrm>
    </dsp:sp>
    <dsp:sp modelId="{37C1CA44-05FB-406F-9734-71630767D865}">
      <dsp:nvSpPr>
        <dsp:cNvPr id="0" name=""/>
        <dsp:cNvSpPr/>
      </dsp:nvSpPr>
      <dsp:spPr>
        <a:xfrm>
          <a:off x="1672744" y="417823"/>
          <a:ext cx="1511481" cy="906889"/>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Diady</a:t>
          </a:r>
        </a:p>
      </dsp:txBody>
      <dsp:txXfrm>
        <a:off x="1672744" y="417823"/>
        <a:ext cx="1511481" cy="906889"/>
      </dsp:txXfrm>
    </dsp:sp>
    <dsp:sp modelId="{D9A394BB-5DE3-40C2-95FD-4FB6186EE51D}">
      <dsp:nvSpPr>
        <dsp:cNvPr id="0" name=""/>
        <dsp:cNvSpPr/>
      </dsp:nvSpPr>
      <dsp:spPr>
        <a:xfrm>
          <a:off x="3335374" y="417823"/>
          <a:ext cx="1511481" cy="906889"/>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Wywiady pogłębione (TDI)</a:t>
          </a:r>
        </a:p>
      </dsp:txBody>
      <dsp:txXfrm>
        <a:off x="3335374" y="417823"/>
        <a:ext cx="1511481" cy="906889"/>
      </dsp:txXfrm>
    </dsp:sp>
    <dsp:sp modelId="{269C03F8-B5E0-4A15-9A22-289E85BE1BD3}">
      <dsp:nvSpPr>
        <dsp:cNvPr id="0" name=""/>
        <dsp:cNvSpPr/>
      </dsp:nvSpPr>
      <dsp:spPr>
        <a:xfrm>
          <a:off x="4998004" y="417823"/>
          <a:ext cx="1511481" cy="906889"/>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Telefoniczne wywiady częsciowo ustrukturyzowane (TSSI)</a:t>
          </a:r>
        </a:p>
      </dsp:txBody>
      <dsp:txXfrm>
        <a:off x="4998004" y="417823"/>
        <a:ext cx="1511481" cy="906889"/>
      </dsp:txXfrm>
    </dsp:sp>
    <dsp:sp modelId="{4782C226-BEF5-4046-9CF2-6170CD195E1A}">
      <dsp:nvSpPr>
        <dsp:cNvPr id="0" name=""/>
        <dsp:cNvSpPr/>
      </dsp:nvSpPr>
      <dsp:spPr>
        <a:xfrm>
          <a:off x="6660634" y="417823"/>
          <a:ext cx="1511481" cy="906889"/>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Panele eksperckie</a:t>
          </a:r>
        </a:p>
      </dsp:txBody>
      <dsp:txXfrm>
        <a:off x="6660634" y="417823"/>
        <a:ext cx="1511481" cy="906889"/>
      </dsp:txXfrm>
    </dsp:sp>
    <dsp:sp modelId="{F58E9D98-4F68-47DF-AB2E-9AD69549ECB6}">
      <dsp:nvSpPr>
        <dsp:cNvPr id="0" name=""/>
        <dsp:cNvSpPr/>
      </dsp:nvSpPr>
      <dsp:spPr>
        <a:xfrm>
          <a:off x="8323264" y="417823"/>
          <a:ext cx="1511481" cy="906889"/>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Panel delficki</a:t>
          </a:r>
        </a:p>
      </dsp:txBody>
      <dsp:txXfrm>
        <a:off x="8323264" y="417823"/>
        <a:ext cx="1511481" cy="906889"/>
      </dsp:txXfrm>
    </dsp:sp>
    <dsp:sp modelId="{EA3555DF-F4B8-47F3-9B85-00D130B11E18}">
      <dsp:nvSpPr>
        <dsp:cNvPr id="0" name=""/>
        <dsp:cNvSpPr/>
      </dsp:nvSpPr>
      <dsp:spPr>
        <a:xfrm>
          <a:off x="9985894" y="417823"/>
          <a:ext cx="1511481" cy="906889"/>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Warsztat ewaluacyjny</a:t>
          </a:r>
        </a:p>
      </dsp:txBody>
      <dsp:txXfrm>
        <a:off x="9985894" y="417823"/>
        <a:ext cx="1511481" cy="9068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38625-E442-45E9-8B4A-66FF9C87481F}">
      <dsp:nvSpPr>
        <dsp:cNvPr id="0" name=""/>
        <dsp:cNvSpPr/>
      </dsp:nvSpPr>
      <dsp:spPr>
        <a:xfrm>
          <a:off x="3836" y="414201"/>
          <a:ext cx="1362178" cy="817307"/>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Analiza desk research</a:t>
          </a:r>
        </a:p>
      </dsp:txBody>
      <dsp:txXfrm>
        <a:off x="3836" y="414201"/>
        <a:ext cx="1362178" cy="817307"/>
      </dsp:txXfrm>
    </dsp:sp>
    <dsp:sp modelId="{37C1CA44-05FB-406F-9734-71630767D865}">
      <dsp:nvSpPr>
        <dsp:cNvPr id="0" name=""/>
        <dsp:cNvSpPr/>
      </dsp:nvSpPr>
      <dsp:spPr>
        <a:xfrm>
          <a:off x="1502232" y="414201"/>
          <a:ext cx="1362178" cy="817307"/>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Ewaluacja oparta na teorii</a:t>
          </a:r>
        </a:p>
      </dsp:txBody>
      <dsp:txXfrm>
        <a:off x="1502232" y="414201"/>
        <a:ext cx="1362178" cy="817307"/>
      </dsp:txXfrm>
    </dsp:sp>
    <dsp:sp modelId="{D9A394BB-5DE3-40C2-95FD-4FB6186EE51D}">
      <dsp:nvSpPr>
        <dsp:cNvPr id="0" name=""/>
        <dsp:cNvSpPr/>
      </dsp:nvSpPr>
      <dsp:spPr>
        <a:xfrm>
          <a:off x="3000628" y="414201"/>
          <a:ext cx="1362178" cy="817307"/>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Analiza benchmarkingowa</a:t>
          </a:r>
        </a:p>
      </dsp:txBody>
      <dsp:txXfrm>
        <a:off x="3000628" y="414201"/>
        <a:ext cx="1362178" cy="817307"/>
      </dsp:txXfrm>
    </dsp:sp>
    <dsp:sp modelId="{269C03F8-B5E0-4A15-9A22-289E85BE1BD3}">
      <dsp:nvSpPr>
        <dsp:cNvPr id="0" name=""/>
        <dsp:cNvSpPr/>
      </dsp:nvSpPr>
      <dsp:spPr>
        <a:xfrm>
          <a:off x="4499025" y="414201"/>
          <a:ext cx="1362178" cy="817307"/>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Studium przypadku</a:t>
          </a:r>
        </a:p>
      </dsp:txBody>
      <dsp:txXfrm>
        <a:off x="4499025" y="414201"/>
        <a:ext cx="1362178" cy="817307"/>
      </dsp:txXfrm>
    </dsp:sp>
    <dsp:sp modelId="{4782C226-BEF5-4046-9CF2-6170CD195E1A}">
      <dsp:nvSpPr>
        <dsp:cNvPr id="0" name=""/>
        <dsp:cNvSpPr/>
      </dsp:nvSpPr>
      <dsp:spPr>
        <a:xfrm>
          <a:off x="5997421" y="414201"/>
          <a:ext cx="1362178" cy="817307"/>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Analiza typu social listening</a:t>
          </a:r>
        </a:p>
      </dsp:txBody>
      <dsp:txXfrm>
        <a:off x="5997421" y="414201"/>
        <a:ext cx="1362178" cy="817307"/>
      </dsp:txXfrm>
    </dsp:sp>
    <dsp:sp modelId="{8C439E47-0D76-4511-AEFB-39B8AFC8A767}">
      <dsp:nvSpPr>
        <dsp:cNvPr id="0" name=""/>
        <dsp:cNvSpPr/>
      </dsp:nvSpPr>
      <dsp:spPr>
        <a:xfrm>
          <a:off x="7495817" y="414201"/>
          <a:ext cx="1362178" cy="817307"/>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Jakościowa analiza porównawcza</a:t>
          </a:r>
        </a:p>
      </dsp:txBody>
      <dsp:txXfrm>
        <a:off x="7495817" y="414201"/>
        <a:ext cx="1362178" cy="817307"/>
      </dsp:txXfrm>
    </dsp:sp>
    <dsp:sp modelId="{5AEAC15F-BBA6-4DC2-9E1E-671DB0EFC569}">
      <dsp:nvSpPr>
        <dsp:cNvPr id="0" name=""/>
        <dsp:cNvSpPr/>
      </dsp:nvSpPr>
      <dsp:spPr>
        <a:xfrm>
          <a:off x="8994214" y="414201"/>
          <a:ext cx="1362178" cy="817307"/>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Analiza PEST</a:t>
          </a:r>
        </a:p>
      </dsp:txBody>
      <dsp:txXfrm>
        <a:off x="8994214" y="414201"/>
        <a:ext cx="1362178" cy="817307"/>
      </dsp:txXfrm>
    </dsp:sp>
    <dsp:sp modelId="{AA157BCB-4232-4C61-9493-3DAEE7453A73}">
      <dsp:nvSpPr>
        <dsp:cNvPr id="0" name=""/>
        <dsp:cNvSpPr/>
      </dsp:nvSpPr>
      <dsp:spPr>
        <a:xfrm>
          <a:off x="10492610" y="414201"/>
          <a:ext cx="1362178" cy="817307"/>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Analiza SWOT</a:t>
          </a:r>
        </a:p>
      </dsp:txBody>
      <dsp:txXfrm>
        <a:off x="10492610" y="414201"/>
        <a:ext cx="1362178" cy="8173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1AD6E-DD4A-40CA-8681-9A4A4B1C92DB}">
      <dsp:nvSpPr>
        <dsp:cNvPr id="0" name=""/>
        <dsp:cNvSpPr/>
      </dsp:nvSpPr>
      <dsp:spPr>
        <a:xfrm>
          <a:off x="0" y="18335"/>
          <a:ext cx="11194741" cy="617760"/>
        </a:xfrm>
        <a:prstGeom prst="round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pl-PL" sz="1800" kern="1200"/>
            <a:t>Wysoki poziom kompetencji kadr, uwzględniający umiejętności typu T-shaped;</a:t>
          </a:r>
          <a:endParaRPr lang="pl-PL" sz="1800" kern="1200" dirty="0"/>
        </a:p>
      </dsp:txBody>
      <dsp:txXfrm>
        <a:off x="30157" y="48492"/>
        <a:ext cx="11134427" cy="557446"/>
      </dsp:txXfrm>
    </dsp:sp>
    <dsp:sp modelId="{4F067DEF-53D1-4A6E-B0A7-595C62628147}">
      <dsp:nvSpPr>
        <dsp:cNvPr id="0" name=""/>
        <dsp:cNvSpPr/>
      </dsp:nvSpPr>
      <dsp:spPr>
        <a:xfrm>
          <a:off x="0" y="731135"/>
          <a:ext cx="11194741" cy="617760"/>
        </a:xfrm>
        <a:prstGeom prst="round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pl-PL" sz="1800" kern="1200"/>
            <a:t>Wysokie kompetencje interpersonalne kadry zarządzającej;</a:t>
          </a:r>
        </a:p>
      </dsp:txBody>
      <dsp:txXfrm>
        <a:off x="30157" y="761292"/>
        <a:ext cx="11134427" cy="557446"/>
      </dsp:txXfrm>
    </dsp:sp>
    <dsp:sp modelId="{AB91D065-E805-4E06-ABAB-B8DDD3F92D58}">
      <dsp:nvSpPr>
        <dsp:cNvPr id="0" name=""/>
        <dsp:cNvSpPr/>
      </dsp:nvSpPr>
      <dsp:spPr>
        <a:xfrm>
          <a:off x="0" y="1443935"/>
          <a:ext cx="11194741" cy="617760"/>
        </a:xfrm>
        <a:prstGeom prst="round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pl-PL" sz="1800" kern="1200"/>
            <a:t>Szeroki dostęp pracowników do informacji niezbędnych do realizacji Programu;</a:t>
          </a:r>
        </a:p>
      </dsp:txBody>
      <dsp:txXfrm>
        <a:off x="30157" y="1474092"/>
        <a:ext cx="11134427" cy="557446"/>
      </dsp:txXfrm>
    </dsp:sp>
    <dsp:sp modelId="{2A2EB7E9-BFE5-4CF1-9A9F-C3DFC3C5669B}">
      <dsp:nvSpPr>
        <dsp:cNvPr id="0" name=""/>
        <dsp:cNvSpPr/>
      </dsp:nvSpPr>
      <dsp:spPr>
        <a:xfrm>
          <a:off x="0" y="2156735"/>
          <a:ext cx="11194741" cy="617760"/>
        </a:xfrm>
        <a:prstGeom prst="round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pl-PL" sz="1800" kern="1200"/>
            <a:t>Bieżące, natychmiastowe reagowanie na pojawiające się zagrożenia i identyfikowane ryzyka.</a:t>
          </a:r>
        </a:p>
      </dsp:txBody>
      <dsp:txXfrm>
        <a:off x="30157" y="2186892"/>
        <a:ext cx="11134427" cy="5574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324B0830-B1AF-43FD-B6E2-134D88B40FB4}" type="datetimeFigureOut">
              <a:rPr lang="pl-PL" smtClean="0"/>
              <a:t>06.10.2021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1C8C41-B560-4381-89AD-7DACBBF2549B}" type="slidenum">
              <a:rPr lang="pl-PL" smtClean="0"/>
              <a:t>‹#›</a:t>
            </a:fld>
            <a:endParaRPr lang="pl-PL"/>
          </a:p>
        </p:txBody>
      </p:sp>
    </p:spTree>
    <p:extLst>
      <p:ext uri="{BB962C8B-B14F-4D97-AF65-F5344CB8AC3E}">
        <p14:creationId xmlns:p14="http://schemas.microsoft.com/office/powerpoint/2010/main" val="328303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24B0830-B1AF-43FD-B6E2-134D88B40FB4}" type="datetimeFigureOut">
              <a:rPr lang="pl-PL" smtClean="0"/>
              <a:t>06.10.2021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1C8C41-B560-4381-89AD-7DACBBF2549B}" type="slidenum">
              <a:rPr lang="pl-PL" smtClean="0"/>
              <a:t>‹#›</a:t>
            </a:fld>
            <a:endParaRPr lang="pl-PL"/>
          </a:p>
        </p:txBody>
      </p:sp>
    </p:spTree>
    <p:extLst>
      <p:ext uri="{BB962C8B-B14F-4D97-AF65-F5344CB8AC3E}">
        <p14:creationId xmlns:p14="http://schemas.microsoft.com/office/powerpoint/2010/main" val="323744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24B0830-B1AF-43FD-B6E2-134D88B40FB4}" type="datetimeFigureOut">
              <a:rPr lang="pl-PL" smtClean="0"/>
              <a:t>06.10.2021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1C8C41-B560-4381-89AD-7DACBBF2549B}" type="slidenum">
              <a:rPr lang="pl-PL" smtClean="0"/>
              <a:t>‹#›</a:t>
            </a:fld>
            <a:endParaRPr lang="pl-PL"/>
          </a:p>
        </p:txBody>
      </p:sp>
    </p:spTree>
    <p:extLst>
      <p:ext uri="{BB962C8B-B14F-4D97-AF65-F5344CB8AC3E}">
        <p14:creationId xmlns:p14="http://schemas.microsoft.com/office/powerpoint/2010/main" val="358671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24B0830-B1AF-43FD-B6E2-134D88B40FB4}" type="datetimeFigureOut">
              <a:rPr lang="pl-PL" smtClean="0"/>
              <a:t>06.10.2021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1C8C41-B560-4381-89AD-7DACBBF2549B}" type="slidenum">
              <a:rPr lang="pl-PL" smtClean="0"/>
              <a:t>‹#›</a:t>
            </a:fld>
            <a:endParaRPr lang="pl-PL"/>
          </a:p>
        </p:txBody>
      </p:sp>
    </p:spTree>
    <p:extLst>
      <p:ext uri="{BB962C8B-B14F-4D97-AF65-F5344CB8AC3E}">
        <p14:creationId xmlns:p14="http://schemas.microsoft.com/office/powerpoint/2010/main" val="168161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324B0830-B1AF-43FD-B6E2-134D88B40FB4}" type="datetimeFigureOut">
              <a:rPr lang="pl-PL" smtClean="0"/>
              <a:t>06.10.2021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1C8C41-B560-4381-89AD-7DACBBF2549B}" type="slidenum">
              <a:rPr lang="pl-PL" smtClean="0"/>
              <a:t>‹#›</a:t>
            </a:fld>
            <a:endParaRPr lang="pl-PL"/>
          </a:p>
        </p:txBody>
      </p:sp>
    </p:spTree>
    <p:extLst>
      <p:ext uri="{BB962C8B-B14F-4D97-AF65-F5344CB8AC3E}">
        <p14:creationId xmlns:p14="http://schemas.microsoft.com/office/powerpoint/2010/main" val="282609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324B0830-B1AF-43FD-B6E2-134D88B40FB4}" type="datetimeFigureOut">
              <a:rPr lang="pl-PL" smtClean="0"/>
              <a:t>06.10.2021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41C8C41-B560-4381-89AD-7DACBBF2549B}" type="slidenum">
              <a:rPr lang="pl-PL" smtClean="0"/>
              <a:t>‹#›</a:t>
            </a:fld>
            <a:endParaRPr lang="pl-PL"/>
          </a:p>
        </p:txBody>
      </p:sp>
    </p:spTree>
    <p:extLst>
      <p:ext uri="{BB962C8B-B14F-4D97-AF65-F5344CB8AC3E}">
        <p14:creationId xmlns:p14="http://schemas.microsoft.com/office/powerpoint/2010/main" val="262467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324B0830-B1AF-43FD-B6E2-134D88B40FB4}" type="datetimeFigureOut">
              <a:rPr lang="pl-PL" smtClean="0"/>
              <a:t>06.10.2021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41C8C41-B560-4381-89AD-7DACBBF2549B}" type="slidenum">
              <a:rPr lang="pl-PL" smtClean="0"/>
              <a:t>‹#›</a:t>
            </a:fld>
            <a:endParaRPr lang="pl-PL"/>
          </a:p>
        </p:txBody>
      </p:sp>
    </p:spTree>
    <p:extLst>
      <p:ext uri="{BB962C8B-B14F-4D97-AF65-F5344CB8AC3E}">
        <p14:creationId xmlns:p14="http://schemas.microsoft.com/office/powerpoint/2010/main" val="147213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324B0830-B1AF-43FD-B6E2-134D88B40FB4}" type="datetimeFigureOut">
              <a:rPr lang="pl-PL" smtClean="0"/>
              <a:t>06.10.2021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41C8C41-B560-4381-89AD-7DACBBF2549B}" type="slidenum">
              <a:rPr lang="pl-PL" smtClean="0"/>
              <a:t>‹#›</a:t>
            </a:fld>
            <a:endParaRPr lang="pl-PL"/>
          </a:p>
        </p:txBody>
      </p:sp>
    </p:spTree>
    <p:extLst>
      <p:ext uri="{BB962C8B-B14F-4D97-AF65-F5344CB8AC3E}">
        <p14:creationId xmlns:p14="http://schemas.microsoft.com/office/powerpoint/2010/main" val="239348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24B0830-B1AF-43FD-B6E2-134D88B40FB4}" type="datetimeFigureOut">
              <a:rPr lang="pl-PL" smtClean="0"/>
              <a:t>06.10.2021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41C8C41-B560-4381-89AD-7DACBBF2549B}" type="slidenum">
              <a:rPr lang="pl-PL" smtClean="0"/>
              <a:t>‹#›</a:t>
            </a:fld>
            <a:endParaRPr lang="pl-PL"/>
          </a:p>
        </p:txBody>
      </p:sp>
    </p:spTree>
    <p:extLst>
      <p:ext uri="{BB962C8B-B14F-4D97-AF65-F5344CB8AC3E}">
        <p14:creationId xmlns:p14="http://schemas.microsoft.com/office/powerpoint/2010/main" val="381053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324B0830-B1AF-43FD-B6E2-134D88B40FB4}" type="datetimeFigureOut">
              <a:rPr lang="pl-PL" smtClean="0"/>
              <a:t>06.10.2021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41C8C41-B560-4381-89AD-7DACBBF2549B}" type="slidenum">
              <a:rPr lang="pl-PL" smtClean="0"/>
              <a:t>‹#›</a:t>
            </a:fld>
            <a:endParaRPr lang="pl-PL"/>
          </a:p>
        </p:txBody>
      </p:sp>
    </p:spTree>
    <p:extLst>
      <p:ext uri="{BB962C8B-B14F-4D97-AF65-F5344CB8AC3E}">
        <p14:creationId xmlns:p14="http://schemas.microsoft.com/office/powerpoint/2010/main" val="97981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324B0830-B1AF-43FD-B6E2-134D88B40FB4}" type="datetimeFigureOut">
              <a:rPr lang="pl-PL" smtClean="0"/>
              <a:t>06.10.2021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41C8C41-B560-4381-89AD-7DACBBF2549B}" type="slidenum">
              <a:rPr lang="pl-PL" smtClean="0"/>
              <a:t>‹#›</a:t>
            </a:fld>
            <a:endParaRPr lang="pl-PL"/>
          </a:p>
        </p:txBody>
      </p:sp>
    </p:spTree>
    <p:extLst>
      <p:ext uri="{BB962C8B-B14F-4D97-AF65-F5344CB8AC3E}">
        <p14:creationId xmlns:p14="http://schemas.microsoft.com/office/powerpoint/2010/main" val="1596617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B0830-B1AF-43FD-B6E2-134D88B40FB4}" type="datetimeFigureOut">
              <a:rPr lang="pl-PL" smtClean="0"/>
              <a:t>06.10.2021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C8C41-B560-4381-89AD-7DACBBF2549B}" type="slidenum">
              <a:rPr lang="pl-PL" smtClean="0"/>
              <a:t>‹#›</a:t>
            </a:fld>
            <a:endParaRPr lang="pl-PL"/>
          </a:p>
        </p:txBody>
      </p:sp>
    </p:spTree>
    <p:extLst>
      <p:ext uri="{BB962C8B-B14F-4D97-AF65-F5344CB8AC3E}">
        <p14:creationId xmlns:p14="http://schemas.microsoft.com/office/powerpoint/2010/main" val="298722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ctrTitle"/>
          </p:nvPr>
        </p:nvSpPr>
        <p:spPr/>
        <p:txBody>
          <a:bodyPr/>
          <a:lstStyle/>
          <a:p>
            <a:endParaRPr lang="pl-PL"/>
          </a:p>
        </p:txBody>
      </p:sp>
      <p:sp>
        <p:nvSpPr>
          <p:cNvPr id="6" name="Podtytuł 5"/>
          <p:cNvSpPr>
            <a:spLocks noGrp="1"/>
          </p:cNvSpPr>
          <p:nvPr>
            <p:ph type="subTitle" idx="1"/>
          </p:nvPr>
        </p:nvSpPr>
        <p:spPr/>
        <p:txBody>
          <a:bodyPr/>
          <a:lstStyle/>
          <a:p>
            <a:endParaRPr lang="pl-PL"/>
          </a:p>
        </p:txBody>
      </p:sp>
      <p:pic>
        <p:nvPicPr>
          <p:cNvPr id="3" name="Obraz 2">
            <a:extLst>
              <a:ext uri="{FF2B5EF4-FFF2-40B4-BE49-F238E27FC236}">
                <a16:creationId xmlns:a16="http://schemas.microsoft.com/office/drawing/2014/main" id="{043CEADE-81FB-4090-A9A8-12C3BA59CE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781"/>
            <a:ext cx="12192000" cy="6796438"/>
          </a:xfrm>
          <a:prstGeom prst="rect">
            <a:avLst/>
          </a:prstGeom>
        </p:spPr>
      </p:pic>
    </p:spTree>
    <p:extLst>
      <p:ext uri="{BB962C8B-B14F-4D97-AF65-F5344CB8AC3E}">
        <p14:creationId xmlns:p14="http://schemas.microsoft.com/office/powerpoint/2010/main" val="3040613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5880" y="0"/>
            <a:ext cx="6136640" cy="685800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8" name="pole tekstowe 7"/>
          <p:cNvSpPr txBox="1"/>
          <p:nvPr/>
        </p:nvSpPr>
        <p:spPr>
          <a:xfrm>
            <a:off x="609600" y="304800"/>
            <a:ext cx="4856480" cy="830997"/>
          </a:xfrm>
          <a:prstGeom prst="rect">
            <a:avLst/>
          </a:prstGeom>
          <a:noFill/>
        </p:spPr>
        <p:txBody>
          <a:bodyPr wrap="square" rtlCol="0">
            <a:spAutoFit/>
          </a:bodyPr>
          <a:lstStyle/>
          <a:p>
            <a:pPr algn="ctr"/>
            <a:r>
              <a:rPr lang="pl-PL" sz="4800" b="1" dirty="0">
                <a:solidFill>
                  <a:schemeClr val="bg1"/>
                </a:solidFill>
                <a:latin typeface="Myriad Pro" panose="020B0703030403020204" pitchFamily="34" charset="0"/>
              </a:rPr>
              <a:t>WNIOSEK</a:t>
            </a:r>
          </a:p>
        </p:txBody>
      </p:sp>
      <p:sp>
        <p:nvSpPr>
          <p:cNvPr id="10" name="pole tekstowe 9"/>
          <p:cNvSpPr txBox="1"/>
          <p:nvPr/>
        </p:nvSpPr>
        <p:spPr>
          <a:xfrm>
            <a:off x="6441440" y="322997"/>
            <a:ext cx="5140960" cy="830997"/>
          </a:xfrm>
          <a:prstGeom prst="rect">
            <a:avLst/>
          </a:prstGeom>
          <a:noFill/>
        </p:spPr>
        <p:txBody>
          <a:bodyPr wrap="square" rtlCol="0">
            <a:spAutoFit/>
          </a:bodyPr>
          <a:lstStyle/>
          <a:p>
            <a:pPr algn="ctr"/>
            <a:r>
              <a:rPr lang="pl-PL" sz="4800" b="1" dirty="0">
                <a:solidFill>
                  <a:srgbClr val="C00000"/>
                </a:solidFill>
                <a:latin typeface="Myriad Pro" panose="020B0703030403020204" pitchFamily="34" charset="0"/>
              </a:rPr>
              <a:t>REKOMENDACJA</a:t>
            </a:r>
          </a:p>
        </p:txBody>
      </p:sp>
      <p:sp>
        <p:nvSpPr>
          <p:cNvPr id="7" name="Prostokąt 6">
            <a:extLst>
              <a:ext uri="{FF2B5EF4-FFF2-40B4-BE49-F238E27FC236}">
                <a16:creationId xmlns:a16="http://schemas.microsoft.com/office/drawing/2014/main" id="{4C124756-AC29-4A8B-B94A-E6E87E6B8FDC}"/>
              </a:ext>
            </a:extLst>
          </p:cNvPr>
          <p:cNvSpPr/>
          <p:nvPr/>
        </p:nvSpPr>
        <p:spPr>
          <a:xfrm>
            <a:off x="330200" y="2346888"/>
            <a:ext cx="5415280" cy="792781"/>
          </a:xfrm>
          <a:prstGeom prst="rect">
            <a:avLst/>
          </a:prstGeom>
        </p:spPr>
        <p:txBody>
          <a:bodyPr wrap="square">
            <a:spAutoFit/>
          </a:bodyPr>
          <a:lstStyle/>
          <a:p>
            <a:pPr algn="ctr">
              <a:lnSpc>
                <a:spcPct val="150000"/>
              </a:lnSpc>
            </a:pPr>
            <a:r>
              <a:rPr lang="pl-PL" sz="1600" b="1" dirty="0">
                <a:solidFill>
                  <a:schemeClr val="bg1"/>
                </a:solidFill>
              </a:rPr>
              <a:t>Pozapłacowy system motywacyjny jest istotnym dla pracowników benefitem.</a:t>
            </a:r>
            <a:endParaRPr lang="pl-PL"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Prostokąt 11">
            <a:extLst>
              <a:ext uri="{FF2B5EF4-FFF2-40B4-BE49-F238E27FC236}">
                <a16:creationId xmlns:a16="http://schemas.microsoft.com/office/drawing/2014/main" id="{3D05E4F9-5BF4-4688-834E-6783299C0C55}"/>
              </a:ext>
            </a:extLst>
          </p:cNvPr>
          <p:cNvSpPr/>
          <p:nvPr/>
        </p:nvSpPr>
        <p:spPr>
          <a:xfrm>
            <a:off x="6586220" y="1977557"/>
            <a:ext cx="5140960" cy="1531445"/>
          </a:xfrm>
          <a:prstGeom prst="rect">
            <a:avLst/>
          </a:prstGeom>
        </p:spPr>
        <p:txBody>
          <a:bodyPr wrap="square">
            <a:spAutoFit/>
          </a:bodyPr>
          <a:lstStyle/>
          <a:p>
            <a:pPr algn="ctr">
              <a:lnSpc>
                <a:spcPct val="150000"/>
              </a:lnSpc>
              <a:spcBef>
                <a:spcPts val="600"/>
              </a:spcBef>
              <a:spcAft>
                <a:spcPts val="600"/>
              </a:spcAft>
            </a:pPr>
            <a:r>
              <a:rPr lang="pl-PL" sz="1600" dirty="0"/>
              <a:t>Rekomenduje się utrzymanie a nawet rozszerzenie tego systemu w instytucjach, w których obecnie jest on stosowany – jest to bowiem istotny element uzupełniający system płac oraz motywujący pracowników.</a:t>
            </a:r>
            <a:endParaRPr lang="pl-PL"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4072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6136640" cy="685800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8" name="pole tekstowe 7"/>
          <p:cNvSpPr txBox="1"/>
          <p:nvPr/>
        </p:nvSpPr>
        <p:spPr>
          <a:xfrm>
            <a:off x="609600" y="304800"/>
            <a:ext cx="4856480" cy="830997"/>
          </a:xfrm>
          <a:prstGeom prst="rect">
            <a:avLst/>
          </a:prstGeom>
          <a:noFill/>
        </p:spPr>
        <p:txBody>
          <a:bodyPr wrap="square" rtlCol="0">
            <a:spAutoFit/>
          </a:bodyPr>
          <a:lstStyle/>
          <a:p>
            <a:pPr algn="ctr"/>
            <a:r>
              <a:rPr lang="pl-PL" sz="4800" b="1" dirty="0">
                <a:solidFill>
                  <a:schemeClr val="bg1"/>
                </a:solidFill>
                <a:latin typeface="Myriad Pro" panose="020B0703030403020204" pitchFamily="34" charset="0"/>
              </a:rPr>
              <a:t>WNIOSEK</a:t>
            </a:r>
          </a:p>
        </p:txBody>
      </p:sp>
      <p:sp>
        <p:nvSpPr>
          <p:cNvPr id="9" name="Prostokąt 8"/>
          <p:cNvSpPr/>
          <p:nvPr/>
        </p:nvSpPr>
        <p:spPr>
          <a:xfrm>
            <a:off x="360680" y="1739948"/>
            <a:ext cx="5415280" cy="3378104"/>
          </a:xfrm>
          <a:prstGeom prst="rect">
            <a:avLst/>
          </a:prstGeom>
        </p:spPr>
        <p:txBody>
          <a:bodyPr wrap="square">
            <a:spAutoFit/>
          </a:bodyPr>
          <a:lstStyle/>
          <a:p>
            <a:pPr algn="ctr">
              <a:lnSpc>
                <a:spcPct val="150000"/>
              </a:lnSpc>
            </a:pPr>
            <a:r>
              <a:rPr lang="pl-PL" sz="1600" b="1" dirty="0">
                <a:solidFill>
                  <a:schemeClr val="bg1"/>
                </a:solidFill>
              </a:rPr>
              <a:t>Ocena relacji pomiędzy pracownikami a ich przełożonymi jest dobra, podobnie jak ocena współpracy pomiędzy przedstawicielami poszczególnych instytucji. Obserwuje się jednak, że pomimo dobrych chęci pracowników występuje zjawisko „zamykania się” pracowników w ramach obowiązków realizowanych przez swoje wydziały. Zasadne byłoby natomiast szersze spojrzenie, uwzględniające również to, że praca jednego wydziału może mieć istotne znaczenie dla pracowników innego wydziału.</a:t>
            </a:r>
            <a:endParaRPr lang="pl-PL"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pole tekstowe 9"/>
          <p:cNvSpPr txBox="1"/>
          <p:nvPr/>
        </p:nvSpPr>
        <p:spPr>
          <a:xfrm>
            <a:off x="6441440" y="322997"/>
            <a:ext cx="5140960" cy="830997"/>
          </a:xfrm>
          <a:prstGeom prst="rect">
            <a:avLst/>
          </a:prstGeom>
          <a:noFill/>
        </p:spPr>
        <p:txBody>
          <a:bodyPr wrap="square" rtlCol="0">
            <a:spAutoFit/>
          </a:bodyPr>
          <a:lstStyle/>
          <a:p>
            <a:pPr algn="ctr"/>
            <a:r>
              <a:rPr lang="pl-PL" sz="4800" b="1" dirty="0">
                <a:solidFill>
                  <a:srgbClr val="C00000"/>
                </a:solidFill>
                <a:latin typeface="Myriad Pro" panose="020B0703030403020204" pitchFamily="34" charset="0"/>
              </a:rPr>
              <a:t>REKOMENDACJA</a:t>
            </a:r>
          </a:p>
        </p:txBody>
      </p:sp>
      <p:sp>
        <p:nvSpPr>
          <p:cNvPr id="11" name="Prostokąt 10"/>
          <p:cNvSpPr/>
          <p:nvPr/>
        </p:nvSpPr>
        <p:spPr>
          <a:xfrm>
            <a:off x="6615442" y="1935982"/>
            <a:ext cx="5140960" cy="2639441"/>
          </a:xfrm>
          <a:prstGeom prst="rect">
            <a:avLst/>
          </a:prstGeom>
        </p:spPr>
        <p:txBody>
          <a:bodyPr wrap="square">
            <a:spAutoFit/>
          </a:bodyPr>
          <a:lstStyle/>
          <a:p>
            <a:pPr algn="ctr">
              <a:lnSpc>
                <a:spcPct val="150000"/>
              </a:lnSpc>
              <a:spcBef>
                <a:spcPts val="600"/>
              </a:spcBef>
              <a:spcAft>
                <a:spcPts val="600"/>
              </a:spcAft>
            </a:pPr>
            <a:r>
              <a:rPr lang="pl-PL" sz="1600" dirty="0"/>
              <a:t>Zalecane jest zintensyfikowanie prac w ramach grup roboczych lub zespołów zadaniowych angażujących pracowników różnych biur lub wydziałów. Zaleca się również organizację cyklicznych spotkań pomiędzy kierownikami poszczególnych biur lub oddziałów, co pozwoli na wskazanie im szerszej perspektywy w zakresie realizowanego Programu,</a:t>
            </a:r>
          </a:p>
        </p:txBody>
      </p:sp>
    </p:spTree>
    <p:extLst>
      <p:ext uri="{BB962C8B-B14F-4D97-AF65-F5344CB8AC3E}">
        <p14:creationId xmlns:p14="http://schemas.microsoft.com/office/powerpoint/2010/main" val="2990111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6136640" cy="685800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8" name="pole tekstowe 7"/>
          <p:cNvSpPr txBox="1"/>
          <p:nvPr/>
        </p:nvSpPr>
        <p:spPr>
          <a:xfrm>
            <a:off x="609600" y="304800"/>
            <a:ext cx="4856480" cy="830997"/>
          </a:xfrm>
          <a:prstGeom prst="rect">
            <a:avLst/>
          </a:prstGeom>
          <a:noFill/>
        </p:spPr>
        <p:txBody>
          <a:bodyPr wrap="square" rtlCol="0">
            <a:spAutoFit/>
          </a:bodyPr>
          <a:lstStyle/>
          <a:p>
            <a:pPr algn="ctr"/>
            <a:r>
              <a:rPr lang="pl-PL" sz="4800" b="1" dirty="0">
                <a:solidFill>
                  <a:schemeClr val="bg1"/>
                </a:solidFill>
                <a:latin typeface="Myriad Pro" panose="020B0703030403020204" pitchFamily="34" charset="0"/>
              </a:rPr>
              <a:t>WNIOSEK</a:t>
            </a:r>
          </a:p>
        </p:txBody>
      </p:sp>
      <p:sp>
        <p:nvSpPr>
          <p:cNvPr id="9" name="Prostokąt 8"/>
          <p:cNvSpPr/>
          <p:nvPr/>
        </p:nvSpPr>
        <p:spPr>
          <a:xfrm>
            <a:off x="360680" y="1739948"/>
            <a:ext cx="5415280" cy="2270109"/>
          </a:xfrm>
          <a:prstGeom prst="rect">
            <a:avLst/>
          </a:prstGeom>
        </p:spPr>
        <p:txBody>
          <a:bodyPr wrap="square">
            <a:spAutoFit/>
          </a:bodyPr>
          <a:lstStyle/>
          <a:p>
            <a:pPr algn="ctr">
              <a:lnSpc>
                <a:spcPct val="150000"/>
              </a:lnSpc>
            </a:pPr>
            <a:r>
              <a:rPr lang="pl-PL" sz="1600" b="1" dirty="0">
                <a:solidFill>
                  <a:schemeClr val="bg1"/>
                </a:solidFill>
              </a:rPr>
              <a:t>Średniorocznie jeden pracownik Instytucji Zarządzającej Programem zaangażowany jest w 2 szkolenia. Ponadto, obserwuje się niedobór szkoleń, przede wszystkim tych dotyczących nowej perspektywy finansowej (które są realizowane zbyt późno) oraz z zakresu zmian dokumentacji programowej.</a:t>
            </a:r>
            <a:endParaRPr lang="pl-PL"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pole tekstowe 9"/>
          <p:cNvSpPr txBox="1"/>
          <p:nvPr/>
        </p:nvSpPr>
        <p:spPr>
          <a:xfrm>
            <a:off x="6441440" y="322997"/>
            <a:ext cx="5140960" cy="830997"/>
          </a:xfrm>
          <a:prstGeom prst="rect">
            <a:avLst/>
          </a:prstGeom>
          <a:noFill/>
        </p:spPr>
        <p:txBody>
          <a:bodyPr wrap="square" rtlCol="0">
            <a:spAutoFit/>
          </a:bodyPr>
          <a:lstStyle/>
          <a:p>
            <a:pPr algn="ctr"/>
            <a:r>
              <a:rPr lang="pl-PL" sz="4800" b="1" dirty="0">
                <a:solidFill>
                  <a:srgbClr val="C00000"/>
                </a:solidFill>
                <a:latin typeface="Myriad Pro" panose="020B0703030403020204" pitchFamily="34" charset="0"/>
              </a:rPr>
              <a:t>REKOMENDACJA</a:t>
            </a:r>
          </a:p>
        </p:txBody>
      </p:sp>
      <p:sp>
        <p:nvSpPr>
          <p:cNvPr id="11" name="Prostokąt 10"/>
          <p:cNvSpPr/>
          <p:nvPr/>
        </p:nvSpPr>
        <p:spPr>
          <a:xfrm>
            <a:off x="6615442" y="1935982"/>
            <a:ext cx="5140960" cy="1531445"/>
          </a:xfrm>
          <a:prstGeom prst="rect">
            <a:avLst/>
          </a:prstGeom>
        </p:spPr>
        <p:txBody>
          <a:bodyPr wrap="square">
            <a:spAutoFit/>
          </a:bodyPr>
          <a:lstStyle/>
          <a:p>
            <a:pPr algn="ctr">
              <a:lnSpc>
                <a:spcPct val="150000"/>
              </a:lnSpc>
              <a:spcBef>
                <a:spcPts val="600"/>
              </a:spcBef>
              <a:spcAft>
                <a:spcPts val="600"/>
              </a:spcAft>
            </a:pPr>
            <a:r>
              <a:rPr lang="pl-PL" sz="1600" dirty="0"/>
              <a:t>Zaleca się intensyfikację procesu szkoleń, obejmujących m.in. zmiany w dokumentacji programowej oraz przygotowanie pracowników do wyzwań związanych z nową perspektywą finansową.</a:t>
            </a:r>
          </a:p>
        </p:txBody>
      </p:sp>
    </p:spTree>
    <p:extLst>
      <p:ext uri="{BB962C8B-B14F-4D97-AF65-F5344CB8AC3E}">
        <p14:creationId xmlns:p14="http://schemas.microsoft.com/office/powerpoint/2010/main" val="25581945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6136640" cy="685800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8" name="pole tekstowe 7"/>
          <p:cNvSpPr txBox="1"/>
          <p:nvPr/>
        </p:nvSpPr>
        <p:spPr>
          <a:xfrm>
            <a:off x="609600" y="304800"/>
            <a:ext cx="4856480" cy="830997"/>
          </a:xfrm>
          <a:prstGeom prst="rect">
            <a:avLst/>
          </a:prstGeom>
          <a:noFill/>
        </p:spPr>
        <p:txBody>
          <a:bodyPr wrap="square" rtlCol="0">
            <a:spAutoFit/>
          </a:bodyPr>
          <a:lstStyle/>
          <a:p>
            <a:pPr algn="ctr"/>
            <a:r>
              <a:rPr lang="pl-PL" sz="4800" b="1" dirty="0">
                <a:solidFill>
                  <a:schemeClr val="bg1"/>
                </a:solidFill>
                <a:latin typeface="Myriad Pro" panose="020B0703030403020204" pitchFamily="34" charset="0"/>
              </a:rPr>
              <a:t>WNIOSEK</a:t>
            </a:r>
          </a:p>
        </p:txBody>
      </p:sp>
      <p:sp>
        <p:nvSpPr>
          <p:cNvPr id="9" name="Prostokąt 8"/>
          <p:cNvSpPr/>
          <p:nvPr/>
        </p:nvSpPr>
        <p:spPr>
          <a:xfrm>
            <a:off x="360680" y="1739948"/>
            <a:ext cx="5415280" cy="2639441"/>
          </a:xfrm>
          <a:prstGeom prst="rect">
            <a:avLst/>
          </a:prstGeom>
        </p:spPr>
        <p:txBody>
          <a:bodyPr wrap="square">
            <a:spAutoFit/>
          </a:bodyPr>
          <a:lstStyle/>
          <a:p>
            <a:pPr algn="ctr">
              <a:lnSpc>
                <a:spcPct val="150000"/>
              </a:lnSpc>
            </a:pPr>
            <a:r>
              <a:rPr lang="pl-PL" sz="1600" b="1" dirty="0">
                <a:solidFill>
                  <a:schemeClr val="bg1"/>
                </a:solidFill>
              </a:rPr>
              <a:t>Ścieżka służbowa determinująca obieg informacji w instytucjach zaangażowanych w realizację Programu gwarantuje prawidłową realizację zadań, jednak powoduje, że proces realizacji danego zadania znacznie się wydłuża. Wynika to m.in. z uniemożliwienia pracownikom merytorycznym podejmowania decyzji w bieżących kwestiach poprzez nieprzydzielenie tym pracownikom podpisu elektronicznego</a:t>
            </a:r>
            <a:endParaRPr lang="pl-PL"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pole tekstowe 9"/>
          <p:cNvSpPr txBox="1"/>
          <p:nvPr/>
        </p:nvSpPr>
        <p:spPr>
          <a:xfrm>
            <a:off x="6441440" y="322997"/>
            <a:ext cx="5140960" cy="830997"/>
          </a:xfrm>
          <a:prstGeom prst="rect">
            <a:avLst/>
          </a:prstGeom>
          <a:noFill/>
        </p:spPr>
        <p:txBody>
          <a:bodyPr wrap="square" rtlCol="0">
            <a:spAutoFit/>
          </a:bodyPr>
          <a:lstStyle/>
          <a:p>
            <a:pPr algn="ctr"/>
            <a:r>
              <a:rPr lang="pl-PL" sz="4800" b="1" dirty="0">
                <a:solidFill>
                  <a:srgbClr val="C00000"/>
                </a:solidFill>
                <a:latin typeface="Myriad Pro" panose="020B0703030403020204" pitchFamily="34" charset="0"/>
              </a:rPr>
              <a:t>REKOMENDACJA</a:t>
            </a:r>
          </a:p>
        </p:txBody>
      </p:sp>
      <p:sp>
        <p:nvSpPr>
          <p:cNvPr id="11" name="Prostokąt 10"/>
          <p:cNvSpPr/>
          <p:nvPr/>
        </p:nvSpPr>
        <p:spPr>
          <a:xfrm>
            <a:off x="6562176" y="2353232"/>
            <a:ext cx="5140960" cy="1162113"/>
          </a:xfrm>
          <a:prstGeom prst="rect">
            <a:avLst/>
          </a:prstGeom>
        </p:spPr>
        <p:txBody>
          <a:bodyPr wrap="square">
            <a:spAutoFit/>
          </a:bodyPr>
          <a:lstStyle/>
          <a:p>
            <a:pPr algn="ctr">
              <a:lnSpc>
                <a:spcPct val="150000"/>
              </a:lnSpc>
              <a:spcBef>
                <a:spcPts val="600"/>
              </a:spcBef>
              <a:spcAft>
                <a:spcPts val="600"/>
              </a:spcAft>
            </a:pPr>
            <a:r>
              <a:rPr lang="pl-PL" sz="1600" dirty="0"/>
              <a:t>Zaleca się wyposażenie przynajmniej części pracowników w podpis elektroniczny, co pozwoli usprawnić wdrażanie systemu.</a:t>
            </a:r>
          </a:p>
        </p:txBody>
      </p:sp>
    </p:spTree>
    <p:extLst>
      <p:ext uri="{BB962C8B-B14F-4D97-AF65-F5344CB8AC3E}">
        <p14:creationId xmlns:p14="http://schemas.microsoft.com/office/powerpoint/2010/main" val="20334697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6136640" cy="685800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8" name="pole tekstowe 7"/>
          <p:cNvSpPr txBox="1"/>
          <p:nvPr/>
        </p:nvSpPr>
        <p:spPr>
          <a:xfrm>
            <a:off x="609600" y="304800"/>
            <a:ext cx="4856480" cy="830997"/>
          </a:xfrm>
          <a:prstGeom prst="rect">
            <a:avLst/>
          </a:prstGeom>
          <a:noFill/>
        </p:spPr>
        <p:txBody>
          <a:bodyPr wrap="square" rtlCol="0">
            <a:spAutoFit/>
          </a:bodyPr>
          <a:lstStyle/>
          <a:p>
            <a:pPr algn="ctr"/>
            <a:r>
              <a:rPr lang="pl-PL" sz="4800" b="1" dirty="0">
                <a:solidFill>
                  <a:schemeClr val="bg1"/>
                </a:solidFill>
                <a:latin typeface="Myriad Pro" panose="020B0703030403020204" pitchFamily="34" charset="0"/>
              </a:rPr>
              <a:t>WNIOSEK</a:t>
            </a:r>
          </a:p>
        </p:txBody>
      </p:sp>
      <p:sp>
        <p:nvSpPr>
          <p:cNvPr id="9" name="Prostokąt 8"/>
          <p:cNvSpPr/>
          <p:nvPr/>
        </p:nvSpPr>
        <p:spPr>
          <a:xfrm>
            <a:off x="360680" y="1320848"/>
            <a:ext cx="5415280" cy="4855432"/>
          </a:xfrm>
          <a:prstGeom prst="rect">
            <a:avLst/>
          </a:prstGeom>
        </p:spPr>
        <p:txBody>
          <a:bodyPr wrap="square">
            <a:spAutoFit/>
          </a:bodyPr>
          <a:lstStyle/>
          <a:p>
            <a:pPr algn="ctr">
              <a:lnSpc>
                <a:spcPct val="150000"/>
              </a:lnSpc>
            </a:pPr>
            <a:r>
              <a:rPr lang="pl-PL" sz="1600" b="1" dirty="0">
                <a:solidFill>
                  <a:schemeClr val="bg1"/>
                </a:solidFill>
              </a:rPr>
              <a:t>Badanie dowiodło, że systemy LSI MEWA 2.0 oraz SL2014 posiadają ograniczone funkcjonalności, jeśli chodzi o zakres danych, które mogą być przesłane przy ich wykorzystaniu. Powoduje to, że część dokumentacji przekazywanej przez beneficjentów/wnioskodawców do przedstawicieli instytucji systemu realizacji Programu musiała być dostarczana w innej formie (np. w postaci skanu dokumentu przekazywanego e-mailowo). System automatycznie dokonywał również zaokrąglenia kwot w składanych wnioskach o płatność, co generowało niespójność z rzeczywistym stanem poniesionych wydatków i musiało być korygowane ręcznie. Obie sytuacje powodowały utrudnienie dla projektodawców, jak również dla przedstawicieli instytucji systemu realizacji Programu</a:t>
            </a:r>
            <a:endParaRPr lang="pl-PL"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pole tekstowe 9"/>
          <p:cNvSpPr txBox="1"/>
          <p:nvPr/>
        </p:nvSpPr>
        <p:spPr>
          <a:xfrm>
            <a:off x="6441440" y="322997"/>
            <a:ext cx="5140960" cy="830997"/>
          </a:xfrm>
          <a:prstGeom prst="rect">
            <a:avLst/>
          </a:prstGeom>
          <a:noFill/>
        </p:spPr>
        <p:txBody>
          <a:bodyPr wrap="square" rtlCol="0">
            <a:spAutoFit/>
          </a:bodyPr>
          <a:lstStyle/>
          <a:p>
            <a:pPr algn="ctr"/>
            <a:r>
              <a:rPr lang="pl-PL" sz="4800" b="1" dirty="0">
                <a:solidFill>
                  <a:srgbClr val="C00000"/>
                </a:solidFill>
                <a:latin typeface="Myriad Pro" panose="020B0703030403020204" pitchFamily="34" charset="0"/>
              </a:rPr>
              <a:t>REKOMENDACJA</a:t>
            </a:r>
          </a:p>
        </p:txBody>
      </p:sp>
      <p:sp>
        <p:nvSpPr>
          <p:cNvPr id="11" name="Prostokąt 10"/>
          <p:cNvSpPr/>
          <p:nvPr/>
        </p:nvSpPr>
        <p:spPr>
          <a:xfrm>
            <a:off x="6571054" y="1739948"/>
            <a:ext cx="5140960" cy="2639441"/>
          </a:xfrm>
          <a:prstGeom prst="rect">
            <a:avLst/>
          </a:prstGeom>
        </p:spPr>
        <p:txBody>
          <a:bodyPr wrap="square">
            <a:spAutoFit/>
          </a:bodyPr>
          <a:lstStyle/>
          <a:p>
            <a:pPr algn="ctr">
              <a:lnSpc>
                <a:spcPct val="150000"/>
              </a:lnSpc>
              <a:spcBef>
                <a:spcPts val="600"/>
              </a:spcBef>
              <a:spcAft>
                <a:spcPts val="600"/>
              </a:spcAft>
            </a:pPr>
            <a:r>
              <a:rPr lang="pl-PL" sz="1600" dirty="0"/>
              <a:t>Zaleca się, by w ramach przyszłej perspektywy finansowej wprowadzić do systemu LSI takie modyfikacje, które umożliwią przesyłanie przez niego większego zakresu tematycznego dokumentacji, niż ma to miejsce obecnie. Zaleca się ponadto korektę w module odpowiedzialnym za dokonywanie rozliczeń w taki sposób, by wartości nie były zaokrąglane automatycznie</a:t>
            </a:r>
          </a:p>
        </p:txBody>
      </p:sp>
    </p:spTree>
    <p:extLst>
      <p:ext uri="{BB962C8B-B14F-4D97-AF65-F5344CB8AC3E}">
        <p14:creationId xmlns:p14="http://schemas.microsoft.com/office/powerpoint/2010/main" val="1623130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3" name="Symbol zastępczy zawartości 2"/>
          <p:cNvSpPr>
            <a:spLocks noGrp="1"/>
          </p:cNvSpPr>
          <p:nvPr>
            <p:ph idx="1"/>
          </p:nvPr>
        </p:nvSpPr>
        <p:spPr>
          <a:xfrm>
            <a:off x="6961514" y="4618681"/>
            <a:ext cx="3926457" cy="1095554"/>
          </a:xfrm>
        </p:spPr>
        <p:txBody>
          <a:bodyPr>
            <a:normAutofit/>
          </a:bodyPr>
          <a:lstStyle/>
          <a:p>
            <a:pPr marL="0" indent="0" algn="ctr">
              <a:buNone/>
            </a:pPr>
            <a:r>
              <a:rPr lang="pl-PL" sz="2400" dirty="0"/>
              <a:t>EU-CONSULT sp. z o.o.                    ul. Toruńska 18C lokal D        80-747 Gdańsk</a:t>
            </a:r>
          </a:p>
        </p:txBody>
      </p:sp>
      <p:pic>
        <p:nvPicPr>
          <p:cNvPr id="4" name="Obraz 3" descr="Znalezione obrazy dla zapytania: MAZOWSZE LOGOTYP" title="logotyp"/>
          <p:cNvPicPr/>
          <p:nvPr/>
        </p:nvPicPr>
        <p:blipFill>
          <a:blip r:embed="rId3" cstate="print"/>
          <a:srcRect/>
          <a:stretch>
            <a:fillRect/>
          </a:stretch>
        </p:blipFill>
        <p:spPr bwMode="auto">
          <a:xfrm>
            <a:off x="9038774" y="2767594"/>
            <a:ext cx="2370747" cy="707323"/>
          </a:xfrm>
          <a:prstGeom prst="rect">
            <a:avLst/>
          </a:prstGeom>
          <a:noFill/>
          <a:ln w="9525">
            <a:noFill/>
            <a:miter lim="800000"/>
            <a:headEnd/>
            <a:tailEnd/>
          </a:ln>
        </p:spPr>
      </p:pic>
      <p:pic>
        <p:nvPicPr>
          <p:cNvPr id="5" name="Obraz 4" descr="logo wykonawcy - EU-CONSULT sp. z o.o." title="grafika ozdobn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5157" y="5796082"/>
            <a:ext cx="1599779" cy="836192"/>
          </a:xfrm>
          <a:prstGeom prst="rect">
            <a:avLst/>
          </a:prstGeom>
          <a:noFill/>
          <a:ln>
            <a:noFill/>
          </a:ln>
        </p:spPr>
      </p:pic>
      <p:sp>
        <p:nvSpPr>
          <p:cNvPr id="7" name="pole tekstowe 6"/>
          <p:cNvSpPr txBox="1"/>
          <p:nvPr/>
        </p:nvSpPr>
        <p:spPr>
          <a:xfrm>
            <a:off x="8096299" y="1497235"/>
            <a:ext cx="4255698" cy="1477328"/>
          </a:xfrm>
          <a:prstGeom prst="rect">
            <a:avLst/>
          </a:prstGeom>
          <a:noFill/>
        </p:spPr>
        <p:txBody>
          <a:bodyPr wrap="square" rtlCol="0">
            <a:spAutoFit/>
          </a:bodyPr>
          <a:lstStyle/>
          <a:p>
            <a:pPr algn="ctr"/>
            <a:r>
              <a:rPr lang="pl-PL" sz="2400" dirty="0"/>
              <a:t>Województwo Mazowieckie</a:t>
            </a:r>
          </a:p>
          <a:p>
            <a:pPr algn="ctr"/>
            <a:r>
              <a:rPr lang="pl-PL" sz="2400" dirty="0"/>
              <a:t>ul. Jagiellońska 26</a:t>
            </a:r>
          </a:p>
          <a:p>
            <a:pPr algn="ctr"/>
            <a:r>
              <a:rPr lang="pl-PL" sz="2400" dirty="0"/>
              <a:t>03-719 Warszawa</a:t>
            </a:r>
          </a:p>
          <a:p>
            <a:pPr algn="ctr"/>
            <a:endParaRPr lang="pl-PL" dirty="0"/>
          </a:p>
        </p:txBody>
      </p:sp>
      <p:sp>
        <p:nvSpPr>
          <p:cNvPr id="8" name="pole tekstowe 7"/>
          <p:cNvSpPr txBox="1"/>
          <p:nvPr/>
        </p:nvSpPr>
        <p:spPr>
          <a:xfrm>
            <a:off x="8261230" y="792079"/>
            <a:ext cx="4255698" cy="461665"/>
          </a:xfrm>
          <a:prstGeom prst="rect">
            <a:avLst/>
          </a:prstGeom>
          <a:noFill/>
        </p:spPr>
        <p:txBody>
          <a:bodyPr wrap="square" rtlCol="0">
            <a:spAutoFit/>
          </a:bodyPr>
          <a:lstStyle/>
          <a:p>
            <a:pPr algn="ctr"/>
            <a:r>
              <a:rPr lang="pl-PL" sz="2400" b="1" dirty="0">
                <a:solidFill>
                  <a:srgbClr val="C00000"/>
                </a:solidFill>
              </a:rPr>
              <a:t>Zamawiający</a:t>
            </a:r>
            <a:endParaRPr lang="pl-PL" b="1" dirty="0">
              <a:solidFill>
                <a:srgbClr val="C00000"/>
              </a:solidFill>
            </a:endParaRPr>
          </a:p>
        </p:txBody>
      </p:sp>
      <p:sp>
        <p:nvSpPr>
          <p:cNvPr id="9" name="pole tekstowe 8"/>
          <p:cNvSpPr txBox="1"/>
          <p:nvPr/>
        </p:nvSpPr>
        <p:spPr>
          <a:xfrm>
            <a:off x="6702004" y="3793369"/>
            <a:ext cx="4255698" cy="461665"/>
          </a:xfrm>
          <a:prstGeom prst="rect">
            <a:avLst/>
          </a:prstGeom>
          <a:noFill/>
        </p:spPr>
        <p:txBody>
          <a:bodyPr wrap="square" rtlCol="0">
            <a:spAutoFit/>
          </a:bodyPr>
          <a:lstStyle/>
          <a:p>
            <a:pPr algn="ctr"/>
            <a:r>
              <a:rPr lang="pl-PL" sz="2400" b="1" dirty="0">
                <a:solidFill>
                  <a:srgbClr val="C00000"/>
                </a:solidFill>
              </a:rPr>
              <a:t>Wykonawca</a:t>
            </a:r>
            <a:endParaRPr lang="pl-PL" b="1" dirty="0">
              <a:solidFill>
                <a:srgbClr val="C00000"/>
              </a:solidFill>
            </a:endParaRPr>
          </a:p>
        </p:txBody>
      </p:sp>
    </p:spTree>
    <p:extLst>
      <p:ext uri="{BB962C8B-B14F-4D97-AF65-F5344CB8AC3E}">
        <p14:creationId xmlns:p14="http://schemas.microsoft.com/office/powerpoint/2010/main" val="2060596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3" name="Symbol zastępczy zawartości 2"/>
          <p:cNvSpPr>
            <a:spLocks noGrp="1"/>
          </p:cNvSpPr>
          <p:nvPr>
            <p:ph idx="1"/>
          </p:nvPr>
        </p:nvSpPr>
        <p:spPr>
          <a:xfrm>
            <a:off x="6961514" y="4618681"/>
            <a:ext cx="3926457" cy="1095554"/>
          </a:xfrm>
        </p:spPr>
        <p:txBody>
          <a:bodyPr>
            <a:normAutofit/>
          </a:bodyPr>
          <a:lstStyle/>
          <a:p>
            <a:pPr marL="0" indent="0" algn="ctr">
              <a:buNone/>
            </a:pPr>
            <a:r>
              <a:rPr lang="pl-PL" sz="2400" dirty="0"/>
              <a:t>EU-CONSULT sp. z o.o.                    ul. Toruńska 18C lokal D        80-747 Gdańsk</a:t>
            </a:r>
          </a:p>
        </p:txBody>
      </p:sp>
      <p:pic>
        <p:nvPicPr>
          <p:cNvPr id="4" name="Obraz 3" descr="Znalezione obrazy dla zapytania: MAZOWSZE LOGOTYP" title="logotyp"/>
          <p:cNvPicPr/>
          <p:nvPr/>
        </p:nvPicPr>
        <p:blipFill>
          <a:blip r:embed="rId3" cstate="print"/>
          <a:srcRect/>
          <a:stretch>
            <a:fillRect/>
          </a:stretch>
        </p:blipFill>
        <p:spPr bwMode="auto">
          <a:xfrm>
            <a:off x="9038774" y="2767594"/>
            <a:ext cx="2370747" cy="707323"/>
          </a:xfrm>
          <a:prstGeom prst="rect">
            <a:avLst/>
          </a:prstGeom>
          <a:noFill/>
          <a:ln w="9525">
            <a:noFill/>
            <a:miter lim="800000"/>
            <a:headEnd/>
            <a:tailEnd/>
          </a:ln>
        </p:spPr>
      </p:pic>
      <p:pic>
        <p:nvPicPr>
          <p:cNvPr id="5" name="Obraz 4" descr="logo wykonawcy - EU-CONSULT sp. z o.o." title="grafika ozdobn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5157" y="5796082"/>
            <a:ext cx="1599779" cy="836192"/>
          </a:xfrm>
          <a:prstGeom prst="rect">
            <a:avLst/>
          </a:prstGeom>
          <a:noFill/>
          <a:ln>
            <a:noFill/>
          </a:ln>
        </p:spPr>
      </p:pic>
      <p:sp>
        <p:nvSpPr>
          <p:cNvPr id="7" name="pole tekstowe 6"/>
          <p:cNvSpPr txBox="1"/>
          <p:nvPr/>
        </p:nvSpPr>
        <p:spPr>
          <a:xfrm>
            <a:off x="8096299" y="1497235"/>
            <a:ext cx="4255698" cy="1477328"/>
          </a:xfrm>
          <a:prstGeom prst="rect">
            <a:avLst/>
          </a:prstGeom>
          <a:noFill/>
        </p:spPr>
        <p:txBody>
          <a:bodyPr wrap="square" rtlCol="0">
            <a:spAutoFit/>
          </a:bodyPr>
          <a:lstStyle/>
          <a:p>
            <a:pPr algn="ctr"/>
            <a:r>
              <a:rPr lang="pl-PL" sz="2400" dirty="0"/>
              <a:t>Województwo Mazowieckie</a:t>
            </a:r>
          </a:p>
          <a:p>
            <a:pPr algn="ctr"/>
            <a:r>
              <a:rPr lang="pl-PL" sz="2400" dirty="0"/>
              <a:t>ul. Jagiellońska 26</a:t>
            </a:r>
          </a:p>
          <a:p>
            <a:pPr algn="ctr"/>
            <a:r>
              <a:rPr lang="pl-PL" sz="2400" dirty="0"/>
              <a:t>03-719 Warszawa</a:t>
            </a:r>
          </a:p>
          <a:p>
            <a:pPr algn="ctr"/>
            <a:endParaRPr lang="pl-PL" dirty="0"/>
          </a:p>
        </p:txBody>
      </p:sp>
      <p:sp>
        <p:nvSpPr>
          <p:cNvPr id="8" name="pole tekstowe 7"/>
          <p:cNvSpPr txBox="1"/>
          <p:nvPr/>
        </p:nvSpPr>
        <p:spPr>
          <a:xfrm>
            <a:off x="8261230" y="792079"/>
            <a:ext cx="4255698" cy="461665"/>
          </a:xfrm>
          <a:prstGeom prst="rect">
            <a:avLst/>
          </a:prstGeom>
          <a:noFill/>
        </p:spPr>
        <p:txBody>
          <a:bodyPr wrap="square" rtlCol="0">
            <a:spAutoFit/>
          </a:bodyPr>
          <a:lstStyle/>
          <a:p>
            <a:pPr algn="ctr"/>
            <a:r>
              <a:rPr lang="pl-PL" sz="2400" b="1" dirty="0">
                <a:solidFill>
                  <a:srgbClr val="C00000"/>
                </a:solidFill>
              </a:rPr>
              <a:t>Zamawiający</a:t>
            </a:r>
            <a:endParaRPr lang="pl-PL" b="1" dirty="0">
              <a:solidFill>
                <a:srgbClr val="C00000"/>
              </a:solidFill>
            </a:endParaRPr>
          </a:p>
        </p:txBody>
      </p:sp>
      <p:sp>
        <p:nvSpPr>
          <p:cNvPr id="9" name="pole tekstowe 8"/>
          <p:cNvSpPr txBox="1"/>
          <p:nvPr/>
        </p:nvSpPr>
        <p:spPr>
          <a:xfrm>
            <a:off x="6702004" y="3793369"/>
            <a:ext cx="4255698" cy="461665"/>
          </a:xfrm>
          <a:prstGeom prst="rect">
            <a:avLst/>
          </a:prstGeom>
          <a:noFill/>
        </p:spPr>
        <p:txBody>
          <a:bodyPr wrap="square" rtlCol="0">
            <a:spAutoFit/>
          </a:bodyPr>
          <a:lstStyle/>
          <a:p>
            <a:pPr algn="ctr"/>
            <a:r>
              <a:rPr lang="pl-PL" sz="2400" b="1" dirty="0">
                <a:solidFill>
                  <a:srgbClr val="C00000"/>
                </a:solidFill>
              </a:rPr>
              <a:t>Wykonawca</a:t>
            </a:r>
            <a:endParaRPr lang="pl-PL" b="1" dirty="0">
              <a:solidFill>
                <a:srgbClr val="C00000"/>
              </a:solidFill>
            </a:endParaRPr>
          </a:p>
        </p:txBody>
      </p:sp>
    </p:spTree>
    <p:extLst>
      <p:ext uri="{BB962C8B-B14F-4D97-AF65-F5344CB8AC3E}">
        <p14:creationId xmlns:p14="http://schemas.microsoft.com/office/powerpoint/2010/main" val="3762859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0037"/>
            <a:ext cx="12192000" cy="1742536"/>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dirty="0"/>
          </a:p>
        </p:txBody>
      </p:sp>
      <p:sp>
        <p:nvSpPr>
          <p:cNvPr id="2" name="Tytuł 1"/>
          <p:cNvSpPr>
            <a:spLocks noGrp="1"/>
          </p:cNvSpPr>
          <p:nvPr>
            <p:ph type="title"/>
          </p:nvPr>
        </p:nvSpPr>
        <p:spPr>
          <a:xfrm>
            <a:off x="1326285" y="168449"/>
            <a:ext cx="10515600" cy="1325563"/>
          </a:xfrm>
        </p:spPr>
        <p:txBody>
          <a:bodyPr/>
          <a:lstStyle/>
          <a:p>
            <a:r>
              <a:rPr lang="pl-PL" b="1" dirty="0">
                <a:solidFill>
                  <a:schemeClr val="bg1"/>
                </a:solidFill>
                <a:latin typeface="Myriad Pro" panose="020B0703030403020204" pitchFamily="34" charset="0"/>
              </a:rPr>
              <a:t>Cel badania</a:t>
            </a:r>
            <a:endParaRPr lang="pl-PL" b="1" dirty="0">
              <a:solidFill>
                <a:schemeClr val="accent2"/>
              </a:solidFill>
              <a:latin typeface="Myriad Pro" panose="020B0703030403020204" pitchFamily="34" charset="0"/>
            </a:endParaRPr>
          </a:p>
        </p:txBody>
      </p:sp>
      <p:sp>
        <p:nvSpPr>
          <p:cNvPr id="6" name="pole tekstowe 5">
            <a:extLst>
              <a:ext uri="{FF2B5EF4-FFF2-40B4-BE49-F238E27FC236}">
                <a16:creationId xmlns:a16="http://schemas.microsoft.com/office/drawing/2014/main" id="{16FE0ED3-860A-44BA-B5D3-DDA390ECE8BA}"/>
              </a:ext>
            </a:extLst>
          </p:cNvPr>
          <p:cNvSpPr txBox="1"/>
          <p:nvPr/>
        </p:nvSpPr>
        <p:spPr>
          <a:xfrm>
            <a:off x="577049" y="2130641"/>
            <a:ext cx="10990555" cy="1754326"/>
          </a:xfrm>
          <a:prstGeom prst="rect">
            <a:avLst/>
          </a:prstGeom>
          <a:noFill/>
        </p:spPr>
        <p:txBody>
          <a:bodyPr wrap="square">
            <a:spAutoFit/>
          </a:bodyPr>
          <a:lstStyle/>
          <a:p>
            <a:pPr algn="just"/>
            <a:r>
              <a:rPr lang="pl-PL" b="1" dirty="0">
                <a:solidFill>
                  <a:srgbClr val="C00000"/>
                </a:solidFill>
              </a:rPr>
              <a:t>Celem badania </a:t>
            </a:r>
            <a:r>
              <a:rPr lang="pl-PL" dirty="0"/>
              <a:t>była ocena systemu realizacji RPO WM na lata 2014-2020 pod kątem udoskonaleń w obecnej perspektywie oraz lepszego zaprojektowania systemu w przyszłym okresie finansowania (2021+). Tym samym, badanie objęło okres niemal całej perspektywy finansowej, tj. od początku realizacji Programu do 31 sierpnia 2020 r.</a:t>
            </a:r>
          </a:p>
          <a:p>
            <a:pPr algn="just"/>
            <a:endParaRPr lang="pl-PL" dirty="0"/>
          </a:p>
          <a:p>
            <a:pPr algn="just"/>
            <a:endParaRPr lang="pl-PL" dirty="0"/>
          </a:p>
          <a:p>
            <a:pPr algn="just"/>
            <a:r>
              <a:rPr lang="pl-PL" dirty="0"/>
              <a:t>Architektura badania opierała się na </a:t>
            </a:r>
            <a:r>
              <a:rPr lang="pl-PL" b="1" dirty="0">
                <a:solidFill>
                  <a:srgbClr val="C00000"/>
                </a:solidFill>
              </a:rPr>
              <a:t>dwóch komponentach</a:t>
            </a:r>
            <a:r>
              <a:rPr lang="pl-PL" dirty="0"/>
              <a:t>:</a:t>
            </a:r>
          </a:p>
        </p:txBody>
      </p:sp>
      <p:graphicFrame>
        <p:nvGraphicFramePr>
          <p:cNvPr id="7" name="Diagram 6">
            <a:extLst>
              <a:ext uri="{FF2B5EF4-FFF2-40B4-BE49-F238E27FC236}">
                <a16:creationId xmlns:a16="http://schemas.microsoft.com/office/drawing/2014/main" id="{811B3231-A2F2-42F5-AEF0-03000C00EC6A}"/>
              </a:ext>
            </a:extLst>
          </p:cNvPr>
          <p:cNvGraphicFramePr/>
          <p:nvPr>
            <p:extLst>
              <p:ext uri="{D42A27DB-BD31-4B8C-83A1-F6EECF244321}">
                <p14:modId xmlns:p14="http://schemas.microsoft.com/office/powerpoint/2010/main" val="787873095"/>
              </p:ext>
            </p:extLst>
          </p:nvPr>
        </p:nvGraphicFramePr>
        <p:xfrm>
          <a:off x="577049" y="4083728"/>
          <a:ext cx="11194741" cy="1890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739863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0037"/>
            <a:ext cx="12192000" cy="1742536"/>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dirty="0"/>
          </a:p>
        </p:txBody>
      </p:sp>
      <p:sp>
        <p:nvSpPr>
          <p:cNvPr id="2" name="Tytuł 1"/>
          <p:cNvSpPr>
            <a:spLocks noGrp="1"/>
          </p:cNvSpPr>
          <p:nvPr>
            <p:ph type="title"/>
          </p:nvPr>
        </p:nvSpPr>
        <p:spPr>
          <a:xfrm>
            <a:off x="1326285" y="168449"/>
            <a:ext cx="10515600" cy="1325563"/>
          </a:xfrm>
        </p:spPr>
        <p:txBody>
          <a:bodyPr/>
          <a:lstStyle/>
          <a:p>
            <a:r>
              <a:rPr lang="pl-PL" b="1" dirty="0">
                <a:solidFill>
                  <a:schemeClr val="bg1"/>
                </a:solidFill>
                <a:latin typeface="Myriad Pro" panose="020B0703030403020204" pitchFamily="34" charset="0"/>
              </a:rPr>
              <a:t>Obszary analizy</a:t>
            </a:r>
            <a:endParaRPr lang="pl-PL" b="1" dirty="0">
              <a:solidFill>
                <a:schemeClr val="accent2"/>
              </a:solidFill>
              <a:latin typeface="Myriad Pro" panose="020B0703030403020204" pitchFamily="34" charset="0"/>
            </a:endParaRPr>
          </a:p>
        </p:txBody>
      </p:sp>
      <p:sp>
        <p:nvSpPr>
          <p:cNvPr id="6" name="pole tekstowe 5">
            <a:extLst>
              <a:ext uri="{FF2B5EF4-FFF2-40B4-BE49-F238E27FC236}">
                <a16:creationId xmlns:a16="http://schemas.microsoft.com/office/drawing/2014/main" id="{16FE0ED3-860A-44BA-B5D3-DDA390ECE8BA}"/>
              </a:ext>
            </a:extLst>
          </p:cNvPr>
          <p:cNvSpPr txBox="1"/>
          <p:nvPr/>
        </p:nvSpPr>
        <p:spPr>
          <a:xfrm>
            <a:off x="577049" y="2130641"/>
            <a:ext cx="10990555" cy="369332"/>
          </a:xfrm>
          <a:prstGeom prst="rect">
            <a:avLst/>
          </a:prstGeom>
          <a:noFill/>
        </p:spPr>
        <p:txBody>
          <a:bodyPr wrap="square">
            <a:spAutoFit/>
          </a:bodyPr>
          <a:lstStyle/>
          <a:p>
            <a:pPr algn="just"/>
            <a:r>
              <a:rPr lang="pl-PL" b="1" dirty="0">
                <a:solidFill>
                  <a:srgbClr val="C00000"/>
                </a:solidFill>
              </a:rPr>
              <a:t>Badanie koncentrowało się na następujących obszarach tematycznych:</a:t>
            </a:r>
            <a:endParaRPr lang="pl-PL" dirty="0"/>
          </a:p>
        </p:txBody>
      </p:sp>
      <p:graphicFrame>
        <p:nvGraphicFramePr>
          <p:cNvPr id="7" name="Diagram 6">
            <a:extLst>
              <a:ext uri="{FF2B5EF4-FFF2-40B4-BE49-F238E27FC236}">
                <a16:creationId xmlns:a16="http://schemas.microsoft.com/office/drawing/2014/main" id="{811B3231-A2F2-42F5-AEF0-03000C00EC6A}"/>
              </a:ext>
            </a:extLst>
          </p:cNvPr>
          <p:cNvGraphicFramePr/>
          <p:nvPr>
            <p:extLst>
              <p:ext uri="{D42A27DB-BD31-4B8C-83A1-F6EECF244321}">
                <p14:modId xmlns:p14="http://schemas.microsoft.com/office/powerpoint/2010/main" val="2747502294"/>
              </p:ext>
            </p:extLst>
          </p:nvPr>
        </p:nvGraphicFramePr>
        <p:xfrm>
          <a:off x="577049" y="2778712"/>
          <a:ext cx="11194741" cy="362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278039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0037"/>
            <a:ext cx="12192000" cy="1742536"/>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dirty="0"/>
          </a:p>
        </p:txBody>
      </p:sp>
      <p:sp>
        <p:nvSpPr>
          <p:cNvPr id="2" name="Tytuł 1"/>
          <p:cNvSpPr>
            <a:spLocks noGrp="1"/>
          </p:cNvSpPr>
          <p:nvPr>
            <p:ph type="title"/>
          </p:nvPr>
        </p:nvSpPr>
        <p:spPr>
          <a:xfrm>
            <a:off x="1326285" y="168449"/>
            <a:ext cx="10515600" cy="1325563"/>
          </a:xfrm>
        </p:spPr>
        <p:txBody>
          <a:bodyPr/>
          <a:lstStyle/>
          <a:p>
            <a:r>
              <a:rPr lang="pl-PL" b="1" dirty="0">
                <a:solidFill>
                  <a:schemeClr val="bg1"/>
                </a:solidFill>
                <a:latin typeface="Myriad Pro" panose="020B0703030403020204" pitchFamily="34" charset="0"/>
              </a:rPr>
              <a:t>Warsztat metodologiczny</a:t>
            </a:r>
            <a:endParaRPr lang="pl-PL" b="1" dirty="0">
              <a:solidFill>
                <a:schemeClr val="accent2"/>
              </a:solidFill>
              <a:latin typeface="Myriad Pro" panose="020B0703030403020204" pitchFamily="34" charset="0"/>
            </a:endParaRPr>
          </a:p>
        </p:txBody>
      </p:sp>
      <p:sp>
        <p:nvSpPr>
          <p:cNvPr id="6" name="pole tekstowe 5">
            <a:extLst>
              <a:ext uri="{FF2B5EF4-FFF2-40B4-BE49-F238E27FC236}">
                <a16:creationId xmlns:a16="http://schemas.microsoft.com/office/drawing/2014/main" id="{16FE0ED3-860A-44BA-B5D3-DDA390ECE8BA}"/>
              </a:ext>
            </a:extLst>
          </p:cNvPr>
          <p:cNvSpPr txBox="1"/>
          <p:nvPr/>
        </p:nvSpPr>
        <p:spPr>
          <a:xfrm>
            <a:off x="1" y="1886412"/>
            <a:ext cx="12192000" cy="369332"/>
          </a:xfrm>
          <a:prstGeom prst="rect">
            <a:avLst/>
          </a:prstGeom>
          <a:noFill/>
        </p:spPr>
        <p:txBody>
          <a:bodyPr wrap="square">
            <a:spAutoFit/>
          </a:bodyPr>
          <a:lstStyle/>
          <a:p>
            <a:pPr algn="ctr"/>
            <a:r>
              <a:rPr lang="pl-PL" b="1" dirty="0">
                <a:solidFill>
                  <a:srgbClr val="C00000"/>
                </a:solidFill>
              </a:rPr>
              <a:t>Metody badawcze</a:t>
            </a:r>
            <a:endParaRPr lang="pl-PL" dirty="0"/>
          </a:p>
        </p:txBody>
      </p:sp>
      <p:graphicFrame>
        <p:nvGraphicFramePr>
          <p:cNvPr id="8" name="Diagram 7">
            <a:extLst>
              <a:ext uri="{FF2B5EF4-FFF2-40B4-BE49-F238E27FC236}">
                <a16:creationId xmlns:a16="http://schemas.microsoft.com/office/drawing/2014/main" id="{D25937AC-D1FC-46CB-A417-F89538561F96}"/>
              </a:ext>
            </a:extLst>
          </p:cNvPr>
          <p:cNvGraphicFramePr/>
          <p:nvPr>
            <p:extLst>
              <p:ext uri="{D42A27DB-BD31-4B8C-83A1-F6EECF244321}">
                <p14:modId xmlns:p14="http://schemas.microsoft.com/office/powerpoint/2010/main" val="1017533792"/>
              </p:ext>
            </p:extLst>
          </p:nvPr>
        </p:nvGraphicFramePr>
        <p:xfrm>
          <a:off x="381740" y="2332180"/>
          <a:ext cx="11507490" cy="1742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ole tekstowe 8">
            <a:extLst>
              <a:ext uri="{FF2B5EF4-FFF2-40B4-BE49-F238E27FC236}">
                <a16:creationId xmlns:a16="http://schemas.microsoft.com/office/drawing/2014/main" id="{0291B6C1-8108-4D1C-8FF7-910DB0AE1CB6}"/>
              </a:ext>
            </a:extLst>
          </p:cNvPr>
          <p:cNvSpPr txBox="1"/>
          <p:nvPr/>
        </p:nvSpPr>
        <p:spPr>
          <a:xfrm>
            <a:off x="381741" y="4304795"/>
            <a:ext cx="11507490" cy="646331"/>
          </a:xfrm>
          <a:prstGeom prst="rect">
            <a:avLst/>
          </a:prstGeom>
          <a:noFill/>
        </p:spPr>
        <p:txBody>
          <a:bodyPr wrap="square">
            <a:spAutoFit/>
          </a:bodyPr>
          <a:lstStyle/>
          <a:p>
            <a:pPr algn="ctr"/>
            <a:r>
              <a:rPr lang="pl-PL" b="1" dirty="0">
                <a:solidFill>
                  <a:srgbClr val="C00000"/>
                </a:solidFill>
              </a:rPr>
              <a:t>Techniki analityczne</a:t>
            </a:r>
            <a:endParaRPr lang="pl-PL" dirty="0"/>
          </a:p>
          <a:p>
            <a:pPr algn="ctr"/>
            <a:endParaRPr lang="pl-PL" dirty="0"/>
          </a:p>
        </p:txBody>
      </p:sp>
      <p:graphicFrame>
        <p:nvGraphicFramePr>
          <p:cNvPr id="10" name="Diagram 9">
            <a:extLst>
              <a:ext uri="{FF2B5EF4-FFF2-40B4-BE49-F238E27FC236}">
                <a16:creationId xmlns:a16="http://schemas.microsoft.com/office/drawing/2014/main" id="{2AFAE000-F35E-45D3-975D-A7551F814EE0}"/>
              </a:ext>
            </a:extLst>
          </p:cNvPr>
          <p:cNvGraphicFramePr/>
          <p:nvPr>
            <p:extLst>
              <p:ext uri="{D42A27DB-BD31-4B8C-83A1-F6EECF244321}">
                <p14:modId xmlns:p14="http://schemas.microsoft.com/office/powerpoint/2010/main" val="1722265734"/>
              </p:ext>
            </p:extLst>
          </p:nvPr>
        </p:nvGraphicFramePr>
        <p:xfrm>
          <a:off x="190499" y="4761214"/>
          <a:ext cx="11858625" cy="16457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19281346"/>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0037"/>
            <a:ext cx="12192000" cy="1742536"/>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dirty="0"/>
          </a:p>
        </p:txBody>
      </p:sp>
      <p:sp>
        <p:nvSpPr>
          <p:cNvPr id="2" name="Tytuł 1"/>
          <p:cNvSpPr>
            <a:spLocks noGrp="1"/>
          </p:cNvSpPr>
          <p:nvPr>
            <p:ph type="title"/>
          </p:nvPr>
        </p:nvSpPr>
        <p:spPr>
          <a:xfrm>
            <a:off x="1326285" y="168449"/>
            <a:ext cx="10515600" cy="1325563"/>
          </a:xfrm>
        </p:spPr>
        <p:txBody>
          <a:bodyPr/>
          <a:lstStyle/>
          <a:p>
            <a:r>
              <a:rPr lang="pl-PL" b="1" dirty="0">
                <a:solidFill>
                  <a:schemeClr val="bg1"/>
                </a:solidFill>
                <a:latin typeface="Myriad Pro" panose="020B0703030403020204" pitchFamily="34" charset="0"/>
              </a:rPr>
              <a:t>Najważniejsze ustalenia</a:t>
            </a:r>
            <a:endParaRPr lang="pl-PL" b="1" dirty="0">
              <a:solidFill>
                <a:schemeClr val="accent2"/>
              </a:solidFill>
              <a:latin typeface="Myriad Pro" panose="020B0703030403020204" pitchFamily="34" charset="0"/>
            </a:endParaRPr>
          </a:p>
        </p:txBody>
      </p:sp>
      <p:sp>
        <p:nvSpPr>
          <p:cNvPr id="6" name="pole tekstowe 5">
            <a:extLst>
              <a:ext uri="{FF2B5EF4-FFF2-40B4-BE49-F238E27FC236}">
                <a16:creationId xmlns:a16="http://schemas.microsoft.com/office/drawing/2014/main" id="{16FE0ED3-860A-44BA-B5D3-DDA390ECE8BA}"/>
              </a:ext>
            </a:extLst>
          </p:cNvPr>
          <p:cNvSpPr txBox="1"/>
          <p:nvPr/>
        </p:nvSpPr>
        <p:spPr>
          <a:xfrm>
            <a:off x="577049" y="2130641"/>
            <a:ext cx="10990555" cy="1477328"/>
          </a:xfrm>
          <a:prstGeom prst="rect">
            <a:avLst/>
          </a:prstGeom>
          <a:noFill/>
        </p:spPr>
        <p:txBody>
          <a:bodyPr wrap="square">
            <a:spAutoFit/>
          </a:bodyPr>
          <a:lstStyle/>
          <a:p>
            <a:pPr algn="just"/>
            <a:r>
              <a:rPr lang="pl-PL" dirty="0"/>
              <a:t>Ogółem system realizacji Programu należy ocenić jako </a:t>
            </a:r>
            <a:r>
              <a:rPr lang="pl-PL" b="1" dirty="0">
                <a:solidFill>
                  <a:srgbClr val="C00000"/>
                </a:solidFill>
              </a:rPr>
              <a:t>adaptujący się do zmian, skutecznie realizujący postawione przed nim cele, elastycznie dostosowujący się do zmiennego i dynamicznego środowiska, w jakim funkcjonuje</a:t>
            </a:r>
            <a:r>
              <a:rPr lang="pl-PL" dirty="0"/>
              <a:t>. Pomimo dużego sformalizowania instytucji realizujących Program nie obserwuje się przeregulowania, które mogłoby negatywnie oddziaływać na osiąganie celów RPO WM. Decydujące znaczenie mają w tym względzie następujące, zidentyfikowane elementy systemu realizacji:</a:t>
            </a:r>
          </a:p>
        </p:txBody>
      </p:sp>
      <p:graphicFrame>
        <p:nvGraphicFramePr>
          <p:cNvPr id="7" name="Diagram 6">
            <a:extLst>
              <a:ext uri="{FF2B5EF4-FFF2-40B4-BE49-F238E27FC236}">
                <a16:creationId xmlns:a16="http://schemas.microsoft.com/office/drawing/2014/main" id="{6B6BDF38-2A6C-4936-B0E6-A4B71E8A7F7A}"/>
              </a:ext>
            </a:extLst>
          </p:cNvPr>
          <p:cNvGraphicFramePr/>
          <p:nvPr>
            <p:extLst>
              <p:ext uri="{D42A27DB-BD31-4B8C-83A1-F6EECF244321}">
                <p14:modId xmlns:p14="http://schemas.microsoft.com/office/powerpoint/2010/main" val="2687506859"/>
              </p:ext>
            </p:extLst>
          </p:nvPr>
        </p:nvGraphicFramePr>
        <p:xfrm>
          <a:off x="577049" y="3688880"/>
          <a:ext cx="11194741" cy="2792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632579"/>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Tree>
    <p:extLst>
      <p:ext uri="{BB962C8B-B14F-4D97-AF65-F5344CB8AC3E}">
        <p14:creationId xmlns:p14="http://schemas.microsoft.com/office/powerpoint/2010/main" val="4778696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6136640" cy="685800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8" name="pole tekstowe 7"/>
          <p:cNvSpPr txBox="1"/>
          <p:nvPr/>
        </p:nvSpPr>
        <p:spPr>
          <a:xfrm>
            <a:off x="609600" y="304800"/>
            <a:ext cx="4856480" cy="830997"/>
          </a:xfrm>
          <a:prstGeom prst="rect">
            <a:avLst/>
          </a:prstGeom>
          <a:noFill/>
        </p:spPr>
        <p:txBody>
          <a:bodyPr wrap="square" rtlCol="0">
            <a:spAutoFit/>
          </a:bodyPr>
          <a:lstStyle/>
          <a:p>
            <a:pPr algn="ctr"/>
            <a:r>
              <a:rPr lang="pl-PL" sz="4800" b="1" dirty="0">
                <a:solidFill>
                  <a:schemeClr val="bg1"/>
                </a:solidFill>
                <a:latin typeface="Myriad Pro" panose="020B0703030403020204" pitchFamily="34" charset="0"/>
              </a:rPr>
              <a:t>WNIOSEK</a:t>
            </a:r>
          </a:p>
        </p:txBody>
      </p:sp>
      <p:sp>
        <p:nvSpPr>
          <p:cNvPr id="9" name="Prostokąt 8"/>
          <p:cNvSpPr/>
          <p:nvPr/>
        </p:nvSpPr>
        <p:spPr>
          <a:xfrm>
            <a:off x="330200" y="2026523"/>
            <a:ext cx="5415280" cy="1900777"/>
          </a:xfrm>
          <a:prstGeom prst="rect">
            <a:avLst/>
          </a:prstGeom>
        </p:spPr>
        <p:txBody>
          <a:bodyPr wrap="square">
            <a:spAutoFit/>
          </a:bodyPr>
          <a:lstStyle/>
          <a:p>
            <a:pPr algn="ctr">
              <a:lnSpc>
                <a:spcPct val="150000"/>
              </a:lnSpc>
            </a:pPr>
            <a:r>
              <a:rPr lang="pl-PL" sz="1600" b="1" dirty="0">
                <a:solidFill>
                  <a:schemeClr val="bg1"/>
                </a:solidFill>
              </a:rPr>
              <a:t>W perspektywie finansowej 2014-2020 zaobserwowano, że uwarunkowania na poziomie krajowym w istotny sposób wpłynęły na realizację RPO WM. Wymagało to podejmowania przez IZ bieżących działań mających na celu niwelowanie tego negatywnego wpływu.</a:t>
            </a:r>
            <a:endParaRPr lang="pl-PL"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pole tekstowe 9"/>
          <p:cNvSpPr txBox="1"/>
          <p:nvPr/>
        </p:nvSpPr>
        <p:spPr>
          <a:xfrm>
            <a:off x="6441440" y="322997"/>
            <a:ext cx="5140960" cy="830997"/>
          </a:xfrm>
          <a:prstGeom prst="rect">
            <a:avLst/>
          </a:prstGeom>
          <a:noFill/>
        </p:spPr>
        <p:txBody>
          <a:bodyPr wrap="square" rtlCol="0">
            <a:spAutoFit/>
          </a:bodyPr>
          <a:lstStyle/>
          <a:p>
            <a:pPr algn="ctr"/>
            <a:r>
              <a:rPr lang="pl-PL" sz="4800" b="1" dirty="0">
                <a:solidFill>
                  <a:srgbClr val="C00000"/>
                </a:solidFill>
                <a:latin typeface="Myriad Pro" panose="020B0703030403020204" pitchFamily="34" charset="0"/>
              </a:rPr>
              <a:t>REKOMENDACJA</a:t>
            </a:r>
          </a:p>
        </p:txBody>
      </p:sp>
      <p:sp>
        <p:nvSpPr>
          <p:cNvPr id="11" name="Prostokąt 10"/>
          <p:cNvSpPr/>
          <p:nvPr/>
        </p:nvSpPr>
        <p:spPr>
          <a:xfrm>
            <a:off x="6624320" y="1556007"/>
            <a:ext cx="5140960" cy="3747436"/>
          </a:xfrm>
          <a:prstGeom prst="rect">
            <a:avLst/>
          </a:prstGeom>
        </p:spPr>
        <p:txBody>
          <a:bodyPr wrap="square">
            <a:spAutoFit/>
          </a:bodyPr>
          <a:lstStyle/>
          <a:p>
            <a:pPr algn="ctr">
              <a:lnSpc>
                <a:spcPct val="150000"/>
              </a:lnSpc>
              <a:spcBef>
                <a:spcPts val="600"/>
              </a:spcBef>
              <a:spcAft>
                <a:spcPts val="600"/>
              </a:spcAft>
            </a:pPr>
            <a:r>
              <a:rPr lang="pl-PL" sz="1600" dirty="0"/>
              <a:t>Należy spodziewać się, że negatywne uwarunkowania wpływające na realizację Programu będą występować również w latach 2021-2027 – świadczy o tym chociażby programowany Krajowy Plan Odbudowy i Zwiększania Odporności, który, pomimo uwzględnienia kryterium komplementarności, przewiduje wsparcie mogące być konkurencyjne względem FEM. Dlatego też rekomenduje się, by pracownicy instytucji systemu realizacji Programu czerpali z doświadczeń zdobytych w przeszłości w ramach zmian, jakich dokonywać będą w ramach FEM 2021-2027.</a:t>
            </a:r>
            <a:endParaRPr lang="pl-PL"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444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5880" y="0"/>
            <a:ext cx="6136640" cy="685800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8" name="pole tekstowe 7"/>
          <p:cNvSpPr txBox="1"/>
          <p:nvPr/>
        </p:nvSpPr>
        <p:spPr>
          <a:xfrm>
            <a:off x="609600" y="304800"/>
            <a:ext cx="4856480" cy="830997"/>
          </a:xfrm>
          <a:prstGeom prst="rect">
            <a:avLst/>
          </a:prstGeom>
          <a:noFill/>
        </p:spPr>
        <p:txBody>
          <a:bodyPr wrap="square" rtlCol="0">
            <a:spAutoFit/>
          </a:bodyPr>
          <a:lstStyle/>
          <a:p>
            <a:pPr algn="ctr"/>
            <a:r>
              <a:rPr lang="pl-PL" sz="4800" b="1" dirty="0">
                <a:solidFill>
                  <a:schemeClr val="bg1"/>
                </a:solidFill>
                <a:latin typeface="Myriad Pro" panose="020B0703030403020204" pitchFamily="34" charset="0"/>
              </a:rPr>
              <a:t>WNIOSEK</a:t>
            </a:r>
          </a:p>
        </p:txBody>
      </p:sp>
      <p:sp>
        <p:nvSpPr>
          <p:cNvPr id="9" name="Prostokąt 8"/>
          <p:cNvSpPr/>
          <p:nvPr/>
        </p:nvSpPr>
        <p:spPr>
          <a:xfrm>
            <a:off x="304800" y="1975107"/>
            <a:ext cx="5415280" cy="1900777"/>
          </a:xfrm>
          <a:prstGeom prst="rect">
            <a:avLst/>
          </a:prstGeom>
        </p:spPr>
        <p:txBody>
          <a:bodyPr wrap="square">
            <a:spAutoFit/>
          </a:bodyPr>
          <a:lstStyle/>
          <a:p>
            <a:pPr algn="ctr">
              <a:lnSpc>
                <a:spcPct val="150000"/>
              </a:lnSpc>
            </a:pPr>
            <a:r>
              <a:rPr lang="pl-PL" sz="1600" b="1" dirty="0">
                <a:solidFill>
                  <a:schemeClr val="bg1"/>
                </a:solidFill>
              </a:rPr>
              <a:t>W przypadku IP WUP zaobserwowano przeciążenie pracowników obowiązkami (co miało charakter ciągły, nie incydentalny), co wynika m.in. z nieadekwatnej do wyzwań struktury. Powoduje to, że w przypadku tej instytucji Program wdrażany jest w relatywnie niekorzystnym środowisku.</a:t>
            </a:r>
            <a:endParaRPr lang="pl-PL"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pole tekstowe 9"/>
          <p:cNvSpPr txBox="1"/>
          <p:nvPr/>
        </p:nvSpPr>
        <p:spPr>
          <a:xfrm>
            <a:off x="6441440" y="322997"/>
            <a:ext cx="5140960" cy="830997"/>
          </a:xfrm>
          <a:prstGeom prst="rect">
            <a:avLst/>
          </a:prstGeom>
          <a:noFill/>
        </p:spPr>
        <p:txBody>
          <a:bodyPr wrap="square" rtlCol="0">
            <a:spAutoFit/>
          </a:bodyPr>
          <a:lstStyle/>
          <a:p>
            <a:pPr algn="ctr"/>
            <a:r>
              <a:rPr lang="pl-PL" sz="4800" b="1" dirty="0">
                <a:solidFill>
                  <a:srgbClr val="C00000"/>
                </a:solidFill>
                <a:latin typeface="Myriad Pro" panose="020B0703030403020204" pitchFamily="34" charset="0"/>
              </a:rPr>
              <a:t>REKOMENDACJA</a:t>
            </a:r>
          </a:p>
        </p:txBody>
      </p:sp>
      <p:sp>
        <p:nvSpPr>
          <p:cNvPr id="11" name="Prostokąt 10"/>
          <p:cNvSpPr/>
          <p:nvPr/>
        </p:nvSpPr>
        <p:spPr>
          <a:xfrm>
            <a:off x="6567170" y="1655105"/>
            <a:ext cx="5140960" cy="3008772"/>
          </a:xfrm>
          <a:prstGeom prst="rect">
            <a:avLst/>
          </a:prstGeom>
        </p:spPr>
        <p:txBody>
          <a:bodyPr wrap="square">
            <a:spAutoFit/>
          </a:bodyPr>
          <a:lstStyle/>
          <a:p>
            <a:pPr algn="ctr">
              <a:lnSpc>
                <a:spcPct val="150000"/>
              </a:lnSpc>
              <a:spcBef>
                <a:spcPts val="600"/>
              </a:spcBef>
              <a:spcAft>
                <a:spcPts val="600"/>
              </a:spcAft>
            </a:pPr>
            <a:r>
              <a:rPr lang="pl-PL" sz="1600" dirty="0"/>
              <a:t>Zaleca się, by w przypadku IP WUP, w ramach przeglądu przygotowującego do kolejnej perspektywy finansowej, dokonać stosownych modyfikacji systemu wdrażania interwencji. W tym celu zaleca się, by przeprowadzić audyt, na podstawie którego ustalono by, jaki powinien być nowy podział zadań w tej instytucji oraz jakie zasoby kadrowe należałoby przewidzieć do realizacji zadań wynikających z pełnienia przez WUP funkcji IP.</a:t>
            </a:r>
            <a:endParaRPr lang="pl-PL"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6990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1061</Words>
  <Application>Microsoft Office PowerPoint</Application>
  <PresentationFormat>Panoramiczny</PresentationFormat>
  <Paragraphs>77</Paragraphs>
  <Slides>15</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15</vt:i4>
      </vt:variant>
    </vt:vector>
  </HeadingPairs>
  <TitlesOfParts>
    <vt:vector size="21" baseType="lpstr">
      <vt:lpstr>Arial</vt:lpstr>
      <vt:lpstr>Calibri</vt:lpstr>
      <vt:lpstr>Calibri Light</vt:lpstr>
      <vt:lpstr>Myriad Pro</vt:lpstr>
      <vt:lpstr>Symbol</vt:lpstr>
      <vt:lpstr>Motyw pakietu Office</vt:lpstr>
      <vt:lpstr>Prezentacja programu PowerPoint</vt:lpstr>
      <vt:lpstr>Prezentacja programu PowerPoint</vt:lpstr>
      <vt:lpstr>Cel badania</vt:lpstr>
      <vt:lpstr>Obszary analizy</vt:lpstr>
      <vt:lpstr>Warsztat metodologiczny</vt:lpstr>
      <vt:lpstr>Najważniejsze ustalenia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Ocena wpływu RPO WM 2014-2020 na rozwój i wykorzystanie e-usług w województwie mazowieckim</dc:title>
  <dc:creator>EU-Consult sp. z o.o.</dc:creator>
  <cp:lastModifiedBy>Banachowicz Przemysław</cp:lastModifiedBy>
  <cp:revision>46</cp:revision>
  <dcterms:created xsi:type="dcterms:W3CDTF">2020-07-07T11:22:58Z</dcterms:created>
  <dcterms:modified xsi:type="dcterms:W3CDTF">2021-10-06T06:21:48Z</dcterms:modified>
</cp:coreProperties>
</file>