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1" r:id="rId2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E14D1F"/>
    <a:srgbClr val="FF00FF"/>
    <a:srgbClr val="DFC6BF"/>
    <a:srgbClr val="663300"/>
    <a:srgbClr val="E43B0D"/>
    <a:srgbClr val="E44517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2" autoAdjust="0"/>
    <p:restoredTop sz="94137" autoAdjust="0"/>
  </p:normalViewPr>
  <p:slideViewPr>
    <p:cSldViewPr>
      <p:cViewPr varScale="1">
        <p:scale>
          <a:sx n="122" d="100"/>
          <a:sy n="122" d="100"/>
        </p:scale>
        <p:origin x="142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9C9D341-18E9-4E1F-A709-E1AC3ACD225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006DEBE3-2AF5-4567-8AE2-C095B0DD62AE}" type="datetimeFigureOut">
              <a:rPr lang="pl-PL"/>
              <a:pPr>
                <a:defRPr/>
              </a:pPr>
              <a:t>16.08.2021</a:t>
            </a:fld>
            <a:endParaRPr lang="pl-PL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1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161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3036DC7-42F9-44E6-94E9-D794101E652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D34C2-E865-49EC-B5B3-B56EA8CECC21}" type="datetime1">
              <a:rPr lang="pl-PL"/>
              <a:pPr>
                <a:defRPr/>
              </a:pPr>
              <a:t>16.08.2021</a:t>
            </a:fld>
            <a:endParaRPr 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34C49-436A-4FA4-B2F7-C1E5ADADE9A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8AD92-AEAD-42C9-89AA-F866A52DC3C4}" type="datetime1">
              <a:rPr lang="pl-PL"/>
              <a:pPr>
                <a:defRPr/>
              </a:pPr>
              <a:t>16.08.2021</a:t>
            </a:fld>
            <a:endParaRPr 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BD757-5CF2-4806-9314-646F7A39916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6C7C4-E1EE-4F88-B3D6-19B8138BBCA7}" type="datetime1">
              <a:rPr lang="pl-PL"/>
              <a:pPr>
                <a:defRPr/>
              </a:pPr>
              <a:t>16.08.2021</a:t>
            </a:fld>
            <a:endParaRPr 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8BFB5-B2EA-41B9-88C6-701ADF93048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01456-2D24-4269-8BF7-C4B25D47368F}" type="datetime1">
              <a:rPr lang="pl-PL"/>
              <a:pPr>
                <a:defRPr/>
              </a:pPr>
              <a:t>16.08.2021</a:t>
            </a:fld>
            <a:endParaRPr 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82A27-B1DF-4C5B-9940-E8036BE041E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73242-8104-4525-953D-FE9834E70E4D}" type="datetime1">
              <a:rPr lang="pl-PL"/>
              <a:pPr>
                <a:defRPr/>
              </a:pPr>
              <a:t>16.08.2021</a:t>
            </a:fld>
            <a:endParaRPr 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7F2A9-7B01-4EF0-87F4-331D013FB70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63DE2-2B8E-484E-ADD3-1552E3F9B870}" type="datetime1">
              <a:rPr lang="pl-PL"/>
              <a:pPr>
                <a:defRPr/>
              </a:pPr>
              <a:t>16.08.2021</a:t>
            </a:fld>
            <a:endParaRPr 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F00C7-1F77-4C33-9AD1-6F4F0FF42CF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444FC-8003-43F5-B17F-415C0D7407C2}" type="datetime1">
              <a:rPr lang="pl-PL"/>
              <a:pPr>
                <a:defRPr/>
              </a:pPr>
              <a:t>16.08.2021</a:t>
            </a:fld>
            <a:endParaRPr 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A7D5B-C0AF-410C-9800-D5E8EE28463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CDCE5-C993-466F-9022-39C22A26635A}" type="datetime1">
              <a:rPr lang="pl-PL"/>
              <a:pPr>
                <a:defRPr/>
              </a:pPr>
              <a:t>16.08.2021</a:t>
            </a:fld>
            <a:endParaRPr lang="pl-PL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8F2E4-90A8-4DD1-8E10-A8BB5DB91B1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4A24E-66B3-4933-BCDD-8217177F4532}" type="datetime1">
              <a:rPr lang="pl-PL"/>
              <a:pPr>
                <a:defRPr/>
              </a:pPr>
              <a:t>16.08.2021</a:t>
            </a:fld>
            <a:endParaRPr lang="pl-PL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3F75A-8376-4E70-80CA-B5C62106DE9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220D6-D40D-4575-810C-4D032F86AAD3}" type="datetime1">
              <a:rPr lang="pl-PL"/>
              <a:pPr>
                <a:defRPr/>
              </a:pPr>
              <a:t>16.08.2021</a:t>
            </a:fld>
            <a:endParaRPr 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FCED9-4C7A-41D4-A9BF-2F3C029280D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09356-4A37-41A9-81F8-23C08203D7D0}" type="datetime1">
              <a:rPr lang="pl-PL"/>
              <a:pPr>
                <a:defRPr/>
              </a:pPr>
              <a:t>16.08.2021</a:t>
            </a:fld>
            <a:endParaRPr 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A2267-C276-44ED-A452-10469F542ED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A69FDC82-C7C8-4648-B8CB-5100875A67C0}" type="datetime1">
              <a:rPr lang="pl-PL"/>
              <a:pPr>
                <a:defRPr/>
              </a:pPr>
              <a:t>16.08.2021</a:t>
            </a:fld>
            <a:endParaRPr lang="pl-PL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E09D0EEA-B67A-4EEE-8CA1-9150F7AFA77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FDF34F-2C8C-43C4-BA09-772B8E32D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pl-PL" sz="1500" dirty="0"/>
            </a:br>
            <a:br>
              <a:rPr lang="pl-PL" sz="1400" dirty="0">
                <a:solidFill>
                  <a:srgbClr val="FF6600"/>
                </a:solidFill>
              </a:rPr>
            </a:br>
            <a:r>
              <a:rPr lang="pl-PL" sz="1400" dirty="0">
                <a:solidFill>
                  <a:srgbClr val="FF6600"/>
                </a:solidFill>
              </a:rPr>
              <a:t>Projekt "Mazowiecki program przygotowania szkół, nauczycieli i uczniów do nauczania zdalnego" realizowany w ramach X Osi priorytetowej „Edukacja dla rozwoju regionu”, Działania 10.1 „Kształcenie i rozwój dzieci i młodzieży”, Poddziałania 10.1.1 „Edukacja ogólna”,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B15CE7-3833-4DE3-B75B-261E117B1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6845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pl-PL" sz="1200" dirty="0"/>
              <a:t>Celem projektu jest podniesienie jakości nauczania w 236 szkołach z terenu województwa mazowieckiego poprzez zakup niezbędnego sprzętu, oprogramowania i przeprowadzenie szkoleń przygotowujących szkoły, uczniów i nauczycieli do pracy zdalnej. W ramach projektu zakupiono:</a:t>
            </a:r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r>
              <a:rPr lang="pl-PL" sz="1200" dirty="0"/>
              <a:t> </a:t>
            </a:r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r>
              <a:rPr lang="pl-PL" sz="1200" dirty="0"/>
              <a:t>Zakupiono również:</a:t>
            </a:r>
          </a:p>
          <a:p>
            <a:pPr marL="0" indent="0">
              <a:buNone/>
            </a:pPr>
            <a:r>
              <a:rPr lang="pl-PL" sz="1200" dirty="0"/>
              <a:t>- 9072 licencji office-365 dla nauczycieli; (w ramach programu bezpłatną licencję otrzymało około 80.000 </a:t>
            </a:r>
            <a:r>
              <a:rPr lang="pl-PL" sz="1200"/>
              <a:t>uczniów);</a:t>
            </a:r>
            <a:endParaRPr lang="pl-PL" sz="1200" dirty="0"/>
          </a:p>
          <a:p>
            <a:pPr marL="0" indent="0">
              <a:buNone/>
            </a:pPr>
            <a:r>
              <a:rPr lang="pl-PL" sz="1200" dirty="0"/>
              <a:t>- moduły oprogramowania do nauki biologii, chemii, fizyki i astronomii, geografii, matematyki, paleontologii i kultury;</a:t>
            </a:r>
          </a:p>
          <a:p>
            <a:pPr marL="0" indent="0">
              <a:buNone/>
            </a:pPr>
            <a:r>
              <a:rPr lang="pl-PL" sz="1200" dirty="0"/>
              <a:t>- 415 ruterów LTE wraz z pakietem danych.</a:t>
            </a:r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r>
              <a:rPr lang="pl-PL" sz="1200" dirty="0"/>
              <a:t>W ramach projektu przeszkolono również 2360 uczniów oraz 944 nauczycieli.</a:t>
            </a:r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endParaRPr lang="pl-PL" sz="500" dirty="0"/>
          </a:p>
          <a:p>
            <a:pPr marL="0" indent="0">
              <a:buNone/>
            </a:pPr>
            <a:r>
              <a:rPr lang="pl-PL" sz="1200" dirty="0"/>
              <a:t>W maju 2021 roku podjęto decyzję o rozszerzeniu projektu o 130 nowych szkół. W chwili obecnej trwa etap aneksowania umowy partnerskiej i przygotowania dokumentacji przetargowej.</a:t>
            </a:r>
          </a:p>
          <a:p>
            <a:endParaRPr lang="pl-PL" sz="1300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48A9331-C342-4D9C-AF86-F15CB9497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C82A27-B1DF-4C5B-9940-E8036BE041EB}" type="slidenum">
              <a:rPr lang="pl-PL" smtClean="0"/>
              <a:pPr>
                <a:defRPr/>
              </a:pPr>
              <a:t>1</a:t>
            </a:fld>
            <a:endParaRPr lang="pl-PL" dirty="0"/>
          </a:p>
        </p:txBody>
      </p:sp>
      <p:pic>
        <p:nvPicPr>
          <p:cNvPr id="5" name="Obraz 4" descr="Od lewej znak Funduszy Europejskich złożony z symbolu graficznego, nazwy Fundusze Europejskie oraz odwołania do Programu Regionalnego; w środku flaga Polski z napisem Rzeczpospolita Polska następnie logo promocyjne Mazowsza złożone z ozdobnego napisu Mazowsze oraz podpisu Serce Polski; zestaw podstawowy zamyka znak Unii Europejskiej złożony z flagi Unii Europejskiej i napisu Unia Europejska oraz Europejski Fundusz Społeczny. Napisy znajdują się po lewej stronie flagi." title="Logotyp">
            <a:extLst>
              <a:ext uri="{FF2B5EF4-FFF2-40B4-BE49-F238E27FC236}">
                <a16:creationId xmlns:a16="http://schemas.microsoft.com/office/drawing/2014/main" id="{70D7F66A-2403-429C-BD08-E7D6352D38B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7664" y="6191713"/>
            <a:ext cx="5759450" cy="539115"/>
          </a:xfrm>
          <a:prstGeom prst="rect">
            <a:avLst/>
          </a:prstGeom>
        </p:spPr>
      </p:pic>
      <p:sp>
        <p:nvSpPr>
          <p:cNvPr id="6" name="Text Box 17">
            <a:extLst>
              <a:ext uri="{FF2B5EF4-FFF2-40B4-BE49-F238E27FC236}">
                <a16:creationId xmlns:a16="http://schemas.microsoft.com/office/drawing/2014/main" id="{4755BE93-C747-4563-B613-77F5A14890ED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867562" y="4645732"/>
            <a:ext cx="4104456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900" dirty="0"/>
              <a:t>Regionalny Program Operacyjny Województwa Mazowieckiego</a:t>
            </a:r>
            <a:endParaRPr lang="pl-PL" sz="9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C414A179-15AD-411A-BE8A-E4636C7E92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559304"/>
              </p:ext>
            </p:extLst>
          </p:nvPr>
        </p:nvGraphicFramePr>
        <p:xfrm>
          <a:off x="1736090" y="2204864"/>
          <a:ext cx="5671820" cy="1440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6885">
                  <a:extLst>
                    <a:ext uri="{9D8B030D-6E8A-4147-A177-3AD203B41FA5}">
                      <a16:colId xmlns:a16="http://schemas.microsoft.com/office/drawing/2014/main" val="297604634"/>
                    </a:ext>
                  </a:extLst>
                </a:gridCol>
                <a:gridCol w="3664585">
                  <a:extLst>
                    <a:ext uri="{9D8B030D-6E8A-4147-A177-3AD203B41FA5}">
                      <a16:colId xmlns:a16="http://schemas.microsoft.com/office/drawing/2014/main" val="3919217069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3511143003"/>
                    </a:ext>
                  </a:extLst>
                </a:gridCol>
              </a:tblGrid>
              <a:tr h="15903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L.p.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Przedmiot zakupu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Liczba elementów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60664371"/>
                  </a:ext>
                </a:extLst>
              </a:tr>
              <a:tr h="159035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Zestaw komputerowy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1888 szt.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3962115"/>
                  </a:ext>
                </a:extLst>
              </a:tr>
              <a:tr h="159035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Laptop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3068 szt.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1364968"/>
                  </a:ext>
                </a:extLst>
              </a:tr>
              <a:tr h="159035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Tablet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2832 szt.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02353952"/>
                  </a:ext>
                </a:extLst>
              </a:tr>
              <a:tr h="159035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Drukarki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3068 szt.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44880450"/>
                  </a:ext>
                </a:extLst>
              </a:tr>
              <a:tr h="15948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Urządzenia wielofunkcyjne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236 szt.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41486262"/>
                  </a:ext>
                </a:extLst>
              </a:tr>
              <a:tr h="159035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Moitor interaktywny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 szt.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12682644"/>
                  </a:ext>
                </a:extLst>
              </a:tr>
              <a:tr h="326472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Projektory multimedialne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236 szt.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74658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625723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6310</TotalTime>
  <Words>231</Words>
  <Application>Microsoft Office PowerPoint</Application>
  <PresentationFormat>Pokaz na ekranie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Calibri</vt:lpstr>
      <vt:lpstr>Projekt domyślny</vt:lpstr>
      <vt:lpstr>  Projekt "Mazowiecki program przygotowania szkół, nauczycieli i uczniów do nauczania zdalnego" realizowany w ramach X Osi priorytetowej „Edukacja dla rozwoju regionu”, Działania 10.1 „Kształcenie i rozwój dzieci i młodzieży”, Poddziałania 10.1.1 „Edukacja ogólna”,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Operacyjny Kapitał Ludzki  (PO KL) 2007 - 2013  Komponent regionalny - Województwo Mazowieckie</dc:title>
  <dc:creator>root</dc:creator>
  <cp:lastModifiedBy>Mazurek Andrzej</cp:lastModifiedBy>
  <cp:revision>776</cp:revision>
  <dcterms:created xsi:type="dcterms:W3CDTF">2007-02-14T16:20:45Z</dcterms:created>
  <dcterms:modified xsi:type="dcterms:W3CDTF">2021-08-16T05:58:06Z</dcterms:modified>
</cp:coreProperties>
</file>