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13"/>
  </p:notesMasterIdLst>
  <p:handoutMasterIdLst>
    <p:handoutMasterId r:id="rId14"/>
  </p:handoutMasterIdLst>
  <p:sldIdLst>
    <p:sldId id="433" r:id="rId2"/>
    <p:sldId id="568" r:id="rId3"/>
    <p:sldId id="692" r:id="rId4"/>
    <p:sldId id="585" r:id="rId5"/>
    <p:sldId id="296" r:id="rId6"/>
    <p:sldId id="500" r:id="rId7"/>
    <p:sldId id="693" r:id="rId8"/>
    <p:sldId id="694" r:id="rId9"/>
    <p:sldId id="437" r:id="rId10"/>
    <p:sldId id="349" r:id="rId11"/>
    <p:sldId id="482" r:id="rId12"/>
  </p:sldIdLst>
  <p:sldSz cx="9144000" cy="6858000" type="screen4x3"/>
  <p:notesSz cx="6797675" cy="9926638"/>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werski Jerzy" initials="KJ" lastIdx="3" clrIdx="2">
    <p:extLst>
      <p:ext uri="{19B8F6BF-5375-455C-9EA6-DF929625EA0E}">
        <p15:presenceInfo xmlns:p15="http://schemas.microsoft.com/office/powerpoint/2012/main" userId="S-1-5-21-3614740060-3577846218-3186316695-2314" providerId="AD"/>
      </p:ext>
    </p:extLst>
  </p:cmAuthor>
  <p:cmAuthor id="2" name="Potocka Klaudia" initials="PK" lastIdx="1" clrIdx="1">
    <p:extLst>
      <p:ext uri="{19B8F6BF-5375-455C-9EA6-DF929625EA0E}">
        <p15:presenceInfo xmlns:p15="http://schemas.microsoft.com/office/powerpoint/2012/main" userId="S-1-5-21-3614740060-3577846218-3186316695-3741" providerId="AD"/>
      </p:ext>
    </p:extLst>
  </p:cmAuthor>
  <p:cmAuthor id="3" name="Potocka Klaudia" initials="PK [2]" lastIdx="1" clrIdx="3">
    <p:extLst>
      <p:ext uri="{19B8F6BF-5375-455C-9EA6-DF929625EA0E}">
        <p15:presenceInfo xmlns:p15="http://schemas.microsoft.com/office/powerpoint/2012/main" userId="S::klaudia.potocka@mazovia.pl::7fdf7b02-299e-4a74-b282-103ec6994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FFFF"/>
    <a:srgbClr val="C4C4C4"/>
    <a:srgbClr val="FF0000"/>
    <a:srgbClr val="56A3E7"/>
    <a:srgbClr val="FF7C80"/>
    <a:srgbClr val="FFDAB2"/>
    <a:srgbClr val="F8CBAD"/>
    <a:srgbClr val="519BDD"/>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Styl pośredni 4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5429" autoAdjust="0"/>
  </p:normalViewPr>
  <p:slideViewPr>
    <p:cSldViewPr snapToGrid="0">
      <p:cViewPr varScale="1">
        <p:scale>
          <a:sx n="111" d="100"/>
          <a:sy n="111" d="100"/>
        </p:scale>
        <p:origin x="160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ln>
                  <a:noFill/>
                </a:ln>
                <a:solidFill>
                  <a:schemeClr val="tx1"/>
                </a:solidFill>
                <a:latin typeface="+mn-lt"/>
                <a:ea typeface="+mn-ea"/>
                <a:cs typeface="+mn-cs"/>
              </a:defRPr>
            </a:pPr>
            <a:r>
              <a:rPr lang="pl-PL" dirty="0">
                <a:solidFill>
                  <a:schemeClr val="tx1"/>
                </a:solidFill>
                <a:effectLst>
                  <a:outerShdw blurRad="38100" dist="38100" dir="2700000" algn="tl">
                    <a:srgbClr val="000000">
                      <a:alpha val="43137"/>
                    </a:srgbClr>
                  </a:outerShdw>
                </a:effectLst>
              </a:rPr>
              <a:t>Stan</a:t>
            </a:r>
            <a:r>
              <a:rPr lang="pl-PL" baseline="0" dirty="0">
                <a:solidFill>
                  <a:schemeClr val="tx1"/>
                </a:solidFill>
                <a:effectLst>
                  <a:outerShdw blurRad="38100" dist="38100" dir="2700000" algn="tl">
                    <a:srgbClr val="000000">
                      <a:alpha val="43137"/>
                    </a:srgbClr>
                  </a:outerShdw>
                </a:effectLst>
              </a:rPr>
              <a:t> realizacji z</a:t>
            </a:r>
            <a:r>
              <a:rPr lang="pl-PL" dirty="0">
                <a:solidFill>
                  <a:schemeClr val="tx1"/>
                </a:solidFill>
                <a:effectLst>
                  <a:outerShdw blurRad="38100" dist="38100" dir="2700000" algn="tl">
                    <a:srgbClr val="000000">
                      <a:alpha val="43137"/>
                    </a:srgbClr>
                  </a:outerShdw>
                </a:effectLst>
              </a:rPr>
              <a:t>asady n+3 na dzień 31.07.2021 r.</a:t>
            </a:r>
          </a:p>
        </c:rich>
      </c:tx>
      <c:overlay val="0"/>
      <c:spPr>
        <a:noFill/>
        <a:ln>
          <a:noFill/>
        </a:ln>
        <a:effectLst/>
      </c:spPr>
      <c:txPr>
        <a:bodyPr rot="0" spcFirstLastPara="1" vertOverflow="ellipsis" vert="horz" wrap="square" anchor="ctr" anchorCtr="1"/>
        <a:lstStyle/>
        <a:p>
          <a:pPr>
            <a:defRPr sz="1400" b="0" i="0" u="none" strike="noStrike" kern="1200" spc="0" baseline="0">
              <a:ln>
                <a:noFill/>
              </a:ln>
              <a:solidFill>
                <a:schemeClr val="tx1"/>
              </a:solidFill>
              <a:latin typeface="+mn-lt"/>
              <a:ea typeface="+mn-ea"/>
              <a:cs typeface="+mn-cs"/>
            </a:defRPr>
          </a:pPr>
          <a:endParaRPr lang="pl-PL"/>
        </a:p>
      </c:txPr>
    </c:title>
    <c:autoTitleDeleted val="0"/>
    <c:view3D>
      <c:rotX val="10"/>
      <c:rotY val="20"/>
      <c:depthPercent val="90"/>
      <c:rAngAx val="1"/>
    </c:view3D>
    <c:floor>
      <c:thickness val="0"/>
      <c:spPr>
        <a:solidFill>
          <a:schemeClr val="bg2">
            <a:lumMod val="50000"/>
          </a:schemeClr>
        </a:solidFill>
        <a:ln>
          <a:noFill/>
        </a:ln>
        <a:effectLst/>
        <a:sp3d/>
      </c:spPr>
    </c:floor>
    <c:sideWall>
      <c:thickness val="0"/>
      <c:sp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sideWall>
    <c:backWall>
      <c:thickness val="0"/>
      <c:sp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backWall>
    <c:plotArea>
      <c:layout/>
      <c:bar3DChart>
        <c:barDir val="col"/>
        <c:grouping val="clustered"/>
        <c:varyColors val="0"/>
        <c:ser>
          <c:idx val="0"/>
          <c:order val="0"/>
          <c:tx>
            <c:strRef>
              <c:f>Arkusz1!$B$1</c:f>
              <c:strCache>
                <c:ptCount val="1"/>
                <c:pt idx="0">
                  <c:v>Kwota wynikająca z zasady n+3 w EUR</c:v>
                </c:pt>
              </c:strCache>
            </c:strRef>
          </c:tx>
          <c:spPr>
            <a:solidFill>
              <a:schemeClr val="accent4">
                <a:lumMod val="60000"/>
                <a:lumOff val="40000"/>
              </a:schemeClr>
            </a:solidFill>
            <a:ln>
              <a:solidFill>
                <a:schemeClr val="accent4">
                  <a:lumMod val="75000"/>
                </a:schemeClr>
              </a:solidFill>
            </a:ln>
            <a:effectLst/>
            <a:sp3d>
              <a:contourClr>
                <a:schemeClr val="accent4">
                  <a:lumMod val="75000"/>
                </a:schemeClr>
              </a:contourClr>
            </a:sp3d>
          </c:spPr>
          <c:invertIfNegative val="0"/>
          <c:dPt>
            <c:idx val="0"/>
            <c:invertIfNegative val="0"/>
            <c:bubble3D val="0"/>
            <c:spPr>
              <a:solidFill>
                <a:schemeClr val="accent4">
                  <a:lumMod val="60000"/>
                  <a:lumOff val="40000"/>
                </a:schemeClr>
              </a:solidFill>
              <a:ln>
                <a:solidFill>
                  <a:schemeClr val="accent4">
                    <a:lumMod val="75000"/>
                  </a:schemeClr>
                </a:solidFill>
              </a:ln>
              <a:effectLst>
                <a:softEdge rad="0"/>
              </a:effectLst>
              <a:scene3d>
                <a:camera prst="orthographicFront"/>
                <a:lightRig rig="threePt" dir="t"/>
              </a:scene3d>
              <a:sp3d>
                <a:contourClr>
                  <a:schemeClr val="accent4">
                    <a:lumMod val="75000"/>
                  </a:schemeClr>
                </a:contourClr>
              </a:sp3d>
            </c:spPr>
            <c:extLst>
              <c:ext xmlns:c16="http://schemas.microsoft.com/office/drawing/2014/chart" uri="{C3380CC4-5D6E-409C-BE32-E72D297353CC}">
                <c16:uniqueId val="{00000000-8D94-4DB8-8386-E16E3A9BFCF1}"/>
              </c:ext>
            </c:extLst>
          </c:dPt>
          <c:dLbls>
            <c:dLbl>
              <c:idx val="0"/>
              <c:layout>
                <c:manualLayout>
                  <c:x val="-2.6918461860226692E-17"/>
                  <c:y val="0.261780150107234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94-4DB8-8386-E16E3A9BFCF1}"/>
                </c:ext>
              </c:extLst>
            </c:dLbl>
            <c:dLbl>
              <c:idx val="1"/>
              <c:layout>
                <c:manualLayout>
                  <c:x val="1.4682966995233162E-3"/>
                  <c:y val="0.132138142740407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15-48B1-83FD-8320FDE79ACC}"/>
                </c:ext>
              </c:extLst>
            </c:dLbl>
            <c:dLbl>
              <c:idx val="2"/>
              <c:layout>
                <c:manualLayout>
                  <c:x val="-1.0767384744090677E-16"/>
                  <c:y val="0.33500410306466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94-4DB8-8386-E16E3A9BFCF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ln>
                      <a:noFill/>
                    </a:ln>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EFRR</c:v>
                </c:pt>
                <c:pt idx="1">
                  <c:v>EFS</c:v>
                </c:pt>
                <c:pt idx="2">
                  <c:v>EFRR+EFS</c:v>
                </c:pt>
              </c:strCache>
            </c:strRef>
          </c:cat>
          <c:val>
            <c:numRef>
              <c:f>Arkusz1!$B$2:$B$4</c:f>
              <c:numCache>
                <c:formatCode>#,##0.00</c:formatCode>
                <c:ptCount val="3"/>
                <c:pt idx="0">
                  <c:v>736644368</c:v>
                </c:pt>
                <c:pt idx="1">
                  <c:v>259978019</c:v>
                </c:pt>
                <c:pt idx="2">
                  <c:v>996622387</c:v>
                </c:pt>
              </c:numCache>
            </c:numRef>
          </c:val>
          <c:extLst>
            <c:ext xmlns:c16="http://schemas.microsoft.com/office/drawing/2014/chart" uri="{C3380CC4-5D6E-409C-BE32-E72D297353CC}">
              <c16:uniqueId val="{00000002-8D94-4DB8-8386-E16E3A9BFCF1}"/>
            </c:ext>
          </c:extLst>
        </c:ser>
        <c:ser>
          <c:idx val="1"/>
          <c:order val="1"/>
          <c:tx>
            <c:strRef>
              <c:f>Arkusz1!$C$1</c:f>
              <c:strCache>
                <c:ptCount val="1"/>
                <c:pt idx="0">
                  <c:v>Kwota przyjęta przez ZWM w EUR</c:v>
                </c:pt>
              </c:strCache>
            </c:strRef>
          </c:tx>
          <c:spPr>
            <a:solidFill>
              <a:schemeClr val="accent5">
                <a:lumMod val="60000"/>
                <a:lumOff val="40000"/>
              </a:schemeClr>
            </a:solidFill>
            <a:ln>
              <a:solidFill>
                <a:schemeClr val="accent5">
                  <a:lumMod val="75000"/>
                </a:schemeClr>
              </a:solidFill>
            </a:ln>
            <a:effectLst/>
            <a:sp3d>
              <a:contourClr>
                <a:schemeClr val="accent5">
                  <a:lumMod val="75000"/>
                </a:schemeClr>
              </a:contourClr>
            </a:sp3d>
          </c:spPr>
          <c:invertIfNegative val="0"/>
          <c:dLbls>
            <c:dLbl>
              <c:idx val="0"/>
              <c:layout>
                <c:manualLayout>
                  <c:x val="-2.4067348341715229E-3"/>
                  <c:y val="0.329824357233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94-4DB8-8386-E16E3A9BFCF1}"/>
                </c:ext>
              </c:extLst>
            </c:dLbl>
            <c:dLbl>
              <c:idx val="1"/>
              <c:layout>
                <c:manualLayout>
                  <c:x val="1.46829669952337E-3"/>
                  <c:y val="0.193313208823929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15-48B1-83FD-8320FDE79ACC}"/>
                </c:ext>
              </c:extLst>
            </c:dLbl>
            <c:dLbl>
              <c:idx val="2"/>
              <c:layout>
                <c:manualLayout>
                  <c:x val="-1.46829669952337E-3"/>
                  <c:y val="0.46037271896482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94-4DB8-8386-E16E3A9BFCF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ln>
                      <a:noFill/>
                    </a:ln>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EFRR</c:v>
                </c:pt>
                <c:pt idx="1">
                  <c:v>EFS</c:v>
                </c:pt>
                <c:pt idx="2">
                  <c:v>EFRR+EFS</c:v>
                </c:pt>
              </c:strCache>
            </c:strRef>
          </c:cat>
          <c:val>
            <c:numRef>
              <c:f>Arkusz1!$C$2:$C$4</c:f>
              <c:numCache>
                <c:formatCode>#,##0.00</c:formatCode>
                <c:ptCount val="3"/>
                <c:pt idx="0">
                  <c:v>1087398995.46</c:v>
                </c:pt>
                <c:pt idx="1">
                  <c:v>383848461.54000002</c:v>
                </c:pt>
                <c:pt idx="2">
                  <c:v>1471247457</c:v>
                </c:pt>
              </c:numCache>
            </c:numRef>
          </c:val>
          <c:extLst>
            <c:ext xmlns:c16="http://schemas.microsoft.com/office/drawing/2014/chart" uri="{C3380CC4-5D6E-409C-BE32-E72D297353CC}">
              <c16:uniqueId val="{00000005-8D94-4DB8-8386-E16E3A9BFCF1}"/>
            </c:ext>
          </c:extLst>
        </c:ser>
        <c:ser>
          <c:idx val="2"/>
          <c:order val="2"/>
          <c:tx>
            <c:strRef>
              <c:f>Arkusz1!$D$1</c:f>
              <c:strCache>
                <c:ptCount val="1"/>
                <c:pt idx="0">
                  <c:v>Wydatki certyfikowane na dzień 31.07.2021 w EUR</c:v>
                </c:pt>
              </c:strCache>
            </c:strRef>
          </c:tx>
          <c:spPr>
            <a:solidFill>
              <a:srgbClr val="C00000"/>
            </a:solidFill>
            <a:ln>
              <a:solidFill>
                <a:schemeClr val="tx1">
                  <a:lumMod val="65000"/>
                  <a:lumOff val="35000"/>
                </a:schemeClr>
              </a:solidFill>
            </a:ln>
            <a:effectLst/>
            <a:sp3d>
              <a:contourClr>
                <a:schemeClr val="tx1">
                  <a:lumMod val="65000"/>
                  <a:lumOff val="35000"/>
                </a:schemeClr>
              </a:contourClr>
            </a:sp3d>
          </c:spPr>
          <c:invertIfNegative val="0"/>
          <c:dLbls>
            <c:dLbl>
              <c:idx val="0"/>
              <c:layout>
                <c:manualLayout>
                  <c:x val="-1.3470177044210073E-3"/>
                  <c:y val="0.24658908062642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94-4DB8-8386-E16E3A9BFCF1}"/>
                </c:ext>
              </c:extLst>
            </c:dLbl>
            <c:dLbl>
              <c:idx val="1"/>
              <c:layout>
                <c:manualLayout>
                  <c:x val="1.46829669952337E-3"/>
                  <c:y val="0.151714163887134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15-48B1-83FD-8320FDE79ACC}"/>
                </c:ext>
              </c:extLst>
            </c:dLbl>
            <c:dLbl>
              <c:idx val="2"/>
              <c:layout>
                <c:manualLayout>
                  <c:x val="0"/>
                  <c:y val="0.295020079872478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94-4DB8-8386-E16E3A9BFCF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ln>
                      <a:noFill/>
                    </a:ln>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EFRR</c:v>
                </c:pt>
                <c:pt idx="1">
                  <c:v>EFS</c:v>
                </c:pt>
                <c:pt idx="2">
                  <c:v>EFRR+EFS</c:v>
                </c:pt>
              </c:strCache>
            </c:strRef>
          </c:cat>
          <c:val>
            <c:numRef>
              <c:f>Arkusz1!$D$2:$D$4</c:f>
              <c:numCache>
                <c:formatCode>#,##0.00</c:formatCode>
                <c:ptCount val="3"/>
                <c:pt idx="0">
                  <c:v>1039332812.99</c:v>
                </c:pt>
                <c:pt idx="1">
                  <c:v>309475743.11000001</c:v>
                </c:pt>
                <c:pt idx="2">
                  <c:v>1348808556.0999999</c:v>
                </c:pt>
              </c:numCache>
            </c:numRef>
          </c:val>
          <c:extLst>
            <c:ext xmlns:c16="http://schemas.microsoft.com/office/drawing/2014/chart" uri="{C3380CC4-5D6E-409C-BE32-E72D297353CC}">
              <c16:uniqueId val="{00000008-8D94-4DB8-8386-E16E3A9BFCF1}"/>
            </c:ext>
          </c:extLst>
        </c:ser>
        <c:dLbls>
          <c:showLegendKey val="0"/>
          <c:showVal val="0"/>
          <c:showCatName val="0"/>
          <c:showSerName val="0"/>
          <c:showPercent val="0"/>
          <c:showBubbleSize val="0"/>
        </c:dLbls>
        <c:gapWidth val="219"/>
        <c:shape val="box"/>
        <c:axId val="104033664"/>
        <c:axId val="104035456"/>
        <c:axId val="0"/>
      </c:bar3DChart>
      <c:catAx>
        <c:axId val="10403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pl-PL"/>
          </a:p>
        </c:txPr>
        <c:crossAx val="104035456"/>
        <c:crosses val="autoZero"/>
        <c:auto val="1"/>
        <c:lblAlgn val="ctr"/>
        <c:lblOffset val="100"/>
        <c:noMultiLvlLbl val="0"/>
      </c:catAx>
      <c:valAx>
        <c:axId val="104035456"/>
        <c:scaling>
          <c:orientation val="minMax"/>
          <c:max val="1500000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pl-PL"/>
          </a:p>
        </c:txPr>
        <c:crossAx val="104033664"/>
        <c:crosses val="autoZero"/>
        <c:crossBetween val="between"/>
      </c:valAx>
      <c:spPr>
        <a:noFill/>
        <a:ln>
          <a:noFill/>
        </a:ln>
        <a:effectLst/>
      </c:spPr>
    </c:plotArea>
    <c:legend>
      <c:legendPos val="b"/>
      <c:layout>
        <c:manualLayout>
          <c:xMode val="edge"/>
          <c:yMode val="edge"/>
          <c:x val="3.5964366866994758E-2"/>
          <c:y val="0.9277506091976857"/>
          <c:w val="0.84231580217904489"/>
          <c:h val="4.1293458622437711E-2"/>
        </c:manualLayout>
      </c:layout>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pl-PL"/>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ln>
            <a:noFill/>
          </a:ln>
        </a:defRPr>
      </a:pPr>
      <a:endParaRPr lang="pl-P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4F871-D918-4233-BCB3-B0E5F42DAA0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pl-PL"/>
        </a:p>
      </dgm:t>
    </dgm:pt>
    <dgm:pt modelId="{CC5EBD00-19A8-4FF3-95E9-7870325CE085}">
      <dgm:prSet phldrT="[Tekst]" custT="1">
        <dgm:style>
          <a:lnRef idx="1">
            <a:schemeClr val="accent3"/>
          </a:lnRef>
          <a:fillRef idx="2">
            <a:schemeClr val="accent3"/>
          </a:fillRef>
          <a:effectRef idx="1">
            <a:schemeClr val="accent3"/>
          </a:effectRef>
          <a:fontRef idx="minor">
            <a:schemeClr val="dk1"/>
          </a:fontRef>
        </dgm:style>
      </dgm:prSet>
      <dgm:spPr>
        <a:gradFill rotWithShape="0">
          <a:gsLst>
            <a:gs pos="0">
              <a:schemeClr val="accent3">
                <a:lumMod val="110000"/>
                <a:satMod val="105000"/>
                <a:tint val="67000"/>
                <a:alpha val="99000"/>
              </a:schemeClr>
            </a:gs>
            <a:gs pos="50000">
              <a:schemeClr val="accent3">
                <a:lumMod val="105000"/>
                <a:satMod val="103000"/>
                <a:tint val="73000"/>
              </a:schemeClr>
            </a:gs>
            <a:gs pos="100000">
              <a:schemeClr val="accent3">
                <a:lumMod val="105000"/>
                <a:satMod val="109000"/>
                <a:tint val="81000"/>
              </a:schemeClr>
            </a:gs>
          </a:gsLst>
        </a:gradFill>
        <a:ln>
          <a:miter lim="800000"/>
        </a:ln>
        <a:effectLst>
          <a:softEdge rad="127000"/>
        </a:effectLst>
      </dgm:spPr>
      <dgm:t>
        <a:bodyPr/>
        <a:lstStyle/>
        <a:p>
          <a:r>
            <a:rPr lang="pl-PL" sz="1200" b="1" dirty="0">
              <a:solidFill>
                <a:schemeClr val="tx1"/>
              </a:solidFill>
            </a:rPr>
            <a:t>8 952 570 880 PLN</a:t>
          </a:r>
          <a:endParaRPr lang="pl-PL" sz="1200" dirty="0">
            <a:solidFill>
              <a:schemeClr val="tx1"/>
            </a:solidFill>
          </a:endParaRPr>
        </a:p>
      </dgm:t>
    </dgm:pt>
    <dgm:pt modelId="{A099D080-2412-42A5-85BA-A357F4100873}" type="parTrans" cxnId="{CE89C50D-CA72-4012-9826-D1E74101E843}">
      <dgm:prSet/>
      <dgm:spPr/>
      <dgm:t>
        <a:bodyPr/>
        <a:lstStyle/>
        <a:p>
          <a:endParaRPr lang="pl-PL"/>
        </a:p>
      </dgm:t>
    </dgm:pt>
    <dgm:pt modelId="{3B796B5C-1EF7-43CC-8694-274F6ADAC3B4}" type="sibTrans" cxnId="{CE89C50D-CA72-4012-9826-D1E74101E843}">
      <dgm:prSet/>
      <dgm:spPr/>
      <dgm:t>
        <a:bodyPr/>
        <a:lstStyle/>
        <a:p>
          <a:endParaRPr lang="pl-PL"/>
        </a:p>
      </dgm:t>
    </dgm:pt>
    <dgm:pt modelId="{204A11F6-9D0B-4C41-A492-AA8ED9BD046E}">
      <dgm:prSet phldrT="[Tekst]" custT="1">
        <dgm:style>
          <a:lnRef idx="3">
            <a:schemeClr val="lt1"/>
          </a:lnRef>
          <a:fillRef idx="1">
            <a:schemeClr val="accent2"/>
          </a:fillRef>
          <a:effectRef idx="1">
            <a:schemeClr val="accent2"/>
          </a:effectRef>
          <a:fontRef idx="minor">
            <a:schemeClr val="lt1"/>
          </a:fontRef>
        </dgm:style>
      </dgm:prSet>
      <dgm:spPr>
        <a:effectLst>
          <a:softEdge rad="127000"/>
        </a:effectLst>
      </dgm:spPr>
      <dgm:t>
        <a:bodyPr/>
        <a:lstStyle/>
        <a:p>
          <a:r>
            <a:rPr lang="pl-PL" sz="1200" b="1" spc="-10" dirty="0">
              <a:solidFill>
                <a:schemeClr val="tx1"/>
              </a:solidFill>
            </a:rPr>
            <a:t>8 637 733 235 </a:t>
          </a:r>
          <a:r>
            <a:rPr lang="pl-PL" sz="1200" b="1" dirty="0">
              <a:solidFill>
                <a:schemeClr val="tx1"/>
              </a:solidFill>
            </a:rPr>
            <a:t>PLN</a:t>
          </a:r>
          <a:endParaRPr lang="pl-PL" sz="1200" dirty="0">
            <a:solidFill>
              <a:schemeClr val="tx1"/>
            </a:solidFill>
          </a:endParaRPr>
        </a:p>
      </dgm:t>
    </dgm:pt>
    <dgm:pt modelId="{D30EAAD9-A558-4D0D-B926-20D53F94C910}" type="parTrans" cxnId="{88581885-02F1-4227-8E5A-54EE19FA2FAB}">
      <dgm:prSet/>
      <dgm:spPr/>
      <dgm:t>
        <a:bodyPr/>
        <a:lstStyle/>
        <a:p>
          <a:endParaRPr lang="pl-PL"/>
        </a:p>
      </dgm:t>
    </dgm:pt>
    <dgm:pt modelId="{8D639CE3-9AAB-426D-B9C2-C23F906A5B0C}" type="sibTrans" cxnId="{88581885-02F1-4227-8E5A-54EE19FA2FAB}">
      <dgm:prSet/>
      <dgm:spPr/>
      <dgm:t>
        <a:bodyPr/>
        <a:lstStyle/>
        <a:p>
          <a:endParaRPr lang="pl-PL"/>
        </a:p>
      </dgm:t>
    </dgm:pt>
    <dgm:pt modelId="{2A5C55C2-3684-4641-9A48-B12939906B81}">
      <dgm:prSet phldrT="[Tekst]" custT="1">
        <dgm:style>
          <a:lnRef idx="3">
            <a:schemeClr val="lt1"/>
          </a:lnRef>
          <a:fillRef idx="1">
            <a:schemeClr val="accent1"/>
          </a:fillRef>
          <a:effectRef idx="1">
            <a:schemeClr val="accent1"/>
          </a:effectRef>
          <a:fontRef idx="minor">
            <a:schemeClr val="lt1"/>
          </a:fontRef>
        </dgm:style>
      </dgm:prSet>
      <dgm:spPr>
        <a:effectLst>
          <a:softEdge rad="127000"/>
        </a:effectLst>
      </dgm:spPr>
      <dgm:t>
        <a:bodyPr/>
        <a:lstStyle/>
        <a:p>
          <a:pPr>
            <a:lnSpc>
              <a:spcPts val="1440"/>
            </a:lnSpc>
          </a:pPr>
          <a:r>
            <a:rPr lang="pl-PL" sz="1200" b="1" dirty="0">
              <a:solidFill>
                <a:schemeClr val="tx1"/>
              </a:solidFill>
            </a:rPr>
            <a:t>8 182 629 985 PLN </a:t>
          </a:r>
          <a:endParaRPr lang="pl-PL" sz="1200" dirty="0">
            <a:solidFill>
              <a:schemeClr val="tx1"/>
            </a:solidFill>
          </a:endParaRPr>
        </a:p>
      </dgm:t>
    </dgm:pt>
    <dgm:pt modelId="{41FCFFDC-42C4-469E-B00D-0E4605968DA9}" type="parTrans" cxnId="{6356397D-41BE-4C35-99B7-3F22A8656101}">
      <dgm:prSet/>
      <dgm:spPr/>
      <dgm:t>
        <a:bodyPr/>
        <a:lstStyle/>
        <a:p>
          <a:endParaRPr lang="pl-PL"/>
        </a:p>
      </dgm:t>
    </dgm:pt>
    <dgm:pt modelId="{9192839E-05D5-442E-B801-928FF1EDADD7}" type="sibTrans" cxnId="{6356397D-41BE-4C35-99B7-3F22A8656101}">
      <dgm:prSet/>
      <dgm:spPr/>
      <dgm:t>
        <a:bodyPr/>
        <a:lstStyle/>
        <a:p>
          <a:endParaRPr lang="pl-PL"/>
        </a:p>
      </dgm:t>
    </dgm:pt>
    <dgm:pt modelId="{23BE0491-0C8E-4BEE-B0AF-F9AAC5222870}">
      <dgm:prSet phldrT="[Tekst]" custT="1">
        <dgm:style>
          <a:lnRef idx="3">
            <a:schemeClr val="lt1"/>
          </a:lnRef>
          <a:fillRef idx="1">
            <a:schemeClr val="accent6"/>
          </a:fillRef>
          <a:effectRef idx="1">
            <a:schemeClr val="accent6"/>
          </a:effectRef>
          <a:fontRef idx="minor">
            <a:schemeClr val="lt1"/>
          </a:fontRef>
        </dgm:style>
      </dgm:prSet>
      <dgm:spPr>
        <a:effectLst>
          <a:softEdge rad="127000"/>
        </a:effectLst>
      </dgm:spPr>
      <dgm:t>
        <a:bodyPr/>
        <a:lstStyle/>
        <a:p>
          <a:r>
            <a:rPr lang="pl-PL" sz="1200" b="1" dirty="0">
              <a:solidFill>
                <a:schemeClr val="tx1"/>
              </a:solidFill>
            </a:rPr>
            <a:t>5 549 202 938 PLN</a:t>
          </a:r>
          <a:endParaRPr lang="pl-PL" sz="1200" dirty="0">
            <a:solidFill>
              <a:schemeClr val="tx1"/>
            </a:solidFill>
          </a:endParaRPr>
        </a:p>
      </dgm:t>
    </dgm:pt>
    <dgm:pt modelId="{C9CC0463-37E3-4A47-989F-8D9153F55399}" type="parTrans" cxnId="{BFA990B2-923E-4DE2-89DB-5A0023C6B840}">
      <dgm:prSet/>
      <dgm:spPr/>
      <dgm:t>
        <a:bodyPr/>
        <a:lstStyle/>
        <a:p>
          <a:endParaRPr lang="pl-PL"/>
        </a:p>
      </dgm:t>
    </dgm:pt>
    <dgm:pt modelId="{5AB85DFA-ADE6-4BFF-9FF3-1353A288D7E7}" type="sibTrans" cxnId="{BFA990B2-923E-4DE2-89DB-5A0023C6B840}">
      <dgm:prSet/>
      <dgm:spPr/>
      <dgm:t>
        <a:bodyPr/>
        <a:lstStyle/>
        <a:p>
          <a:endParaRPr lang="pl-PL"/>
        </a:p>
      </dgm:t>
    </dgm:pt>
    <dgm:pt modelId="{92FE75A1-163B-427E-B4FE-C4E585144AF4}" type="pres">
      <dgm:prSet presAssocID="{B9D4F871-D918-4233-BCB3-B0E5F42DAA09}" presName="Name0" presStyleCnt="0">
        <dgm:presLayoutVars>
          <dgm:chMax val="7"/>
          <dgm:resizeHandles val="exact"/>
        </dgm:presLayoutVars>
      </dgm:prSet>
      <dgm:spPr/>
    </dgm:pt>
    <dgm:pt modelId="{EE51E14A-A20C-4F4B-9639-4D807C77CD62}" type="pres">
      <dgm:prSet presAssocID="{B9D4F871-D918-4233-BCB3-B0E5F42DAA09}" presName="comp1" presStyleCnt="0"/>
      <dgm:spPr/>
    </dgm:pt>
    <dgm:pt modelId="{0AF58E4E-664C-490B-963C-156E8DA5D53D}" type="pres">
      <dgm:prSet presAssocID="{B9D4F871-D918-4233-BCB3-B0E5F42DAA09}" presName="circle1" presStyleLbl="node1" presStyleIdx="0" presStyleCnt="4" custScaleX="106290" custScaleY="100000" custLinFactNeighborX="1244"/>
      <dgm:spPr/>
    </dgm:pt>
    <dgm:pt modelId="{7DBD6393-2FC6-4A22-96C0-37F692D0A950}" type="pres">
      <dgm:prSet presAssocID="{B9D4F871-D918-4233-BCB3-B0E5F42DAA09}" presName="c1text" presStyleLbl="node1" presStyleIdx="0" presStyleCnt="4">
        <dgm:presLayoutVars>
          <dgm:bulletEnabled val="1"/>
        </dgm:presLayoutVars>
      </dgm:prSet>
      <dgm:spPr/>
    </dgm:pt>
    <dgm:pt modelId="{44967523-14FA-4470-BA45-A4E5F75DED76}" type="pres">
      <dgm:prSet presAssocID="{B9D4F871-D918-4233-BCB3-B0E5F42DAA09}" presName="comp2" presStyleCnt="0"/>
      <dgm:spPr/>
    </dgm:pt>
    <dgm:pt modelId="{B3EADCEF-4736-40DB-9447-EC2C5928C62B}" type="pres">
      <dgm:prSet presAssocID="{B9D4F871-D918-4233-BCB3-B0E5F42DAA09}" presName="circle2" presStyleLbl="node1" presStyleIdx="1" presStyleCnt="4" custScaleX="110665" custScaleY="107762" custLinFactNeighborX="429" custLinFactNeighborY="693"/>
      <dgm:spPr/>
    </dgm:pt>
    <dgm:pt modelId="{85177CD0-F09A-4E75-9EF7-B6A7CFE22AEB}" type="pres">
      <dgm:prSet presAssocID="{B9D4F871-D918-4233-BCB3-B0E5F42DAA09}" presName="c2text" presStyleLbl="node1" presStyleIdx="1" presStyleCnt="4">
        <dgm:presLayoutVars>
          <dgm:bulletEnabled val="1"/>
        </dgm:presLayoutVars>
      </dgm:prSet>
      <dgm:spPr/>
    </dgm:pt>
    <dgm:pt modelId="{32404B9E-A6CE-4961-A754-202DFA323310}" type="pres">
      <dgm:prSet presAssocID="{B9D4F871-D918-4233-BCB3-B0E5F42DAA09}" presName="comp3" presStyleCnt="0"/>
      <dgm:spPr/>
    </dgm:pt>
    <dgm:pt modelId="{BCBA735D-15B1-4AFF-B854-7C16EF0F3066}" type="pres">
      <dgm:prSet presAssocID="{B9D4F871-D918-4233-BCB3-B0E5F42DAA09}" presName="circle3" presStyleLbl="node1" presStyleIdx="2" presStyleCnt="4" custScaleX="130047" custScaleY="105307" custLinFactNeighborX="-416" custLinFactNeighborY="1651"/>
      <dgm:spPr/>
    </dgm:pt>
    <dgm:pt modelId="{EBE56B62-8DF3-4383-8DB3-522A5A3E83FD}" type="pres">
      <dgm:prSet presAssocID="{B9D4F871-D918-4233-BCB3-B0E5F42DAA09}" presName="c3text" presStyleLbl="node1" presStyleIdx="2" presStyleCnt="4">
        <dgm:presLayoutVars>
          <dgm:bulletEnabled val="1"/>
        </dgm:presLayoutVars>
      </dgm:prSet>
      <dgm:spPr/>
    </dgm:pt>
    <dgm:pt modelId="{EEA397A5-8929-4C43-9C54-F16507A362F3}" type="pres">
      <dgm:prSet presAssocID="{B9D4F871-D918-4233-BCB3-B0E5F42DAA09}" presName="comp4" presStyleCnt="0"/>
      <dgm:spPr/>
    </dgm:pt>
    <dgm:pt modelId="{DC7F5F78-DF96-41C3-8B38-2484CC351AA6}" type="pres">
      <dgm:prSet presAssocID="{B9D4F871-D918-4233-BCB3-B0E5F42DAA09}" presName="circle4" presStyleLbl="node1" presStyleIdx="3" presStyleCnt="4" custScaleX="110392" custScaleY="108273" custLinFactNeighborX="3791" custLinFactNeighborY="11432"/>
      <dgm:spPr/>
    </dgm:pt>
    <dgm:pt modelId="{8F0E1801-F77A-4575-A398-B7D0286FF9FA}" type="pres">
      <dgm:prSet presAssocID="{B9D4F871-D918-4233-BCB3-B0E5F42DAA09}" presName="c4text" presStyleLbl="node1" presStyleIdx="3" presStyleCnt="4">
        <dgm:presLayoutVars>
          <dgm:bulletEnabled val="1"/>
        </dgm:presLayoutVars>
      </dgm:prSet>
      <dgm:spPr/>
    </dgm:pt>
  </dgm:ptLst>
  <dgm:cxnLst>
    <dgm:cxn modelId="{CE89C50D-CA72-4012-9826-D1E74101E843}" srcId="{B9D4F871-D918-4233-BCB3-B0E5F42DAA09}" destId="{CC5EBD00-19A8-4FF3-95E9-7870325CE085}" srcOrd="0" destOrd="0" parTransId="{A099D080-2412-42A5-85BA-A357F4100873}" sibTransId="{3B796B5C-1EF7-43CC-8694-274F6ADAC3B4}"/>
    <dgm:cxn modelId="{C09CF916-CA3A-40FB-A364-9F222DB77199}" type="presOf" srcId="{2A5C55C2-3684-4641-9A48-B12939906B81}" destId="{BCBA735D-15B1-4AFF-B854-7C16EF0F3066}" srcOrd="0" destOrd="0" presId="urn:microsoft.com/office/officeart/2005/8/layout/venn2"/>
    <dgm:cxn modelId="{E4B8B427-F9A1-43F0-9977-5EB5D54FF66E}" type="presOf" srcId="{CC5EBD00-19A8-4FF3-95E9-7870325CE085}" destId="{7DBD6393-2FC6-4A22-96C0-37F692D0A950}" srcOrd="1" destOrd="0" presId="urn:microsoft.com/office/officeart/2005/8/layout/venn2"/>
    <dgm:cxn modelId="{0D5FFA3B-1D0B-42A7-AC72-AFCB4F3B3B2A}" type="presOf" srcId="{23BE0491-0C8E-4BEE-B0AF-F9AAC5222870}" destId="{DC7F5F78-DF96-41C3-8B38-2484CC351AA6}" srcOrd="0" destOrd="0" presId="urn:microsoft.com/office/officeart/2005/8/layout/venn2"/>
    <dgm:cxn modelId="{BBDDD25B-A2AE-4050-A409-7AA32BEDB3BC}" type="presOf" srcId="{204A11F6-9D0B-4C41-A492-AA8ED9BD046E}" destId="{B3EADCEF-4736-40DB-9447-EC2C5928C62B}" srcOrd="0" destOrd="0" presId="urn:microsoft.com/office/officeart/2005/8/layout/venn2"/>
    <dgm:cxn modelId="{A52DD570-563B-496A-987F-EF7F24D494B0}" type="presOf" srcId="{23BE0491-0C8E-4BEE-B0AF-F9AAC5222870}" destId="{8F0E1801-F77A-4575-A398-B7D0286FF9FA}" srcOrd="1" destOrd="0" presId="urn:microsoft.com/office/officeart/2005/8/layout/venn2"/>
    <dgm:cxn modelId="{0D80F252-B8CC-47FF-9815-9D8AFA740D8B}" type="presOf" srcId="{204A11F6-9D0B-4C41-A492-AA8ED9BD046E}" destId="{85177CD0-F09A-4E75-9EF7-B6A7CFE22AEB}" srcOrd="1" destOrd="0" presId="urn:microsoft.com/office/officeart/2005/8/layout/venn2"/>
    <dgm:cxn modelId="{6356397D-41BE-4C35-99B7-3F22A8656101}" srcId="{B9D4F871-D918-4233-BCB3-B0E5F42DAA09}" destId="{2A5C55C2-3684-4641-9A48-B12939906B81}" srcOrd="2" destOrd="0" parTransId="{41FCFFDC-42C4-469E-B00D-0E4605968DA9}" sibTransId="{9192839E-05D5-442E-B801-928FF1EDADD7}"/>
    <dgm:cxn modelId="{DEC6A37D-C3E9-403E-806F-498127AD4481}" type="presOf" srcId="{2A5C55C2-3684-4641-9A48-B12939906B81}" destId="{EBE56B62-8DF3-4383-8DB3-522A5A3E83FD}" srcOrd="1" destOrd="0" presId="urn:microsoft.com/office/officeart/2005/8/layout/venn2"/>
    <dgm:cxn modelId="{88581885-02F1-4227-8E5A-54EE19FA2FAB}" srcId="{B9D4F871-D918-4233-BCB3-B0E5F42DAA09}" destId="{204A11F6-9D0B-4C41-A492-AA8ED9BD046E}" srcOrd="1" destOrd="0" parTransId="{D30EAAD9-A558-4D0D-B926-20D53F94C910}" sibTransId="{8D639CE3-9AAB-426D-B9C2-C23F906A5B0C}"/>
    <dgm:cxn modelId="{869BC7A4-5688-42D5-A137-A8EB6C30881D}" type="presOf" srcId="{B9D4F871-D918-4233-BCB3-B0E5F42DAA09}" destId="{92FE75A1-163B-427E-B4FE-C4E585144AF4}" srcOrd="0" destOrd="0" presId="urn:microsoft.com/office/officeart/2005/8/layout/venn2"/>
    <dgm:cxn modelId="{BFA990B2-923E-4DE2-89DB-5A0023C6B840}" srcId="{B9D4F871-D918-4233-BCB3-B0E5F42DAA09}" destId="{23BE0491-0C8E-4BEE-B0AF-F9AAC5222870}" srcOrd="3" destOrd="0" parTransId="{C9CC0463-37E3-4A47-989F-8D9153F55399}" sibTransId="{5AB85DFA-ADE6-4BFF-9FF3-1353A288D7E7}"/>
    <dgm:cxn modelId="{AF3058BE-10DB-445A-8DB1-70562F6E7AA8}" type="presOf" srcId="{CC5EBD00-19A8-4FF3-95E9-7870325CE085}" destId="{0AF58E4E-664C-490B-963C-156E8DA5D53D}" srcOrd="0" destOrd="0" presId="urn:microsoft.com/office/officeart/2005/8/layout/venn2"/>
    <dgm:cxn modelId="{01F0F711-59FA-4F72-8D73-70656978189B}" type="presParOf" srcId="{92FE75A1-163B-427E-B4FE-C4E585144AF4}" destId="{EE51E14A-A20C-4F4B-9639-4D807C77CD62}" srcOrd="0" destOrd="0" presId="urn:microsoft.com/office/officeart/2005/8/layout/venn2"/>
    <dgm:cxn modelId="{BF7D336E-ED2E-45AD-9C79-F44DD82A4EEE}" type="presParOf" srcId="{EE51E14A-A20C-4F4B-9639-4D807C77CD62}" destId="{0AF58E4E-664C-490B-963C-156E8DA5D53D}" srcOrd="0" destOrd="0" presId="urn:microsoft.com/office/officeart/2005/8/layout/venn2"/>
    <dgm:cxn modelId="{2F42D554-9D37-48AD-80CF-7740F1155A7A}" type="presParOf" srcId="{EE51E14A-A20C-4F4B-9639-4D807C77CD62}" destId="{7DBD6393-2FC6-4A22-96C0-37F692D0A950}" srcOrd="1" destOrd="0" presId="urn:microsoft.com/office/officeart/2005/8/layout/venn2"/>
    <dgm:cxn modelId="{390BC803-B3A1-4544-8BBA-628E836CC214}" type="presParOf" srcId="{92FE75A1-163B-427E-B4FE-C4E585144AF4}" destId="{44967523-14FA-4470-BA45-A4E5F75DED76}" srcOrd="1" destOrd="0" presId="urn:microsoft.com/office/officeart/2005/8/layout/venn2"/>
    <dgm:cxn modelId="{AAD04068-F265-4680-B959-52E167D1EABF}" type="presParOf" srcId="{44967523-14FA-4470-BA45-A4E5F75DED76}" destId="{B3EADCEF-4736-40DB-9447-EC2C5928C62B}" srcOrd="0" destOrd="0" presId="urn:microsoft.com/office/officeart/2005/8/layout/venn2"/>
    <dgm:cxn modelId="{0E648A64-6574-4963-AA49-9EB74AB3F838}" type="presParOf" srcId="{44967523-14FA-4470-BA45-A4E5F75DED76}" destId="{85177CD0-F09A-4E75-9EF7-B6A7CFE22AEB}" srcOrd="1" destOrd="0" presId="urn:microsoft.com/office/officeart/2005/8/layout/venn2"/>
    <dgm:cxn modelId="{6AC596C1-500F-44A0-BFFE-AC3FB82F3CFB}" type="presParOf" srcId="{92FE75A1-163B-427E-B4FE-C4E585144AF4}" destId="{32404B9E-A6CE-4961-A754-202DFA323310}" srcOrd="2" destOrd="0" presId="urn:microsoft.com/office/officeart/2005/8/layout/venn2"/>
    <dgm:cxn modelId="{35604794-FC28-4B70-9BF5-958BD81ED4F0}" type="presParOf" srcId="{32404B9E-A6CE-4961-A754-202DFA323310}" destId="{BCBA735D-15B1-4AFF-B854-7C16EF0F3066}" srcOrd="0" destOrd="0" presId="urn:microsoft.com/office/officeart/2005/8/layout/venn2"/>
    <dgm:cxn modelId="{64BDEA1D-0399-41B5-9AF8-0D445C22C3E8}" type="presParOf" srcId="{32404B9E-A6CE-4961-A754-202DFA323310}" destId="{EBE56B62-8DF3-4383-8DB3-522A5A3E83FD}" srcOrd="1" destOrd="0" presId="urn:microsoft.com/office/officeart/2005/8/layout/venn2"/>
    <dgm:cxn modelId="{6678E507-0BDD-4C2D-BD2B-435413F72395}" type="presParOf" srcId="{92FE75A1-163B-427E-B4FE-C4E585144AF4}" destId="{EEA397A5-8929-4C43-9C54-F16507A362F3}" srcOrd="3" destOrd="0" presId="urn:microsoft.com/office/officeart/2005/8/layout/venn2"/>
    <dgm:cxn modelId="{F7DFA56C-CCF7-4049-870D-E72B8CC96A93}" type="presParOf" srcId="{EEA397A5-8929-4C43-9C54-F16507A362F3}" destId="{DC7F5F78-DF96-41C3-8B38-2484CC351AA6}" srcOrd="0" destOrd="0" presId="urn:microsoft.com/office/officeart/2005/8/layout/venn2"/>
    <dgm:cxn modelId="{C25D3748-F061-4D36-914E-8CC2931AA106}" type="presParOf" srcId="{EEA397A5-8929-4C43-9C54-F16507A362F3}" destId="{8F0E1801-F77A-4575-A398-B7D0286FF9F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B7388-4250-4EF4-9218-E95F161A0DB4}"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pl-PL"/>
        </a:p>
      </dgm:t>
    </dgm:pt>
    <dgm:pt modelId="{C76894B7-D892-425D-AAFF-ED776AD50887}">
      <dgm:prSet phldrT="[Tekst]"/>
      <dgm:spPr>
        <a:solidFill>
          <a:schemeClr val="accent1">
            <a:lumMod val="40000"/>
            <a:lumOff val="60000"/>
          </a:schemeClr>
        </a:solidFill>
        <a:effectLst/>
      </dgm:spPr>
      <dgm:t>
        <a:bodyPr/>
        <a:lstStyle/>
        <a:p>
          <a:r>
            <a:rPr lang="pl-PL" b="1" dirty="0">
              <a:solidFill>
                <a:schemeClr val="tx1"/>
              </a:solidFill>
            </a:rPr>
            <a:t>Europejski Bank Inwestycyjny (EBI)</a:t>
          </a:r>
        </a:p>
      </dgm:t>
    </dgm:pt>
    <dgm:pt modelId="{207A0884-07A1-48D4-8B6C-A97865220444}" type="parTrans" cxnId="{C835B082-568F-4F40-9881-2D9634282A6F}">
      <dgm:prSet/>
      <dgm:spPr/>
      <dgm:t>
        <a:bodyPr/>
        <a:lstStyle/>
        <a:p>
          <a:endParaRPr lang="pl-PL"/>
        </a:p>
      </dgm:t>
    </dgm:pt>
    <dgm:pt modelId="{5144D988-527A-444B-98FF-F46D08CFCE4C}" type="sibTrans" cxnId="{C835B082-568F-4F40-9881-2D9634282A6F}">
      <dgm:prSet/>
      <dgm:spPr/>
      <dgm:t>
        <a:bodyPr/>
        <a:lstStyle/>
        <a:p>
          <a:endParaRPr lang="pl-PL"/>
        </a:p>
      </dgm:t>
    </dgm:pt>
    <dgm:pt modelId="{5228ECEB-BBB3-4284-91BF-B17C1AC9BFB6}">
      <dgm:prSet phldrT="[Tekst]" custT="1"/>
      <dgm:spPr/>
      <dgm:t>
        <a:bodyPr/>
        <a:lstStyle/>
        <a:p>
          <a:r>
            <a:rPr lang="pl-PL" sz="1200" b="1" u="sng" dirty="0"/>
            <a:t>Działanie 4.1</a:t>
          </a:r>
        </a:p>
      </dgm:t>
    </dgm:pt>
    <dgm:pt modelId="{5FE863DF-5BAE-47C2-A23B-1FA37AA9267F}" type="parTrans" cxnId="{38DB3184-9F42-4EDD-9EF4-E1E2358D5784}">
      <dgm:prSet/>
      <dgm:spPr/>
      <dgm:t>
        <a:bodyPr/>
        <a:lstStyle/>
        <a:p>
          <a:endParaRPr lang="pl-PL"/>
        </a:p>
      </dgm:t>
    </dgm:pt>
    <dgm:pt modelId="{1C2E33CB-0FB8-4805-816D-83412108D3AD}" type="sibTrans" cxnId="{38DB3184-9F42-4EDD-9EF4-E1E2358D5784}">
      <dgm:prSet/>
      <dgm:spPr/>
      <dgm:t>
        <a:bodyPr/>
        <a:lstStyle/>
        <a:p>
          <a:endParaRPr lang="pl-PL"/>
        </a:p>
      </dgm:t>
    </dgm:pt>
    <dgm:pt modelId="{A72A4A67-1881-4A07-A53D-73D75B0D596E}">
      <dgm:prSet phldrT="[Tekst]" custT="1"/>
      <dgm:spPr/>
      <dgm:t>
        <a:bodyPr/>
        <a:lstStyle/>
        <a:p>
          <a:r>
            <a:rPr lang="pl-PL" sz="1200" b="1" u="sng" dirty="0"/>
            <a:t>Działanie 4.2</a:t>
          </a:r>
        </a:p>
      </dgm:t>
    </dgm:pt>
    <dgm:pt modelId="{5AFBB69E-7FF2-49C3-B672-BD665BA4500B}" type="parTrans" cxnId="{CA8126E7-AEAA-493C-966D-ED837C274F20}">
      <dgm:prSet/>
      <dgm:spPr/>
      <dgm:t>
        <a:bodyPr/>
        <a:lstStyle/>
        <a:p>
          <a:endParaRPr lang="pl-PL"/>
        </a:p>
      </dgm:t>
    </dgm:pt>
    <dgm:pt modelId="{79E8B083-19C9-48DD-B9E1-8C92ECA1A0C2}" type="sibTrans" cxnId="{CA8126E7-AEAA-493C-966D-ED837C274F20}">
      <dgm:prSet/>
      <dgm:spPr/>
      <dgm:t>
        <a:bodyPr/>
        <a:lstStyle/>
        <a:p>
          <a:endParaRPr lang="pl-PL"/>
        </a:p>
      </dgm:t>
    </dgm:pt>
    <dgm:pt modelId="{F7239E67-68E8-41C7-A8CB-B896D6D8F409}">
      <dgm:prSet phldrT="[Tekst]"/>
      <dgm:spPr>
        <a:solidFill>
          <a:schemeClr val="accent1">
            <a:lumMod val="40000"/>
            <a:lumOff val="60000"/>
          </a:schemeClr>
        </a:solidFill>
      </dgm:spPr>
      <dgm:t>
        <a:bodyPr/>
        <a:lstStyle/>
        <a:p>
          <a:r>
            <a:rPr lang="pl-PL" b="1" dirty="0">
              <a:solidFill>
                <a:schemeClr val="tx1"/>
              </a:solidFill>
            </a:rPr>
            <a:t>Bank Gospodarstwa Krajowego (BGK)</a:t>
          </a:r>
        </a:p>
      </dgm:t>
    </dgm:pt>
    <dgm:pt modelId="{149AD340-8EFF-40E2-9E39-FA4A3831C792}" type="parTrans" cxnId="{71E72446-73B8-4B8B-B146-E403CB176CF0}">
      <dgm:prSet/>
      <dgm:spPr/>
      <dgm:t>
        <a:bodyPr/>
        <a:lstStyle/>
        <a:p>
          <a:endParaRPr lang="pl-PL"/>
        </a:p>
      </dgm:t>
    </dgm:pt>
    <dgm:pt modelId="{F8B33A26-5A79-4305-915A-891FF0093A9E}" type="sibTrans" cxnId="{71E72446-73B8-4B8B-B146-E403CB176CF0}">
      <dgm:prSet/>
      <dgm:spPr/>
      <dgm:t>
        <a:bodyPr/>
        <a:lstStyle/>
        <a:p>
          <a:endParaRPr lang="pl-PL"/>
        </a:p>
      </dgm:t>
    </dgm:pt>
    <dgm:pt modelId="{DC5271FA-239F-4484-A211-166BA49708D0}">
      <dgm:prSet phldrT="[Tekst]" custT="1"/>
      <dgm:spPr/>
      <dgm:t>
        <a:bodyPr/>
        <a:lstStyle/>
        <a:p>
          <a:r>
            <a:rPr lang="pl-PL" sz="1200" b="1" u="sng" dirty="0"/>
            <a:t>Działanie 3.3</a:t>
          </a:r>
        </a:p>
      </dgm:t>
    </dgm:pt>
    <dgm:pt modelId="{B263C62E-E217-403F-AEAD-67EF5C4B6334}" type="parTrans" cxnId="{3320248D-E757-4272-A319-4C4240FAF27A}">
      <dgm:prSet/>
      <dgm:spPr/>
      <dgm:t>
        <a:bodyPr/>
        <a:lstStyle/>
        <a:p>
          <a:endParaRPr lang="pl-PL"/>
        </a:p>
      </dgm:t>
    </dgm:pt>
    <dgm:pt modelId="{29C37194-AC1A-4308-8FED-91AC2097BABF}" type="sibTrans" cxnId="{3320248D-E757-4272-A319-4C4240FAF27A}">
      <dgm:prSet/>
      <dgm:spPr/>
      <dgm:t>
        <a:bodyPr/>
        <a:lstStyle/>
        <a:p>
          <a:endParaRPr lang="pl-PL"/>
        </a:p>
      </dgm:t>
    </dgm:pt>
    <dgm:pt modelId="{D78C2218-1BCF-4522-BAFC-C311965D8AC8}">
      <dgm:prSet phldrT="[Tekst]" custT="1"/>
      <dgm:spPr/>
      <dgm:t>
        <a:bodyPr/>
        <a:lstStyle/>
        <a:p>
          <a:r>
            <a:rPr lang="pl-PL" sz="1200" b="1" u="sng" dirty="0"/>
            <a:t>Działanie 6.2</a:t>
          </a:r>
        </a:p>
      </dgm:t>
    </dgm:pt>
    <dgm:pt modelId="{E8EA0A28-F3BF-4AAB-B2C9-658492420E8F}" type="parTrans" cxnId="{B22E8190-3E11-4114-AA84-2F56B0840727}">
      <dgm:prSet/>
      <dgm:spPr/>
      <dgm:t>
        <a:bodyPr/>
        <a:lstStyle/>
        <a:p>
          <a:endParaRPr lang="pl-PL"/>
        </a:p>
      </dgm:t>
    </dgm:pt>
    <dgm:pt modelId="{A603E14C-178B-4AFF-B998-F9C5AC294F55}" type="sibTrans" cxnId="{B22E8190-3E11-4114-AA84-2F56B0840727}">
      <dgm:prSet/>
      <dgm:spPr/>
      <dgm:t>
        <a:bodyPr/>
        <a:lstStyle/>
        <a:p>
          <a:endParaRPr lang="pl-PL"/>
        </a:p>
      </dgm:t>
    </dgm:pt>
    <dgm:pt modelId="{CC419693-FFAD-4D12-A607-4CB739E2C82C}">
      <dgm:prSet phldrT="[Tekst]" custT="1"/>
      <dgm:spPr/>
      <dgm:t>
        <a:bodyPr/>
        <a:lstStyle/>
        <a:p>
          <a:r>
            <a:rPr lang="pl-PL" sz="1200" dirty="0"/>
            <a:t>Wartość dofinansowania UE – </a:t>
          </a:r>
          <a:br>
            <a:rPr lang="pl-PL" sz="1200" dirty="0"/>
          </a:br>
          <a:r>
            <a:rPr lang="pl-PL" sz="1200" b="1" dirty="0"/>
            <a:t>71 921 PLN – UMOWA ZAKOŃCZONA</a:t>
          </a:r>
        </a:p>
      </dgm:t>
    </dgm:pt>
    <dgm:pt modelId="{B0E15A72-6DF8-4922-BC25-54B474073A75}" type="parTrans" cxnId="{B9EBA324-0814-428F-AC6B-A6F737E2946F}">
      <dgm:prSet/>
      <dgm:spPr/>
      <dgm:t>
        <a:bodyPr/>
        <a:lstStyle/>
        <a:p>
          <a:endParaRPr lang="pl-PL"/>
        </a:p>
      </dgm:t>
    </dgm:pt>
    <dgm:pt modelId="{9A562EA6-707B-4A99-AD38-61E905AE9D31}" type="sibTrans" cxnId="{B9EBA324-0814-428F-AC6B-A6F737E2946F}">
      <dgm:prSet/>
      <dgm:spPr/>
      <dgm:t>
        <a:bodyPr/>
        <a:lstStyle/>
        <a:p>
          <a:endParaRPr lang="pl-PL"/>
        </a:p>
      </dgm:t>
    </dgm:pt>
    <dgm:pt modelId="{4171E682-A1E6-46C8-B50F-276624BF0BB1}">
      <dgm:prSet phldrT="[Tekst]" custT="1"/>
      <dgm:spPr/>
      <dgm:t>
        <a:bodyPr/>
        <a:lstStyle/>
        <a:p>
          <a:r>
            <a:rPr lang="pl-PL" sz="1200" dirty="0"/>
            <a:t>Wartość dofinansowania UE – </a:t>
          </a:r>
          <a:br>
            <a:rPr lang="pl-PL" sz="1200" dirty="0"/>
          </a:br>
          <a:r>
            <a:rPr lang="pl-PL" sz="1200" b="1" dirty="0"/>
            <a:t>43 000 000 PLN </a:t>
          </a:r>
        </a:p>
      </dgm:t>
    </dgm:pt>
    <dgm:pt modelId="{50D7902E-AEC4-4B8A-97FA-84A36EDBAEB8}" type="parTrans" cxnId="{2E012272-435F-44F5-9C6B-EF1C88ADBB8B}">
      <dgm:prSet/>
      <dgm:spPr/>
      <dgm:t>
        <a:bodyPr/>
        <a:lstStyle/>
        <a:p>
          <a:endParaRPr lang="pl-PL"/>
        </a:p>
      </dgm:t>
    </dgm:pt>
    <dgm:pt modelId="{F1839B3D-654F-4FFF-80CA-9DD06A5171F5}" type="sibTrans" cxnId="{2E012272-435F-44F5-9C6B-EF1C88ADBB8B}">
      <dgm:prSet/>
      <dgm:spPr/>
      <dgm:t>
        <a:bodyPr/>
        <a:lstStyle/>
        <a:p>
          <a:endParaRPr lang="pl-PL"/>
        </a:p>
      </dgm:t>
    </dgm:pt>
    <dgm:pt modelId="{39E45AEE-F48E-4E0F-B58F-A9A5CA1D3720}">
      <dgm:prSet phldrT="[Tekst]" custT="1"/>
      <dgm:spPr/>
      <dgm:t>
        <a:bodyPr/>
        <a:lstStyle/>
        <a:p>
          <a:r>
            <a:rPr lang="pl-PL" sz="1200" dirty="0"/>
            <a:t>Wartość dofinansowania UE – </a:t>
          </a:r>
          <a:br>
            <a:rPr lang="pl-PL" sz="1200" dirty="0"/>
          </a:br>
          <a:r>
            <a:rPr lang="pl-PL" sz="1200" b="1" dirty="0"/>
            <a:t>110 747 500 PLN</a:t>
          </a:r>
        </a:p>
      </dgm:t>
    </dgm:pt>
    <dgm:pt modelId="{72D4E093-5D61-45BA-BCC3-61E0A386E48A}" type="parTrans" cxnId="{644480C6-2465-4B10-8F8A-A78547491245}">
      <dgm:prSet/>
      <dgm:spPr/>
      <dgm:t>
        <a:bodyPr/>
        <a:lstStyle/>
        <a:p>
          <a:endParaRPr lang="pl-PL"/>
        </a:p>
      </dgm:t>
    </dgm:pt>
    <dgm:pt modelId="{EB7D48AA-FA68-41A1-8929-7E1EFD186BBB}" type="sibTrans" cxnId="{644480C6-2465-4B10-8F8A-A78547491245}">
      <dgm:prSet/>
      <dgm:spPr/>
      <dgm:t>
        <a:bodyPr/>
        <a:lstStyle/>
        <a:p>
          <a:endParaRPr lang="pl-PL"/>
        </a:p>
      </dgm:t>
    </dgm:pt>
    <dgm:pt modelId="{BF56A8F5-80C8-4172-9E73-A7B12D0317B4}">
      <dgm:prSet phldrT="[Tekst]" custT="1"/>
      <dgm:spPr/>
      <dgm:t>
        <a:bodyPr/>
        <a:lstStyle/>
        <a:p>
          <a:r>
            <a:rPr lang="pl-PL" sz="1200" dirty="0"/>
            <a:t>Wartość dofinansowania UE – </a:t>
          </a:r>
          <a:br>
            <a:rPr lang="pl-PL" sz="1200" dirty="0"/>
          </a:br>
          <a:r>
            <a:rPr lang="pl-PL" sz="1200" b="1" i="0" u="none" dirty="0"/>
            <a:t>225 627 267,20</a:t>
          </a:r>
          <a:r>
            <a:rPr lang="pl-PL" sz="1200" b="1" dirty="0">
              <a:solidFill>
                <a:schemeClr val="tx1"/>
              </a:solidFill>
            </a:rPr>
            <a:t> PLN </a:t>
          </a:r>
        </a:p>
      </dgm:t>
    </dgm:pt>
    <dgm:pt modelId="{C45B9E9A-86EB-456C-B097-FAFAFA521FCE}" type="parTrans" cxnId="{E9841C2D-4D88-4A8E-8A2A-0AC7D2BDE827}">
      <dgm:prSet/>
      <dgm:spPr/>
      <dgm:t>
        <a:bodyPr/>
        <a:lstStyle/>
        <a:p>
          <a:endParaRPr lang="pl-PL"/>
        </a:p>
      </dgm:t>
    </dgm:pt>
    <dgm:pt modelId="{1A3C0C9D-4070-493D-A5E4-79648022D8C6}" type="sibTrans" cxnId="{E9841C2D-4D88-4A8E-8A2A-0AC7D2BDE827}">
      <dgm:prSet/>
      <dgm:spPr/>
      <dgm:t>
        <a:bodyPr/>
        <a:lstStyle/>
        <a:p>
          <a:endParaRPr lang="pl-PL"/>
        </a:p>
      </dgm:t>
    </dgm:pt>
    <dgm:pt modelId="{9E3CC1DE-D42E-4E96-8694-163FB7951039}" type="pres">
      <dgm:prSet presAssocID="{3CCB7388-4250-4EF4-9218-E95F161A0DB4}" presName="composite" presStyleCnt="0">
        <dgm:presLayoutVars>
          <dgm:chMax val="5"/>
          <dgm:dir/>
          <dgm:animLvl val="ctr"/>
          <dgm:resizeHandles val="exact"/>
        </dgm:presLayoutVars>
      </dgm:prSet>
      <dgm:spPr/>
    </dgm:pt>
    <dgm:pt modelId="{AFA26A4E-0A1B-42A0-8829-853E018DEDBC}" type="pres">
      <dgm:prSet presAssocID="{3CCB7388-4250-4EF4-9218-E95F161A0DB4}" presName="cycle" presStyleCnt="0"/>
      <dgm:spPr/>
    </dgm:pt>
    <dgm:pt modelId="{09C264DF-D8B6-4809-B487-9D756F7F0BB2}" type="pres">
      <dgm:prSet presAssocID="{3CCB7388-4250-4EF4-9218-E95F161A0DB4}" presName="centerShape" presStyleCnt="0"/>
      <dgm:spPr/>
    </dgm:pt>
    <dgm:pt modelId="{9D26BB1F-1849-483B-B320-13F1F1FA2539}" type="pres">
      <dgm:prSet presAssocID="{3CCB7388-4250-4EF4-9218-E95F161A0DB4}" presName="connSite" presStyleLbl="node1" presStyleIdx="0" presStyleCnt="3"/>
      <dgm:spPr/>
    </dgm:pt>
    <dgm:pt modelId="{312BCA6F-CE9B-443C-82E9-A8F6F411E2E9}" type="pres">
      <dgm:prSet presAssocID="{3CCB7388-4250-4EF4-9218-E95F161A0DB4}" presName="visible" presStyleLbl="node1" presStyleIdx="0" presStyleCnt="3"/>
      <dgm:spPr/>
    </dgm:pt>
    <dgm:pt modelId="{AE7BED93-8F7B-4256-B091-69089BB02791}" type="pres">
      <dgm:prSet presAssocID="{207A0884-07A1-48D4-8B6C-A97865220444}" presName="Name25" presStyleLbl="parChTrans1D1" presStyleIdx="0" presStyleCnt="2"/>
      <dgm:spPr/>
    </dgm:pt>
    <dgm:pt modelId="{64EED007-F55C-4837-81C8-74B8358CF362}" type="pres">
      <dgm:prSet presAssocID="{C76894B7-D892-425D-AAFF-ED776AD50887}" presName="node" presStyleCnt="0"/>
      <dgm:spPr/>
    </dgm:pt>
    <dgm:pt modelId="{9B6CD4D2-7A70-47A0-9CA1-CD6EFA09AA9A}" type="pres">
      <dgm:prSet presAssocID="{C76894B7-D892-425D-AAFF-ED776AD50887}" presName="parentNode" presStyleLbl="node1" presStyleIdx="1" presStyleCnt="3" custScaleX="108471" custScaleY="97172">
        <dgm:presLayoutVars>
          <dgm:chMax val="1"/>
          <dgm:bulletEnabled val="1"/>
        </dgm:presLayoutVars>
      </dgm:prSet>
      <dgm:spPr/>
    </dgm:pt>
    <dgm:pt modelId="{3787B5C6-2E2E-4EFC-BD2E-38D297BB45E7}" type="pres">
      <dgm:prSet presAssocID="{C76894B7-D892-425D-AAFF-ED776AD50887}" presName="childNode" presStyleLbl="revTx" presStyleIdx="0" presStyleCnt="2">
        <dgm:presLayoutVars>
          <dgm:bulletEnabled val="1"/>
        </dgm:presLayoutVars>
      </dgm:prSet>
      <dgm:spPr/>
    </dgm:pt>
    <dgm:pt modelId="{6E426CD6-8399-406A-9D5A-9032A5830A99}" type="pres">
      <dgm:prSet presAssocID="{149AD340-8EFF-40E2-9E39-FA4A3831C792}" presName="Name25" presStyleLbl="parChTrans1D1" presStyleIdx="1" presStyleCnt="2"/>
      <dgm:spPr/>
    </dgm:pt>
    <dgm:pt modelId="{EAB92173-CAFC-4BA4-9FDA-F022189928E9}" type="pres">
      <dgm:prSet presAssocID="{F7239E67-68E8-41C7-A8CB-B896D6D8F409}" presName="node" presStyleCnt="0"/>
      <dgm:spPr/>
    </dgm:pt>
    <dgm:pt modelId="{BDF287C3-E70E-49FD-88A7-31A7AF6D1C65}" type="pres">
      <dgm:prSet presAssocID="{F7239E67-68E8-41C7-A8CB-B896D6D8F409}" presName="parentNode" presStyleLbl="node1" presStyleIdx="2" presStyleCnt="3" custLinFactNeighborX="-1182" custLinFactNeighborY="-2380">
        <dgm:presLayoutVars>
          <dgm:chMax val="1"/>
          <dgm:bulletEnabled val="1"/>
        </dgm:presLayoutVars>
      </dgm:prSet>
      <dgm:spPr/>
    </dgm:pt>
    <dgm:pt modelId="{D4D30353-10E5-425C-A320-B16178286F27}" type="pres">
      <dgm:prSet presAssocID="{F7239E67-68E8-41C7-A8CB-B896D6D8F409}" presName="childNode" presStyleLbl="revTx" presStyleIdx="1" presStyleCnt="2">
        <dgm:presLayoutVars>
          <dgm:bulletEnabled val="1"/>
        </dgm:presLayoutVars>
      </dgm:prSet>
      <dgm:spPr/>
    </dgm:pt>
  </dgm:ptLst>
  <dgm:cxnLst>
    <dgm:cxn modelId="{E9884720-2DC2-4B17-87C9-BBC10D846C7C}" type="presOf" srcId="{CC419693-FFAD-4D12-A607-4CB739E2C82C}" destId="{3787B5C6-2E2E-4EFC-BD2E-38D297BB45E7}" srcOrd="0" destOrd="1" presId="urn:microsoft.com/office/officeart/2005/8/layout/radial2"/>
    <dgm:cxn modelId="{E02DFF23-63F3-4267-99B9-702595292A6B}" type="presOf" srcId="{3CCB7388-4250-4EF4-9218-E95F161A0DB4}" destId="{9E3CC1DE-D42E-4E96-8694-163FB7951039}" srcOrd="0" destOrd="0" presId="urn:microsoft.com/office/officeart/2005/8/layout/radial2"/>
    <dgm:cxn modelId="{B9EBA324-0814-428F-AC6B-A6F737E2946F}" srcId="{5228ECEB-BBB3-4284-91BF-B17C1AC9BFB6}" destId="{CC419693-FFAD-4D12-A607-4CB739E2C82C}" srcOrd="0" destOrd="0" parTransId="{B0E15A72-6DF8-4922-BC25-54B474073A75}" sibTransId="{9A562EA6-707B-4A99-AD38-61E905AE9D31}"/>
    <dgm:cxn modelId="{E9841C2D-4D88-4A8E-8A2A-0AC7D2BDE827}" srcId="{DC5271FA-239F-4484-A211-166BA49708D0}" destId="{BF56A8F5-80C8-4172-9E73-A7B12D0317B4}" srcOrd="0" destOrd="0" parTransId="{C45B9E9A-86EB-456C-B097-FAFAFA521FCE}" sibTransId="{1A3C0C9D-4070-493D-A5E4-79648022D8C6}"/>
    <dgm:cxn modelId="{9CD3165F-844C-45AF-BA3C-7B45647E95DF}" type="presOf" srcId="{207A0884-07A1-48D4-8B6C-A97865220444}" destId="{AE7BED93-8F7B-4256-B091-69089BB02791}" srcOrd="0" destOrd="0" presId="urn:microsoft.com/office/officeart/2005/8/layout/radial2"/>
    <dgm:cxn modelId="{71E72446-73B8-4B8B-B146-E403CB176CF0}" srcId="{3CCB7388-4250-4EF4-9218-E95F161A0DB4}" destId="{F7239E67-68E8-41C7-A8CB-B896D6D8F409}" srcOrd="1" destOrd="0" parTransId="{149AD340-8EFF-40E2-9E39-FA4A3831C792}" sibTransId="{F8B33A26-5A79-4305-915A-891FF0093A9E}"/>
    <dgm:cxn modelId="{17A37D69-2D7B-4ECE-B532-08271CC6E1CA}" type="presOf" srcId="{4171E682-A1E6-46C8-B50F-276624BF0BB1}" destId="{3787B5C6-2E2E-4EFC-BD2E-38D297BB45E7}" srcOrd="0" destOrd="3" presId="urn:microsoft.com/office/officeart/2005/8/layout/radial2"/>
    <dgm:cxn modelId="{18045C4A-A447-4969-99A7-FC41D89BD5F0}" type="presOf" srcId="{D78C2218-1BCF-4522-BAFC-C311965D8AC8}" destId="{3787B5C6-2E2E-4EFC-BD2E-38D297BB45E7}" srcOrd="0" destOrd="4" presId="urn:microsoft.com/office/officeart/2005/8/layout/radial2"/>
    <dgm:cxn modelId="{2E012272-435F-44F5-9C6B-EF1C88ADBB8B}" srcId="{A72A4A67-1881-4A07-A53D-73D75B0D596E}" destId="{4171E682-A1E6-46C8-B50F-276624BF0BB1}" srcOrd="0" destOrd="0" parTransId="{50D7902E-AEC4-4B8A-97FA-84A36EDBAEB8}" sibTransId="{F1839B3D-654F-4FFF-80CA-9DD06A5171F5}"/>
    <dgm:cxn modelId="{0D860C55-881D-4B34-9163-872F240D5ED2}" type="presOf" srcId="{149AD340-8EFF-40E2-9E39-FA4A3831C792}" destId="{6E426CD6-8399-406A-9D5A-9032A5830A99}" srcOrd="0" destOrd="0" presId="urn:microsoft.com/office/officeart/2005/8/layout/radial2"/>
    <dgm:cxn modelId="{C835B082-568F-4F40-9881-2D9634282A6F}" srcId="{3CCB7388-4250-4EF4-9218-E95F161A0DB4}" destId="{C76894B7-D892-425D-AAFF-ED776AD50887}" srcOrd="0" destOrd="0" parTransId="{207A0884-07A1-48D4-8B6C-A97865220444}" sibTransId="{5144D988-527A-444B-98FF-F46D08CFCE4C}"/>
    <dgm:cxn modelId="{38DB3184-9F42-4EDD-9EF4-E1E2358D5784}" srcId="{C76894B7-D892-425D-AAFF-ED776AD50887}" destId="{5228ECEB-BBB3-4284-91BF-B17C1AC9BFB6}" srcOrd="0" destOrd="0" parTransId="{5FE863DF-5BAE-47C2-A23B-1FA37AA9267F}" sibTransId="{1C2E33CB-0FB8-4805-816D-83412108D3AD}"/>
    <dgm:cxn modelId="{3320248D-E757-4272-A319-4C4240FAF27A}" srcId="{F7239E67-68E8-41C7-A8CB-B896D6D8F409}" destId="{DC5271FA-239F-4484-A211-166BA49708D0}" srcOrd="0" destOrd="0" parTransId="{B263C62E-E217-403F-AEAD-67EF5C4B6334}" sibTransId="{29C37194-AC1A-4308-8FED-91AC2097BABF}"/>
    <dgm:cxn modelId="{B22E8190-3E11-4114-AA84-2F56B0840727}" srcId="{C76894B7-D892-425D-AAFF-ED776AD50887}" destId="{D78C2218-1BCF-4522-BAFC-C311965D8AC8}" srcOrd="2" destOrd="0" parTransId="{E8EA0A28-F3BF-4AAB-B2C9-658492420E8F}" sibTransId="{A603E14C-178B-4AFF-B998-F9C5AC294F55}"/>
    <dgm:cxn modelId="{5E96AD92-0DF0-4CE6-A08C-13D35F756014}" type="presOf" srcId="{39E45AEE-F48E-4E0F-B58F-A9A5CA1D3720}" destId="{3787B5C6-2E2E-4EFC-BD2E-38D297BB45E7}" srcOrd="0" destOrd="5" presId="urn:microsoft.com/office/officeart/2005/8/layout/radial2"/>
    <dgm:cxn modelId="{BDE06C93-1ED1-4149-8245-5F9F23892807}" type="presOf" srcId="{5228ECEB-BBB3-4284-91BF-B17C1AC9BFB6}" destId="{3787B5C6-2E2E-4EFC-BD2E-38D297BB45E7}" srcOrd="0" destOrd="0" presId="urn:microsoft.com/office/officeart/2005/8/layout/radial2"/>
    <dgm:cxn modelId="{11E89AC2-5CE0-452A-8923-AF6F5EEBA520}" type="presOf" srcId="{DC5271FA-239F-4484-A211-166BA49708D0}" destId="{D4D30353-10E5-425C-A320-B16178286F27}" srcOrd="0" destOrd="0" presId="urn:microsoft.com/office/officeart/2005/8/layout/radial2"/>
    <dgm:cxn modelId="{644480C6-2465-4B10-8F8A-A78547491245}" srcId="{D78C2218-1BCF-4522-BAFC-C311965D8AC8}" destId="{39E45AEE-F48E-4E0F-B58F-A9A5CA1D3720}" srcOrd="0" destOrd="0" parTransId="{72D4E093-5D61-45BA-BCC3-61E0A386E48A}" sibTransId="{EB7D48AA-FA68-41A1-8929-7E1EFD186BBB}"/>
    <dgm:cxn modelId="{894DCCD5-1BEE-434A-852C-5D017357A910}" type="presOf" srcId="{F7239E67-68E8-41C7-A8CB-B896D6D8F409}" destId="{BDF287C3-E70E-49FD-88A7-31A7AF6D1C65}" srcOrd="0" destOrd="0" presId="urn:microsoft.com/office/officeart/2005/8/layout/radial2"/>
    <dgm:cxn modelId="{6FD496E1-D337-4405-9439-404CCDA5D1FA}" type="presOf" srcId="{C76894B7-D892-425D-AAFF-ED776AD50887}" destId="{9B6CD4D2-7A70-47A0-9CA1-CD6EFA09AA9A}" srcOrd="0" destOrd="0" presId="urn:microsoft.com/office/officeart/2005/8/layout/radial2"/>
    <dgm:cxn modelId="{CA8126E7-AEAA-493C-966D-ED837C274F20}" srcId="{C76894B7-D892-425D-AAFF-ED776AD50887}" destId="{A72A4A67-1881-4A07-A53D-73D75B0D596E}" srcOrd="1" destOrd="0" parTransId="{5AFBB69E-7FF2-49C3-B672-BD665BA4500B}" sibTransId="{79E8B083-19C9-48DD-B9E1-8C92ECA1A0C2}"/>
    <dgm:cxn modelId="{A71C41F3-7555-43C7-8DB5-C48FA9F749BF}" type="presOf" srcId="{BF56A8F5-80C8-4172-9E73-A7B12D0317B4}" destId="{D4D30353-10E5-425C-A320-B16178286F27}" srcOrd="0" destOrd="1" presId="urn:microsoft.com/office/officeart/2005/8/layout/radial2"/>
    <dgm:cxn modelId="{B33399F6-D7E7-4073-A18A-E7E059911F9E}" type="presOf" srcId="{A72A4A67-1881-4A07-A53D-73D75B0D596E}" destId="{3787B5C6-2E2E-4EFC-BD2E-38D297BB45E7}" srcOrd="0" destOrd="2" presId="urn:microsoft.com/office/officeart/2005/8/layout/radial2"/>
    <dgm:cxn modelId="{2E52862A-1E08-4BA9-92CA-7F6BACB0059A}" type="presParOf" srcId="{9E3CC1DE-D42E-4E96-8694-163FB7951039}" destId="{AFA26A4E-0A1B-42A0-8829-853E018DEDBC}" srcOrd="0" destOrd="0" presId="urn:microsoft.com/office/officeart/2005/8/layout/radial2"/>
    <dgm:cxn modelId="{7EFA1A65-E833-4AD8-BE25-CF9D9A6BAFCD}" type="presParOf" srcId="{AFA26A4E-0A1B-42A0-8829-853E018DEDBC}" destId="{09C264DF-D8B6-4809-B487-9D756F7F0BB2}" srcOrd="0" destOrd="0" presId="urn:microsoft.com/office/officeart/2005/8/layout/radial2"/>
    <dgm:cxn modelId="{24FC62F1-523A-438E-BEDF-53E5D6D15A33}" type="presParOf" srcId="{09C264DF-D8B6-4809-B487-9D756F7F0BB2}" destId="{9D26BB1F-1849-483B-B320-13F1F1FA2539}" srcOrd="0" destOrd="0" presId="urn:microsoft.com/office/officeart/2005/8/layout/radial2"/>
    <dgm:cxn modelId="{80CE89C8-E8DA-419A-899F-62A36AD52F73}" type="presParOf" srcId="{09C264DF-D8B6-4809-B487-9D756F7F0BB2}" destId="{312BCA6F-CE9B-443C-82E9-A8F6F411E2E9}" srcOrd="1" destOrd="0" presId="urn:microsoft.com/office/officeart/2005/8/layout/radial2"/>
    <dgm:cxn modelId="{3FF9ABD4-0513-4EA0-A856-B1105832D6E9}" type="presParOf" srcId="{AFA26A4E-0A1B-42A0-8829-853E018DEDBC}" destId="{AE7BED93-8F7B-4256-B091-69089BB02791}" srcOrd="1" destOrd="0" presId="urn:microsoft.com/office/officeart/2005/8/layout/radial2"/>
    <dgm:cxn modelId="{95E74A24-6BB7-41D9-8B1B-18F75520D749}" type="presParOf" srcId="{AFA26A4E-0A1B-42A0-8829-853E018DEDBC}" destId="{64EED007-F55C-4837-81C8-74B8358CF362}" srcOrd="2" destOrd="0" presId="urn:microsoft.com/office/officeart/2005/8/layout/radial2"/>
    <dgm:cxn modelId="{54A47BA8-22F6-4426-88A0-A23615235ABF}" type="presParOf" srcId="{64EED007-F55C-4837-81C8-74B8358CF362}" destId="{9B6CD4D2-7A70-47A0-9CA1-CD6EFA09AA9A}" srcOrd="0" destOrd="0" presId="urn:microsoft.com/office/officeart/2005/8/layout/radial2"/>
    <dgm:cxn modelId="{EF57FF9B-E2C9-452D-87DB-D43C2EB80594}" type="presParOf" srcId="{64EED007-F55C-4837-81C8-74B8358CF362}" destId="{3787B5C6-2E2E-4EFC-BD2E-38D297BB45E7}" srcOrd="1" destOrd="0" presId="urn:microsoft.com/office/officeart/2005/8/layout/radial2"/>
    <dgm:cxn modelId="{10CE0F6F-3787-4B72-BB84-6BF62BA05BBE}" type="presParOf" srcId="{AFA26A4E-0A1B-42A0-8829-853E018DEDBC}" destId="{6E426CD6-8399-406A-9D5A-9032A5830A99}" srcOrd="3" destOrd="0" presId="urn:microsoft.com/office/officeart/2005/8/layout/radial2"/>
    <dgm:cxn modelId="{6107DC4B-C2FD-4001-910F-AA697CB7AC13}" type="presParOf" srcId="{AFA26A4E-0A1B-42A0-8829-853E018DEDBC}" destId="{EAB92173-CAFC-4BA4-9FDA-F022189928E9}" srcOrd="4" destOrd="0" presId="urn:microsoft.com/office/officeart/2005/8/layout/radial2"/>
    <dgm:cxn modelId="{55E50814-7A6B-467E-B701-09C2E9D8151D}" type="presParOf" srcId="{EAB92173-CAFC-4BA4-9FDA-F022189928E9}" destId="{BDF287C3-E70E-49FD-88A7-31A7AF6D1C65}" srcOrd="0" destOrd="0" presId="urn:microsoft.com/office/officeart/2005/8/layout/radial2"/>
    <dgm:cxn modelId="{17884ACC-4CAC-4CF5-8512-9E544FBA0D42}" type="presParOf" srcId="{EAB92173-CAFC-4BA4-9FDA-F022189928E9}" destId="{D4D30353-10E5-425C-A320-B16178286F2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F541F7-A99F-40E2-9448-3556B83F810E}" type="doc">
      <dgm:prSet loTypeId="urn:microsoft.com/office/officeart/2005/8/layout/hierarchy4" loCatId="relationship" qsTypeId="urn:microsoft.com/office/officeart/2005/8/quickstyle/3d2" qsCatId="3D" csTypeId="urn:microsoft.com/office/officeart/2005/8/colors/accent1_2" csCatId="accent1" phldr="1"/>
      <dgm:spPr/>
      <dgm:t>
        <a:bodyPr/>
        <a:lstStyle/>
        <a:p>
          <a:endParaRPr lang="pl-PL"/>
        </a:p>
      </dgm:t>
    </dgm:pt>
    <dgm:pt modelId="{C9952DD8-DC6B-4AFE-B385-26C8CC8AA442}">
      <dgm:prSet phldrT="[Tekst]"/>
      <dgm:spPr>
        <a:solidFill>
          <a:schemeClr val="accent1">
            <a:lumMod val="60000"/>
            <a:lumOff val="40000"/>
          </a:schemeClr>
        </a:solidFill>
      </dgm:spPr>
      <dgm:t>
        <a:bodyPr/>
        <a:lstStyle/>
        <a:p>
          <a:r>
            <a:rPr lang="pl-PL" sz="1400" dirty="0">
              <a:solidFill>
                <a:schemeClr val="tx1"/>
              </a:solidFill>
              <a:latin typeface="+mn-lt"/>
            </a:rPr>
            <a:t>Podpisano </a:t>
          </a:r>
          <a:r>
            <a:rPr lang="pl-PL" sz="1800" b="1" dirty="0">
              <a:solidFill>
                <a:schemeClr val="tx1"/>
              </a:solidFill>
              <a:effectLst>
                <a:outerShdw blurRad="38100" dist="38100" dir="2700000" algn="tl">
                  <a:srgbClr val="000000">
                    <a:alpha val="43137"/>
                  </a:srgbClr>
                </a:outerShdw>
              </a:effectLst>
              <a:latin typeface="+mn-lt"/>
            </a:rPr>
            <a:t>170 umów </a:t>
          </a:r>
          <a:r>
            <a:rPr lang="pl-PL" sz="1400" dirty="0">
              <a:solidFill>
                <a:schemeClr val="tx1"/>
              </a:solidFill>
              <a:latin typeface="+mn-lt"/>
            </a:rPr>
            <a:t>o dofinansowanie </a:t>
          </a:r>
          <a:br>
            <a:rPr lang="pl-PL" sz="1400" dirty="0">
              <a:solidFill>
                <a:schemeClr val="tx1"/>
              </a:solidFill>
              <a:latin typeface="+mn-lt"/>
            </a:rPr>
          </a:br>
          <a:r>
            <a:rPr lang="pl-PL" sz="1400" dirty="0">
              <a:solidFill>
                <a:schemeClr val="tx1"/>
              </a:solidFill>
              <a:latin typeface="+mn-lt"/>
            </a:rPr>
            <a:t>na kwotę dofinansowania unijnego</a:t>
          </a:r>
          <a:br>
            <a:rPr lang="pl-PL" sz="1400" dirty="0">
              <a:solidFill>
                <a:schemeClr val="tx1"/>
              </a:solidFill>
              <a:latin typeface="+mn-lt"/>
            </a:rPr>
          </a:br>
          <a:r>
            <a:rPr lang="pl-PL" sz="1400" b="1" i="0" u="none" dirty="0">
              <a:solidFill>
                <a:schemeClr val="tx1"/>
              </a:solidFill>
            </a:rPr>
            <a:t>680 328 450 </a:t>
          </a:r>
          <a:r>
            <a:rPr lang="pl-PL" sz="1800" b="1" dirty="0">
              <a:solidFill>
                <a:schemeClr val="tx1"/>
              </a:solidFill>
              <a:effectLst>
                <a:outerShdw blurRad="38100" dist="38100" dir="2700000" algn="tl">
                  <a:srgbClr val="000000">
                    <a:alpha val="43137"/>
                  </a:srgbClr>
                </a:outerShdw>
              </a:effectLst>
              <a:latin typeface="+mn-lt"/>
            </a:rPr>
            <a:t>PLN</a:t>
          </a:r>
          <a:endParaRPr lang="pl-PL" sz="1800" dirty="0">
            <a:solidFill>
              <a:schemeClr val="tx1"/>
            </a:solidFill>
            <a:effectLst>
              <a:outerShdw blurRad="38100" dist="38100" dir="2700000" algn="tl">
                <a:srgbClr val="000000">
                  <a:alpha val="43137"/>
                </a:srgbClr>
              </a:outerShdw>
            </a:effectLst>
          </a:endParaRPr>
        </a:p>
      </dgm:t>
    </dgm:pt>
    <dgm:pt modelId="{451EE081-238F-4ABE-85A2-20E19AC6793E}" type="parTrans" cxnId="{A044D8E5-3D59-43A3-B50B-33FA4B2489FE}">
      <dgm:prSet/>
      <dgm:spPr/>
      <dgm:t>
        <a:bodyPr/>
        <a:lstStyle/>
        <a:p>
          <a:endParaRPr lang="pl-PL"/>
        </a:p>
      </dgm:t>
    </dgm:pt>
    <dgm:pt modelId="{055D6A7C-F9AD-46D1-B81D-7B7F80BE46ED}" type="sibTrans" cxnId="{A044D8E5-3D59-43A3-B50B-33FA4B2489FE}">
      <dgm:prSet/>
      <dgm:spPr/>
      <dgm:t>
        <a:bodyPr/>
        <a:lstStyle/>
        <a:p>
          <a:endParaRPr lang="pl-PL"/>
        </a:p>
      </dgm:t>
    </dgm:pt>
    <dgm:pt modelId="{654DF1A1-0071-4994-99FB-B1EFB095C7AB}">
      <dgm:prSet phldrT="[Tekst]" custT="1"/>
      <dgm:spPr>
        <a:solidFill>
          <a:schemeClr val="accent1">
            <a:lumMod val="60000"/>
            <a:lumOff val="40000"/>
          </a:schemeClr>
        </a:solidFill>
      </dgm:spPr>
      <dgm:t>
        <a:bodyPr/>
        <a:lstStyle/>
        <a:p>
          <a:r>
            <a:rPr lang="pl-PL" sz="1600" dirty="0">
              <a:solidFill>
                <a:schemeClr val="tx1"/>
              </a:solidFill>
            </a:rPr>
            <a:t>2.1.2 – 30 umów </a:t>
          </a:r>
          <a:br>
            <a:rPr lang="pl-PL" sz="1600" dirty="0">
              <a:solidFill>
                <a:schemeClr val="tx1"/>
              </a:solidFill>
            </a:rPr>
          </a:br>
          <a:r>
            <a:rPr lang="pl-PL" sz="1600" b="1" i="0" u="none" dirty="0">
              <a:solidFill>
                <a:schemeClr val="tx1"/>
              </a:solidFill>
            </a:rPr>
            <a:t>94 691 023 </a:t>
          </a:r>
          <a:r>
            <a:rPr lang="pl-PL" sz="1600" b="1" dirty="0">
              <a:solidFill>
                <a:schemeClr val="tx1"/>
              </a:solidFill>
            </a:rPr>
            <a:t>PLN </a:t>
          </a:r>
        </a:p>
      </dgm:t>
    </dgm:pt>
    <dgm:pt modelId="{A42048E8-2FF8-4508-9DE2-363AB5DD1BCF}" type="parTrans" cxnId="{0A079C86-E61C-4E22-BFCC-6CDA1A22DEFD}">
      <dgm:prSet/>
      <dgm:spPr/>
      <dgm:t>
        <a:bodyPr/>
        <a:lstStyle/>
        <a:p>
          <a:endParaRPr lang="pl-PL"/>
        </a:p>
      </dgm:t>
    </dgm:pt>
    <dgm:pt modelId="{DCA62D97-3497-4F28-AD89-F04203B2E234}" type="sibTrans" cxnId="{0A079C86-E61C-4E22-BFCC-6CDA1A22DEFD}">
      <dgm:prSet/>
      <dgm:spPr/>
      <dgm:t>
        <a:bodyPr/>
        <a:lstStyle/>
        <a:p>
          <a:endParaRPr lang="pl-PL"/>
        </a:p>
      </dgm:t>
    </dgm:pt>
    <dgm:pt modelId="{445843D1-2A81-4A08-BE71-B41AFDCDFAB8}">
      <dgm:prSet phldrT="[Tekst]" custT="1"/>
      <dgm:spPr>
        <a:solidFill>
          <a:schemeClr val="accent1">
            <a:lumMod val="60000"/>
            <a:lumOff val="40000"/>
          </a:schemeClr>
        </a:solidFill>
      </dgm:spPr>
      <dgm:t>
        <a:bodyPr/>
        <a:lstStyle/>
        <a:p>
          <a:r>
            <a:rPr lang="pl-PL" sz="1600" b="1" dirty="0">
              <a:solidFill>
                <a:schemeClr val="tx1"/>
              </a:solidFill>
            </a:rPr>
            <a:t>EFS</a:t>
          </a:r>
        </a:p>
      </dgm:t>
    </dgm:pt>
    <dgm:pt modelId="{D48A0F8D-DB71-4E5B-8F14-9A28041123EE}" type="parTrans" cxnId="{30FF1EE0-56C5-417B-8730-CBF57C44DB75}">
      <dgm:prSet/>
      <dgm:spPr/>
      <dgm:t>
        <a:bodyPr/>
        <a:lstStyle/>
        <a:p>
          <a:endParaRPr lang="pl-PL"/>
        </a:p>
      </dgm:t>
    </dgm:pt>
    <dgm:pt modelId="{5A3AD56F-1AFA-43F4-983B-DD9109B05BDF}" type="sibTrans" cxnId="{30FF1EE0-56C5-417B-8730-CBF57C44DB75}">
      <dgm:prSet/>
      <dgm:spPr/>
      <dgm:t>
        <a:bodyPr/>
        <a:lstStyle/>
        <a:p>
          <a:endParaRPr lang="pl-PL"/>
        </a:p>
      </dgm:t>
    </dgm:pt>
    <dgm:pt modelId="{8228EC7D-1A3A-4C18-92A0-39C94119382F}">
      <dgm:prSet phldrT="[Tekst]" custT="1"/>
      <dgm:spPr>
        <a:solidFill>
          <a:schemeClr val="accent1">
            <a:lumMod val="60000"/>
            <a:lumOff val="40000"/>
          </a:schemeClr>
        </a:solidFill>
      </dgm:spPr>
      <dgm:t>
        <a:bodyPr/>
        <a:lstStyle/>
        <a:p>
          <a:r>
            <a:rPr lang="pl-PL" sz="1600" dirty="0">
              <a:solidFill>
                <a:schemeClr val="tx1"/>
              </a:solidFill>
            </a:rPr>
            <a:t>8.3.2 – 24 umowy </a:t>
          </a:r>
          <a:br>
            <a:rPr lang="pl-PL" sz="1600" dirty="0">
              <a:solidFill>
                <a:schemeClr val="tx1"/>
              </a:solidFill>
            </a:rPr>
          </a:br>
          <a:r>
            <a:rPr lang="pl-PL" sz="1600" b="1" i="0" u="none" dirty="0">
              <a:solidFill>
                <a:schemeClr val="tx1"/>
              </a:solidFill>
            </a:rPr>
            <a:t>54 887 398 </a:t>
          </a:r>
          <a:r>
            <a:rPr lang="pl-PL" sz="1600" b="1" dirty="0">
              <a:solidFill>
                <a:schemeClr val="tx1"/>
              </a:solidFill>
            </a:rPr>
            <a:t>PLN   </a:t>
          </a:r>
        </a:p>
      </dgm:t>
    </dgm:pt>
    <dgm:pt modelId="{5C666476-B746-4211-BD77-3F3BCBCD674A}" type="parTrans" cxnId="{22880653-FBC9-43E6-899C-B89230EDA5E4}">
      <dgm:prSet/>
      <dgm:spPr/>
      <dgm:t>
        <a:bodyPr/>
        <a:lstStyle/>
        <a:p>
          <a:endParaRPr lang="pl-PL"/>
        </a:p>
      </dgm:t>
    </dgm:pt>
    <dgm:pt modelId="{4E67AB2A-291D-4979-97CE-237DF4BBCC0E}" type="sibTrans" cxnId="{22880653-FBC9-43E6-899C-B89230EDA5E4}">
      <dgm:prSet/>
      <dgm:spPr/>
      <dgm:t>
        <a:bodyPr/>
        <a:lstStyle/>
        <a:p>
          <a:endParaRPr lang="pl-PL"/>
        </a:p>
      </dgm:t>
    </dgm:pt>
    <dgm:pt modelId="{96450019-8C4F-48B2-AEB3-62454CECB082}">
      <dgm:prSet phldrT="[Tekst]" custT="1"/>
      <dgm:spPr>
        <a:solidFill>
          <a:schemeClr val="accent1">
            <a:lumMod val="60000"/>
            <a:lumOff val="40000"/>
          </a:schemeClr>
        </a:solidFill>
      </dgm:spPr>
      <dgm:t>
        <a:bodyPr/>
        <a:lstStyle/>
        <a:p>
          <a:r>
            <a:rPr lang="pl-PL" sz="1600" b="1" dirty="0">
              <a:solidFill>
                <a:schemeClr val="tx1"/>
              </a:solidFill>
            </a:rPr>
            <a:t>EFRR</a:t>
          </a:r>
        </a:p>
      </dgm:t>
    </dgm:pt>
    <dgm:pt modelId="{FF16B4A1-0B12-443A-B338-7759EB9FE940}" type="sibTrans" cxnId="{0F3A96C9-6D34-45E9-9FA1-26F786C9E243}">
      <dgm:prSet/>
      <dgm:spPr/>
      <dgm:t>
        <a:bodyPr/>
        <a:lstStyle/>
        <a:p>
          <a:endParaRPr lang="pl-PL"/>
        </a:p>
      </dgm:t>
    </dgm:pt>
    <dgm:pt modelId="{AA25A56E-0760-4FBD-BB32-7CBC135E19E3}" type="parTrans" cxnId="{0F3A96C9-6D34-45E9-9FA1-26F786C9E243}">
      <dgm:prSet/>
      <dgm:spPr/>
      <dgm:t>
        <a:bodyPr/>
        <a:lstStyle/>
        <a:p>
          <a:endParaRPr lang="pl-PL"/>
        </a:p>
      </dgm:t>
    </dgm:pt>
    <dgm:pt modelId="{02E1B9F3-B8AC-431A-9083-DD68756750CF}">
      <dgm:prSet custT="1"/>
      <dgm:spPr>
        <a:solidFill>
          <a:schemeClr val="accent1">
            <a:lumMod val="60000"/>
            <a:lumOff val="40000"/>
          </a:schemeClr>
        </a:solidFill>
      </dgm:spPr>
      <dgm:t>
        <a:bodyPr/>
        <a:lstStyle/>
        <a:p>
          <a:r>
            <a:rPr lang="pl-PL" sz="2800" b="1" i="0" u="none" dirty="0">
              <a:solidFill>
                <a:schemeClr val="tx1"/>
              </a:solidFill>
            </a:rPr>
            <a:t>91,91%</a:t>
          </a:r>
          <a:endParaRPr lang="pl-PL" sz="2800" b="1" dirty="0">
            <a:solidFill>
              <a:schemeClr val="tx1"/>
            </a:solidFill>
            <a:effectLst>
              <a:outerShdw blurRad="38100" dist="38100" dir="2700000" algn="tl">
                <a:srgbClr val="000000">
                  <a:alpha val="43137"/>
                </a:srgbClr>
              </a:outerShdw>
            </a:effectLst>
          </a:endParaRPr>
        </a:p>
      </dgm:t>
    </dgm:pt>
    <dgm:pt modelId="{E915D5ED-3E60-48D9-91D4-7BF542B960A3}" type="parTrans" cxnId="{7A9F998D-34E1-4A49-A45F-CCCA3A5BA800}">
      <dgm:prSet/>
      <dgm:spPr/>
      <dgm:t>
        <a:bodyPr/>
        <a:lstStyle/>
        <a:p>
          <a:endParaRPr lang="pl-PL"/>
        </a:p>
      </dgm:t>
    </dgm:pt>
    <dgm:pt modelId="{63E0A29A-37D3-4F73-9795-5A18DDE61B88}" type="sibTrans" cxnId="{7A9F998D-34E1-4A49-A45F-CCCA3A5BA800}">
      <dgm:prSet/>
      <dgm:spPr/>
      <dgm:t>
        <a:bodyPr/>
        <a:lstStyle/>
        <a:p>
          <a:endParaRPr lang="pl-PL"/>
        </a:p>
      </dgm:t>
    </dgm:pt>
    <dgm:pt modelId="{1CA58630-AA55-4B45-AF02-B0A16D5BB27A}">
      <dgm:prSet custT="1"/>
      <dgm:spPr>
        <a:solidFill>
          <a:schemeClr val="accent1">
            <a:lumMod val="60000"/>
            <a:lumOff val="40000"/>
          </a:schemeClr>
        </a:solidFill>
      </dgm:spPr>
      <dgm:t>
        <a:bodyPr/>
        <a:lstStyle/>
        <a:p>
          <a:r>
            <a:rPr lang="pl-PL" sz="1600" dirty="0">
              <a:solidFill>
                <a:schemeClr val="tx1"/>
              </a:solidFill>
            </a:rPr>
            <a:t>10.1.2 – 54 umowy </a:t>
          </a:r>
          <a:r>
            <a:rPr lang="pl-PL" sz="1600" b="1" i="0" u="none" dirty="0">
              <a:solidFill>
                <a:schemeClr val="tx1"/>
              </a:solidFill>
            </a:rPr>
            <a:t>37 721 209 </a:t>
          </a:r>
          <a:r>
            <a:rPr lang="pl-PL" sz="1600" b="1" dirty="0">
              <a:solidFill>
                <a:schemeClr val="tx1"/>
              </a:solidFill>
            </a:rPr>
            <a:t>PLN   </a:t>
          </a:r>
        </a:p>
      </dgm:t>
    </dgm:pt>
    <dgm:pt modelId="{6DA21530-8FFA-4D0C-9151-6F2566AA0DD6}" type="parTrans" cxnId="{A713EFFB-C550-4235-97C4-1A41C7446C79}">
      <dgm:prSet/>
      <dgm:spPr/>
      <dgm:t>
        <a:bodyPr/>
        <a:lstStyle/>
        <a:p>
          <a:endParaRPr lang="pl-PL"/>
        </a:p>
      </dgm:t>
    </dgm:pt>
    <dgm:pt modelId="{A5935602-F76D-4699-86BB-2E26B55330C8}" type="sibTrans" cxnId="{A713EFFB-C550-4235-97C4-1A41C7446C79}">
      <dgm:prSet/>
      <dgm:spPr/>
      <dgm:t>
        <a:bodyPr/>
        <a:lstStyle/>
        <a:p>
          <a:endParaRPr lang="pl-PL"/>
        </a:p>
      </dgm:t>
    </dgm:pt>
    <dgm:pt modelId="{98CFB78E-C3A8-49EA-8F16-4711434EACE5}">
      <dgm:prSet custT="1"/>
      <dgm:spPr>
        <a:solidFill>
          <a:schemeClr val="accent1">
            <a:lumMod val="60000"/>
            <a:lumOff val="40000"/>
          </a:schemeClr>
        </a:solidFill>
      </dgm:spPr>
      <dgm:t>
        <a:bodyPr/>
        <a:lstStyle/>
        <a:p>
          <a:r>
            <a:rPr lang="pl-PL" sz="1600" dirty="0">
              <a:solidFill>
                <a:schemeClr val="tx1"/>
              </a:solidFill>
            </a:rPr>
            <a:t>10.3.3 – 7 umów </a:t>
          </a:r>
          <a:r>
            <a:rPr lang="pl-PL" sz="1600" b="1" i="0" u="none" dirty="0">
              <a:solidFill>
                <a:schemeClr val="tx1"/>
              </a:solidFill>
            </a:rPr>
            <a:t>8 939 417 PLN</a:t>
          </a:r>
          <a:br>
            <a:rPr lang="pl-PL" sz="1600" dirty="0">
              <a:solidFill>
                <a:schemeClr val="tx1"/>
              </a:solidFill>
            </a:rPr>
          </a:br>
          <a:r>
            <a:rPr lang="pl-PL" sz="1600" b="1" dirty="0">
              <a:solidFill>
                <a:schemeClr val="tx1"/>
              </a:solidFill>
            </a:rPr>
            <a:t>  </a:t>
          </a:r>
        </a:p>
      </dgm:t>
    </dgm:pt>
    <dgm:pt modelId="{F58BF7EC-AADB-4538-B543-18446E1430FC}" type="parTrans" cxnId="{08CF6FD6-E4AE-40BF-AC49-60B50CDED8C7}">
      <dgm:prSet/>
      <dgm:spPr/>
      <dgm:t>
        <a:bodyPr/>
        <a:lstStyle/>
        <a:p>
          <a:endParaRPr lang="pl-PL"/>
        </a:p>
      </dgm:t>
    </dgm:pt>
    <dgm:pt modelId="{B9226665-607E-4EC6-BA39-2432C1C4BB7E}" type="sibTrans" cxnId="{08CF6FD6-E4AE-40BF-AC49-60B50CDED8C7}">
      <dgm:prSet/>
      <dgm:spPr/>
      <dgm:t>
        <a:bodyPr/>
        <a:lstStyle/>
        <a:p>
          <a:endParaRPr lang="pl-PL"/>
        </a:p>
      </dgm:t>
    </dgm:pt>
    <dgm:pt modelId="{7008E82D-CFA2-422F-BB6E-BBB16AF07835}">
      <dgm:prSet custT="1"/>
      <dgm:spPr>
        <a:solidFill>
          <a:schemeClr val="accent1">
            <a:lumMod val="60000"/>
            <a:lumOff val="40000"/>
          </a:schemeClr>
        </a:solidFill>
      </dgm:spPr>
      <dgm:t>
        <a:bodyPr/>
        <a:lstStyle/>
        <a:p>
          <a:r>
            <a:rPr lang="pl-PL" sz="1600" dirty="0">
              <a:solidFill>
                <a:schemeClr val="tx1"/>
              </a:solidFill>
            </a:rPr>
            <a:t>4.3.2 – 55 umów</a:t>
          </a:r>
          <a:br>
            <a:rPr lang="pl-PL" sz="1600" dirty="0">
              <a:solidFill>
                <a:schemeClr val="tx1"/>
              </a:solidFill>
            </a:rPr>
          </a:br>
          <a:r>
            <a:rPr lang="pl-PL" sz="1600" dirty="0">
              <a:solidFill>
                <a:schemeClr val="tx1"/>
              </a:solidFill>
            </a:rPr>
            <a:t> </a:t>
          </a:r>
          <a:r>
            <a:rPr lang="pl-PL" sz="1600" b="1" i="0" u="none" dirty="0">
              <a:solidFill>
                <a:schemeClr val="tx1"/>
              </a:solidFill>
            </a:rPr>
            <a:t>487 486 768 </a:t>
          </a:r>
          <a:r>
            <a:rPr lang="pl-PL" sz="1600" b="1" dirty="0">
              <a:solidFill>
                <a:schemeClr val="tx1"/>
              </a:solidFill>
            </a:rPr>
            <a:t>PLN     </a:t>
          </a:r>
        </a:p>
      </dgm:t>
    </dgm:pt>
    <dgm:pt modelId="{D44D4409-8D02-4C6E-AFED-B7C63D8FFB99}" type="sibTrans" cxnId="{68754DDD-6D3C-4EE7-BF88-9F161FDED185}">
      <dgm:prSet/>
      <dgm:spPr/>
      <dgm:t>
        <a:bodyPr/>
        <a:lstStyle/>
        <a:p>
          <a:endParaRPr lang="pl-PL"/>
        </a:p>
      </dgm:t>
    </dgm:pt>
    <dgm:pt modelId="{A71D44A1-EAC3-4973-86C1-A5F5F5E59297}" type="parTrans" cxnId="{68754DDD-6D3C-4EE7-BF88-9F161FDED185}">
      <dgm:prSet/>
      <dgm:spPr/>
      <dgm:t>
        <a:bodyPr/>
        <a:lstStyle/>
        <a:p>
          <a:endParaRPr lang="pl-PL"/>
        </a:p>
      </dgm:t>
    </dgm:pt>
    <dgm:pt modelId="{06A86254-DD6F-4968-B542-9887AB2615B1}" type="pres">
      <dgm:prSet presAssocID="{61F541F7-A99F-40E2-9448-3556B83F810E}" presName="Name0" presStyleCnt="0">
        <dgm:presLayoutVars>
          <dgm:chPref val="1"/>
          <dgm:dir/>
          <dgm:animOne val="branch"/>
          <dgm:animLvl val="lvl"/>
          <dgm:resizeHandles/>
        </dgm:presLayoutVars>
      </dgm:prSet>
      <dgm:spPr/>
    </dgm:pt>
    <dgm:pt modelId="{F4262F23-5446-4BA7-9B88-13BDD0BDDF90}" type="pres">
      <dgm:prSet presAssocID="{C9952DD8-DC6B-4AFE-B385-26C8CC8AA442}" presName="vertOne" presStyleCnt="0"/>
      <dgm:spPr/>
    </dgm:pt>
    <dgm:pt modelId="{49570A64-F163-4649-B6D6-552283168661}" type="pres">
      <dgm:prSet presAssocID="{C9952DD8-DC6B-4AFE-B385-26C8CC8AA442}" presName="txOne" presStyleLbl="node0" presStyleIdx="0" presStyleCnt="2" custLinFactNeighborX="-981">
        <dgm:presLayoutVars>
          <dgm:chPref val="3"/>
        </dgm:presLayoutVars>
      </dgm:prSet>
      <dgm:spPr/>
    </dgm:pt>
    <dgm:pt modelId="{244E01FE-64FA-4CC0-ADC7-0265C43FFD92}" type="pres">
      <dgm:prSet presAssocID="{C9952DD8-DC6B-4AFE-B385-26C8CC8AA442}" presName="parTransOne" presStyleCnt="0"/>
      <dgm:spPr/>
    </dgm:pt>
    <dgm:pt modelId="{E67FF286-02EB-4C87-BAA3-68405C5414AB}" type="pres">
      <dgm:prSet presAssocID="{C9952DD8-DC6B-4AFE-B385-26C8CC8AA442}" presName="horzOne" presStyleCnt="0"/>
      <dgm:spPr/>
    </dgm:pt>
    <dgm:pt modelId="{4637A7F7-D493-4716-AC1C-9A6F4653B08B}" type="pres">
      <dgm:prSet presAssocID="{96450019-8C4F-48B2-AEB3-62454CECB082}" presName="vertTwo" presStyleCnt="0"/>
      <dgm:spPr/>
    </dgm:pt>
    <dgm:pt modelId="{6DEB13C6-29A3-40CD-94E7-0CD6A79FE852}" type="pres">
      <dgm:prSet presAssocID="{96450019-8C4F-48B2-AEB3-62454CECB082}" presName="txTwo" presStyleLbl="node2" presStyleIdx="0" presStyleCnt="2" custScaleY="79549">
        <dgm:presLayoutVars>
          <dgm:chPref val="3"/>
        </dgm:presLayoutVars>
      </dgm:prSet>
      <dgm:spPr/>
    </dgm:pt>
    <dgm:pt modelId="{42CF5856-364A-4351-8ADE-4848784688AE}" type="pres">
      <dgm:prSet presAssocID="{96450019-8C4F-48B2-AEB3-62454CECB082}" presName="parTransTwo" presStyleCnt="0"/>
      <dgm:spPr/>
    </dgm:pt>
    <dgm:pt modelId="{3116A7D5-D34D-4911-8263-52CFDF24E972}" type="pres">
      <dgm:prSet presAssocID="{96450019-8C4F-48B2-AEB3-62454CECB082}" presName="horzTwo" presStyleCnt="0"/>
      <dgm:spPr/>
    </dgm:pt>
    <dgm:pt modelId="{3B403054-C42C-4FE4-9FD9-62C4C99AF5E0}" type="pres">
      <dgm:prSet presAssocID="{654DF1A1-0071-4994-99FB-B1EFB095C7AB}" presName="vertThree" presStyleCnt="0"/>
      <dgm:spPr/>
    </dgm:pt>
    <dgm:pt modelId="{B867141F-B42F-479F-98CC-D60330978A9C}" type="pres">
      <dgm:prSet presAssocID="{654DF1A1-0071-4994-99FB-B1EFB095C7AB}" presName="txThree" presStyleLbl="node3" presStyleIdx="0" presStyleCnt="2">
        <dgm:presLayoutVars>
          <dgm:chPref val="3"/>
        </dgm:presLayoutVars>
      </dgm:prSet>
      <dgm:spPr/>
    </dgm:pt>
    <dgm:pt modelId="{66EB8643-5319-4039-9DCC-A22E57FBAFC1}" type="pres">
      <dgm:prSet presAssocID="{654DF1A1-0071-4994-99FB-B1EFB095C7AB}" presName="parTransThree" presStyleCnt="0"/>
      <dgm:spPr/>
    </dgm:pt>
    <dgm:pt modelId="{A5268808-CA8D-48BB-9AAC-D113BE78C846}" type="pres">
      <dgm:prSet presAssocID="{654DF1A1-0071-4994-99FB-B1EFB095C7AB}" presName="horzThree" presStyleCnt="0"/>
      <dgm:spPr/>
    </dgm:pt>
    <dgm:pt modelId="{B6015ACB-AC0C-422A-85F2-4A94D2833F3E}" type="pres">
      <dgm:prSet presAssocID="{7008E82D-CFA2-422F-BB6E-BBB16AF07835}" presName="vertFour" presStyleCnt="0">
        <dgm:presLayoutVars>
          <dgm:chPref val="3"/>
        </dgm:presLayoutVars>
      </dgm:prSet>
      <dgm:spPr/>
    </dgm:pt>
    <dgm:pt modelId="{195246E7-0250-411E-8C08-1F63E4E6CB0E}" type="pres">
      <dgm:prSet presAssocID="{7008E82D-CFA2-422F-BB6E-BBB16AF07835}" presName="txFour" presStyleLbl="node4" presStyleIdx="0" presStyleCnt="3" custScaleX="103161" custLinFactNeighborX="-590" custLinFactNeighborY="4123">
        <dgm:presLayoutVars>
          <dgm:chPref val="3"/>
        </dgm:presLayoutVars>
      </dgm:prSet>
      <dgm:spPr/>
    </dgm:pt>
    <dgm:pt modelId="{67831EDB-970C-4A5B-AA87-5596226B0B79}" type="pres">
      <dgm:prSet presAssocID="{7008E82D-CFA2-422F-BB6E-BBB16AF07835}" presName="horzFour" presStyleCnt="0"/>
      <dgm:spPr/>
    </dgm:pt>
    <dgm:pt modelId="{3D347C4F-8E59-4BE8-83F5-3289B27300A1}" type="pres">
      <dgm:prSet presAssocID="{FF16B4A1-0B12-443A-B338-7759EB9FE940}" presName="sibSpaceTwo" presStyleCnt="0"/>
      <dgm:spPr/>
    </dgm:pt>
    <dgm:pt modelId="{36D7869C-BCE5-48CD-BA52-A075362146AC}" type="pres">
      <dgm:prSet presAssocID="{445843D1-2A81-4A08-BE71-B41AFDCDFAB8}" presName="vertTwo" presStyleCnt="0"/>
      <dgm:spPr/>
    </dgm:pt>
    <dgm:pt modelId="{ABBC8D12-775C-4734-BCAB-AA9818BE3476}" type="pres">
      <dgm:prSet presAssocID="{445843D1-2A81-4A08-BE71-B41AFDCDFAB8}" presName="txTwo" presStyleLbl="node2" presStyleIdx="1" presStyleCnt="2" custScaleY="61240" custLinFactNeighborX="99510" custLinFactNeighborY="22651">
        <dgm:presLayoutVars>
          <dgm:chPref val="3"/>
        </dgm:presLayoutVars>
      </dgm:prSet>
      <dgm:spPr/>
    </dgm:pt>
    <dgm:pt modelId="{0C5AFD10-099E-4FDA-8ABD-9D409676D962}" type="pres">
      <dgm:prSet presAssocID="{445843D1-2A81-4A08-BE71-B41AFDCDFAB8}" presName="parTransTwo" presStyleCnt="0"/>
      <dgm:spPr/>
    </dgm:pt>
    <dgm:pt modelId="{CC197EE5-EFBB-407A-9775-F7FD23B77C88}" type="pres">
      <dgm:prSet presAssocID="{445843D1-2A81-4A08-BE71-B41AFDCDFAB8}" presName="horzTwo" presStyleCnt="0"/>
      <dgm:spPr/>
    </dgm:pt>
    <dgm:pt modelId="{9C25BE9C-A7FA-4C66-BD90-3462CC5D50F9}" type="pres">
      <dgm:prSet presAssocID="{8228EC7D-1A3A-4C18-92A0-39C94119382F}" presName="vertThree" presStyleCnt="0"/>
      <dgm:spPr/>
    </dgm:pt>
    <dgm:pt modelId="{069D5C49-DF63-48ED-AFBF-4D3AF0152817}" type="pres">
      <dgm:prSet presAssocID="{8228EC7D-1A3A-4C18-92A0-39C94119382F}" presName="txThree" presStyleLbl="node3" presStyleIdx="1" presStyleCnt="2" custLinFactX="18103" custLinFactNeighborX="100000" custLinFactNeighborY="20714">
        <dgm:presLayoutVars>
          <dgm:chPref val="3"/>
        </dgm:presLayoutVars>
      </dgm:prSet>
      <dgm:spPr/>
    </dgm:pt>
    <dgm:pt modelId="{0DB78C1D-82A0-44EE-91F3-461202878D3D}" type="pres">
      <dgm:prSet presAssocID="{8228EC7D-1A3A-4C18-92A0-39C94119382F}" presName="parTransThree" presStyleCnt="0"/>
      <dgm:spPr/>
    </dgm:pt>
    <dgm:pt modelId="{A671E06E-BBC8-47D3-8F20-931B503DB380}" type="pres">
      <dgm:prSet presAssocID="{8228EC7D-1A3A-4C18-92A0-39C94119382F}" presName="horzThree" presStyleCnt="0"/>
      <dgm:spPr/>
    </dgm:pt>
    <dgm:pt modelId="{87390570-A345-4544-9D71-777951DACF1F}" type="pres">
      <dgm:prSet presAssocID="{1CA58630-AA55-4B45-AF02-B0A16D5BB27A}" presName="vertFour" presStyleCnt="0">
        <dgm:presLayoutVars>
          <dgm:chPref val="3"/>
        </dgm:presLayoutVars>
      </dgm:prSet>
      <dgm:spPr/>
    </dgm:pt>
    <dgm:pt modelId="{302C2C61-00A4-4EEE-9717-EC7CAEF293CD}" type="pres">
      <dgm:prSet presAssocID="{1CA58630-AA55-4B45-AF02-B0A16D5BB27A}" presName="txFour" presStyleLbl="node4" presStyleIdx="1" presStyleCnt="3" custScaleX="123150" custLinFactX="18524" custLinFactNeighborX="100000">
        <dgm:presLayoutVars>
          <dgm:chPref val="3"/>
        </dgm:presLayoutVars>
      </dgm:prSet>
      <dgm:spPr/>
    </dgm:pt>
    <dgm:pt modelId="{C8E3EF00-5BA2-4321-8C3F-1C8893E28105}" type="pres">
      <dgm:prSet presAssocID="{1CA58630-AA55-4B45-AF02-B0A16D5BB27A}" presName="parTransFour" presStyleCnt="0"/>
      <dgm:spPr/>
    </dgm:pt>
    <dgm:pt modelId="{EC9D413C-4DC7-470F-BE92-1EF4BDD7ED56}" type="pres">
      <dgm:prSet presAssocID="{1CA58630-AA55-4B45-AF02-B0A16D5BB27A}" presName="horzFour" presStyleCnt="0"/>
      <dgm:spPr/>
    </dgm:pt>
    <dgm:pt modelId="{0A43A4CD-E05F-4241-BF02-86E15107E382}" type="pres">
      <dgm:prSet presAssocID="{98CFB78E-C3A8-49EA-8F16-4711434EACE5}" presName="vertFour" presStyleCnt="0">
        <dgm:presLayoutVars>
          <dgm:chPref val="3"/>
        </dgm:presLayoutVars>
      </dgm:prSet>
      <dgm:spPr/>
    </dgm:pt>
    <dgm:pt modelId="{E6E2F4F3-E208-42A1-94DA-74637F8BEA59}" type="pres">
      <dgm:prSet presAssocID="{98CFB78E-C3A8-49EA-8F16-4711434EACE5}" presName="txFour" presStyleLbl="node4" presStyleIdx="2" presStyleCnt="3" custScaleX="149032" custLinFactX="17215" custLinFactNeighborX="100000" custLinFactNeighborY="1092">
        <dgm:presLayoutVars>
          <dgm:chPref val="3"/>
        </dgm:presLayoutVars>
      </dgm:prSet>
      <dgm:spPr/>
    </dgm:pt>
    <dgm:pt modelId="{D26BE6B2-8B51-4192-9720-5F97836C8A89}" type="pres">
      <dgm:prSet presAssocID="{98CFB78E-C3A8-49EA-8F16-4711434EACE5}" presName="horzFour" presStyleCnt="0"/>
      <dgm:spPr/>
    </dgm:pt>
    <dgm:pt modelId="{82920619-3A67-4988-B0EC-4310C35E5EB6}" type="pres">
      <dgm:prSet presAssocID="{055D6A7C-F9AD-46D1-B81D-7B7F80BE46ED}" presName="sibSpaceOne" presStyleCnt="0"/>
      <dgm:spPr/>
    </dgm:pt>
    <dgm:pt modelId="{36CE0B18-750F-4B13-8EDD-E0714C188DC1}" type="pres">
      <dgm:prSet presAssocID="{02E1B9F3-B8AC-431A-9083-DD68756750CF}" presName="vertOne" presStyleCnt="0"/>
      <dgm:spPr/>
    </dgm:pt>
    <dgm:pt modelId="{354E34B7-638B-4F7D-A430-346A58E16426}" type="pres">
      <dgm:prSet presAssocID="{02E1B9F3-B8AC-431A-9083-DD68756750CF}" presName="txOne" presStyleLbl="node0" presStyleIdx="1" presStyleCnt="2">
        <dgm:presLayoutVars>
          <dgm:chPref val="3"/>
        </dgm:presLayoutVars>
      </dgm:prSet>
      <dgm:spPr/>
    </dgm:pt>
    <dgm:pt modelId="{4AD22A16-7F84-49DA-AB51-ED47DC0CBE71}" type="pres">
      <dgm:prSet presAssocID="{02E1B9F3-B8AC-431A-9083-DD68756750CF}" presName="horzOne" presStyleCnt="0"/>
      <dgm:spPr/>
    </dgm:pt>
  </dgm:ptLst>
  <dgm:cxnLst>
    <dgm:cxn modelId="{A7A26113-6FA8-4F85-9E2C-C99D1C6AF0C9}" type="presOf" srcId="{445843D1-2A81-4A08-BE71-B41AFDCDFAB8}" destId="{ABBC8D12-775C-4734-BCAB-AA9818BE3476}" srcOrd="0" destOrd="0" presId="urn:microsoft.com/office/officeart/2005/8/layout/hierarchy4"/>
    <dgm:cxn modelId="{F7819A1C-0590-40C9-9C0B-BF610A3C9746}" type="presOf" srcId="{1CA58630-AA55-4B45-AF02-B0A16D5BB27A}" destId="{302C2C61-00A4-4EEE-9717-EC7CAEF293CD}" srcOrd="0" destOrd="0" presId="urn:microsoft.com/office/officeart/2005/8/layout/hierarchy4"/>
    <dgm:cxn modelId="{88498F22-2A59-4FE1-9817-F4EDAD4D2BA2}" type="presOf" srcId="{98CFB78E-C3A8-49EA-8F16-4711434EACE5}" destId="{E6E2F4F3-E208-42A1-94DA-74637F8BEA59}" srcOrd="0" destOrd="0" presId="urn:microsoft.com/office/officeart/2005/8/layout/hierarchy4"/>
    <dgm:cxn modelId="{1D942F2F-E4F1-4AC2-B643-17E2ADB2163F}" type="presOf" srcId="{C9952DD8-DC6B-4AFE-B385-26C8CC8AA442}" destId="{49570A64-F163-4649-B6D6-552283168661}" srcOrd="0" destOrd="0" presId="urn:microsoft.com/office/officeart/2005/8/layout/hierarchy4"/>
    <dgm:cxn modelId="{22880653-FBC9-43E6-899C-B89230EDA5E4}" srcId="{445843D1-2A81-4A08-BE71-B41AFDCDFAB8}" destId="{8228EC7D-1A3A-4C18-92A0-39C94119382F}" srcOrd="0" destOrd="0" parTransId="{5C666476-B746-4211-BD77-3F3BCBCD674A}" sibTransId="{4E67AB2A-291D-4979-97CE-237DF4BBCC0E}"/>
    <dgm:cxn modelId="{702B9774-F5C3-4BA2-B6FC-C5AD766A9FD0}" type="presOf" srcId="{96450019-8C4F-48B2-AEB3-62454CECB082}" destId="{6DEB13C6-29A3-40CD-94E7-0CD6A79FE852}" srcOrd="0" destOrd="0" presId="urn:microsoft.com/office/officeart/2005/8/layout/hierarchy4"/>
    <dgm:cxn modelId="{0A079C86-E61C-4E22-BFCC-6CDA1A22DEFD}" srcId="{96450019-8C4F-48B2-AEB3-62454CECB082}" destId="{654DF1A1-0071-4994-99FB-B1EFB095C7AB}" srcOrd="0" destOrd="0" parTransId="{A42048E8-2FF8-4508-9DE2-363AB5DD1BCF}" sibTransId="{DCA62D97-3497-4F28-AD89-F04203B2E234}"/>
    <dgm:cxn modelId="{FFD1FD8A-F9CE-4288-B295-AABB94294E63}" type="presOf" srcId="{654DF1A1-0071-4994-99FB-B1EFB095C7AB}" destId="{B867141F-B42F-479F-98CC-D60330978A9C}" srcOrd="0" destOrd="0" presId="urn:microsoft.com/office/officeart/2005/8/layout/hierarchy4"/>
    <dgm:cxn modelId="{7A9F998D-34E1-4A49-A45F-CCCA3A5BA800}" srcId="{61F541F7-A99F-40E2-9448-3556B83F810E}" destId="{02E1B9F3-B8AC-431A-9083-DD68756750CF}" srcOrd="1" destOrd="0" parTransId="{E915D5ED-3E60-48D9-91D4-7BF542B960A3}" sibTransId="{63E0A29A-37D3-4F73-9795-5A18DDE61B88}"/>
    <dgm:cxn modelId="{0629B495-6DA5-46A6-812C-83EDCF38482D}" type="presOf" srcId="{61F541F7-A99F-40E2-9448-3556B83F810E}" destId="{06A86254-DD6F-4968-B542-9887AB2615B1}" srcOrd="0" destOrd="0" presId="urn:microsoft.com/office/officeart/2005/8/layout/hierarchy4"/>
    <dgm:cxn modelId="{FD0EB4C7-6B1E-439D-B0C0-2B6F78EEDF20}" type="presOf" srcId="{8228EC7D-1A3A-4C18-92A0-39C94119382F}" destId="{069D5C49-DF63-48ED-AFBF-4D3AF0152817}" srcOrd="0" destOrd="0" presId="urn:microsoft.com/office/officeart/2005/8/layout/hierarchy4"/>
    <dgm:cxn modelId="{0F3A96C9-6D34-45E9-9FA1-26F786C9E243}" srcId="{C9952DD8-DC6B-4AFE-B385-26C8CC8AA442}" destId="{96450019-8C4F-48B2-AEB3-62454CECB082}" srcOrd="0" destOrd="0" parTransId="{AA25A56E-0760-4FBD-BB32-7CBC135E19E3}" sibTransId="{FF16B4A1-0B12-443A-B338-7759EB9FE940}"/>
    <dgm:cxn modelId="{08CF6FD6-E4AE-40BF-AC49-60B50CDED8C7}" srcId="{1CA58630-AA55-4B45-AF02-B0A16D5BB27A}" destId="{98CFB78E-C3A8-49EA-8F16-4711434EACE5}" srcOrd="0" destOrd="0" parTransId="{F58BF7EC-AADB-4538-B543-18446E1430FC}" sibTransId="{B9226665-607E-4EC6-BA39-2432C1C4BB7E}"/>
    <dgm:cxn modelId="{68754DDD-6D3C-4EE7-BF88-9F161FDED185}" srcId="{654DF1A1-0071-4994-99FB-B1EFB095C7AB}" destId="{7008E82D-CFA2-422F-BB6E-BBB16AF07835}" srcOrd="0" destOrd="0" parTransId="{A71D44A1-EAC3-4973-86C1-A5F5F5E59297}" sibTransId="{D44D4409-8D02-4C6E-AFED-B7C63D8FFB99}"/>
    <dgm:cxn modelId="{30FF1EE0-56C5-417B-8730-CBF57C44DB75}" srcId="{C9952DD8-DC6B-4AFE-B385-26C8CC8AA442}" destId="{445843D1-2A81-4A08-BE71-B41AFDCDFAB8}" srcOrd="1" destOrd="0" parTransId="{D48A0F8D-DB71-4E5B-8F14-9A28041123EE}" sibTransId="{5A3AD56F-1AFA-43F4-983B-DD9109B05BDF}"/>
    <dgm:cxn modelId="{A044D8E5-3D59-43A3-B50B-33FA4B2489FE}" srcId="{61F541F7-A99F-40E2-9448-3556B83F810E}" destId="{C9952DD8-DC6B-4AFE-B385-26C8CC8AA442}" srcOrd="0" destOrd="0" parTransId="{451EE081-238F-4ABE-85A2-20E19AC6793E}" sibTransId="{055D6A7C-F9AD-46D1-B81D-7B7F80BE46ED}"/>
    <dgm:cxn modelId="{28CE76EB-03EF-48D8-9585-981CBABF7CFF}" type="presOf" srcId="{02E1B9F3-B8AC-431A-9083-DD68756750CF}" destId="{354E34B7-638B-4F7D-A430-346A58E16426}" srcOrd="0" destOrd="0" presId="urn:microsoft.com/office/officeart/2005/8/layout/hierarchy4"/>
    <dgm:cxn modelId="{16D56DFA-C15A-45FB-8C89-D008E5A1317C}" type="presOf" srcId="{7008E82D-CFA2-422F-BB6E-BBB16AF07835}" destId="{195246E7-0250-411E-8C08-1F63E4E6CB0E}" srcOrd="0" destOrd="0" presId="urn:microsoft.com/office/officeart/2005/8/layout/hierarchy4"/>
    <dgm:cxn modelId="{A713EFFB-C550-4235-97C4-1A41C7446C79}" srcId="{8228EC7D-1A3A-4C18-92A0-39C94119382F}" destId="{1CA58630-AA55-4B45-AF02-B0A16D5BB27A}" srcOrd="0" destOrd="0" parTransId="{6DA21530-8FFA-4D0C-9151-6F2566AA0DD6}" sibTransId="{A5935602-F76D-4699-86BB-2E26B55330C8}"/>
    <dgm:cxn modelId="{F8702F35-8F46-4EFB-BEFC-DC003BDCD04A}" type="presParOf" srcId="{06A86254-DD6F-4968-B542-9887AB2615B1}" destId="{F4262F23-5446-4BA7-9B88-13BDD0BDDF90}" srcOrd="0" destOrd="0" presId="urn:microsoft.com/office/officeart/2005/8/layout/hierarchy4"/>
    <dgm:cxn modelId="{1886280E-A3B7-4AF4-8017-2AC7B44EB809}" type="presParOf" srcId="{F4262F23-5446-4BA7-9B88-13BDD0BDDF90}" destId="{49570A64-F163-4649-B6D6-552283168661}" srcOrd="0" destOrd="0" presId="urn:microsoft.com/office/officeart/2005/8/layout/hierarchy4"/>
    <dgm:cxn modelId="{4088EC21-4399-481B-829F-2E5231580BD0}" type="presParOf" srcId="{F4262F23-5446-4BA7-9B88-13BDD0BDDF90}" destId="{244E01FE-64FA-4CC0-ADC7-0265C43FFD92}" srcOrd="1" destOrd="0" presId="urn:microsoft.com/office/officeart/2005/8/layout/hierarchy4"/>
    <dgm:cxn modelId="{3E1767D2-5D51-42B4-A491-DD58F1D45085}" type="presParOf" srcId="{F4262F23-5446-4BA7-9B88-13BDD0BDDF90}" destId="{E67FF286-02EB-4C87-BAA3-68405C5414AB}" srcOrd="2" destOrd="0" presId="urn:microsoft.com/office/officeart/2005/8/layout/hierarchy4"/>
    <dgm:cxn modelId="{E18416C8-A624-4379-8C70-B05DCEC0403B}" type="presParOf" srcId="{E67FF286-02EB-4C87-BAA3-68405C5414AB}" destId="{4637A7F7-D493-4716-AC1C-9A6F4653B08B}" srcOrd="0" destOrd="0" presId="urn:microsoft.com/office/officeart/2005/8/layout/hierarchy4"/>
    <dgm:cxn modelId="{FCD6AA65-474C-4056-A565-C542641694B7}" type="presParOf" srcId="{4637A7F7-D493-4716-AC1C-9A6F4653B08B}" destId="{6DEB13C6-29A3-40CD-94E7-0CD6A79FE852}" srcOrd="0" destOrd="0" presId="urn:microsoft.com/office/officeart/2005/8/layout/hierarchy4"/>
    <dgm:cxn modelId="{F793E309-559C-4BDF-AA97-ECB4A0B3A1EB}" type="presParOf" srcId="{4637A7F7-D493-4716-AC1C-9A6F4653B08B}" destId="{42CF5856-364A-4351-8ADE-4848784688AE}" srcOrd="1" destOrd="0" presId="urn:microsoft.com/office/officeart/2005/8/layout/hierarchy4"/>
    <dgm:cxn modelId="{4378246D-C8B1-4961-96D3-E6CBA06A23FD}" type="presParOf" srcId="{4637A7F7-D493-4716-AC1C-9A6F4653B08B}" destId="{3116A7D5-D34D-4911-8263-52CFDF24E972}" srcOrd="2" destOrd="0" presId="urn:microsoft.com/office/officeart/2005/8/layout/hierarchy4"/>
    <dgm:cxn modelId="{4047C142-FC0B-4E58-A8E0-9E9C651E1D3A}" type="presParOf" srcId="{3116A7D5-D34D-4911-8263-52CFDF24E972}" destId="{3B403054-C42C-4FE4-9FD9-62C4C99AF5E0}" srcOrd="0" destOrd="0" presId="urn:microsoft.com/office/officeart/2005/8/layout/hierarchy4"/>
    <dgm:cxn modelId="{D304EDE2-92AE-4998-9819-C2DF0545B1A9}" type="presParOf" srcId="{3B403054-C42C-4FE4-9FD9-62C4C99AF5E0}" destId="{B867141F-B42F-479F-98CC-D60330978A9C}" srcOrd="0" destOrd="0" presId="urn:microsoft.com/office/officeart/2005/8/layout/hierarchy4"/>
    <dgm:cxn modelId="{277F3AB0-42A1-402B-A5C2-9760C90493CA}" type="presParOf" srcId="{3B403054-C42C-4FE4-9FD9-62C4C99AF5E0}" destId="{66EB8643-5319-4039-9DCC-A22E57FBAFC1}" srcOrd="1" destOrd="0" presId="urn:microsoft.com/office/officeart/2005/8/layout/hierarchy4"/>
    <dgm:cxn modelId="{136D3994-8B40-44B6-AA11-14E86B8A9F96}" type="presParOf" srcId="{3B403054-C42C-4FE4-9FD9-62C4C99AF5E0}" destId="{A5268808-CA8D-48BB-9AAC-D113BE78C846}" srcOrd="2" destOrd="0" presId="urn:microsoft.com/office/officeart/2005/8/layout/hierarchy4"/>
    <dgm:cxn modelId="{385AC151-8838-44B1-99EE-266AF1E70A07}" type="presParOf" srcId="{A5268808-CA8D-48BB-9AAC-D113BE78C846}" destId="{B6015ACB-AC0C-422A-85F2-4A94D2833F3E}" srcOrd="0" destOrd="0" presId="urn:microsoft.com/office/officeart/2005/8/layout/hierarchy4"/>
    <dgm:cxn modelId="{4DA067F2-B526-4245-9AE8-F8D04841F6F9}" type="presParOf" srcId="{B6015ACB-AC0C-422A-85F2-4A94D2833F3E}" destId="{195246E7-0250-411E-8C08-1F63E4E6CB0E}" srcOrd="0" destOrd="0" presId="urn:microsoft.com/office/officeart/2005/8/layout/hierarchy4"/>
    <dgm:cxn modelId="{05C15DB0-67EB-43CD-A2D9-9FCCC39B23E1}" type="presParOf" srcId="{B6015ACB-AC0C-422A-85F2-4A94D2833F3E}" destId="{67831EDB-970C-4A5B-AA87-5596226B0B79}" srcOrd="1" destOrd="0" presId="urn:microsoft.com/office/officeart/2005/8/layout/hierarchy4"/>
    <dgm:cxn modelId="{56D80645-6A79-4185-8B9A-AF002ADBC1A9}" type="presParOf" srcId="{E67FF286-02EB-4C87-BAA3-68405C5414AB}" destId="{3D347C4F-8E59-4BE8-83F5-3289B27300A1}" srcOrd="1" destOrd="0" presId="urn:microsoft.com/office/officeart/2005/8/layout/hierarchy4"/>
    <dgm:cxn modelId="{09941966-50B8-49EA-945C-E4C3CF1C66BE}" type="presParOf" srcId="{E67FF286-02EB-4C87-BAA3-68405C5414AB}" destId="{36D7869C-BCE5-48CD-BA52-A075362146AC}" srcOrd="2" destOrd="0" presId="urn:microsoft.com/office/officeart/2005/8/layout/hierarchy4"/>
    <dgm:cxn modelId="{55D6151D-2344-400E-A2C5-6696582F123D}" type="presParOf" srcId="{36D7869C-BCE5-48CD-BA52-A075362146AC}" destId="{ABBC8D12-775C-4734-BCAB-AA9818BE3476}" srcOrd="0" destOrd="0" presId="urn:microsoft.com/office/officeart/2005/8/layout/hierarchy4"/>
    <dgm:cxn modelId="{3A127430-74AD-4079-9D9E-201CF498D8C6}" type="presParOf" srcId="{36D7869C-BCE5-48CD-BA52-A075362146AC}" destId="{0C5AFD10-099E-4FDA-8ABD-9D409676D962}" srcOrd="1" destOrd="0" presId="urn:microsoft.com/office/officeart/2005/8/layout/hierarchy4"/>
    <dgm:cxn modelId="{40C64344-791E-4295-A734-D8A954AB714A}" type="presParOf" srcId="{36D7869C-BCE5-48CD-BA52-A075362146AC}" destId="{CC197EE5-EFBB-407A-9775-F7FD23B77C88}" srcOrd="2" destOrd="0" presId="urn:microsoft.com/office/officeart/2005/8/layout/hierarchy4"/>
    <dgm:cxn modelId="{0236D2FB-CC2F-4A21-980B-30418AFE4869}" type="presParOf" srcId="{CC197EE5-EFBB-407A-9775-F7FD23B77C88}" destId="{9C25BE9C-A7FA-4C66-BD90-3462CC5D50F9}" srcOrd="0" destOrd="0" presId="urn:microsoft.com/office/officeart/2005/8/layout/hierarchy4"/>
    <dgm:cxn modelId="{195F7932-0F40-4B51-86C2-93D45FAB7A86}" type="presParOf" srcId="{9C25BE9C-A7FA-4C66-BD90-3462CC5D50F9}" destId="{069D5C49-DF63-48ED-AFBF-4D3AF0152817}" srcOrd="0" destOrd="0" presId="urn:microsoft.com/office/officeart/2005/8/layout/hierarchy4"/>
    <dgm:cxn modelId="{3C280011-CA5E-4E5D-A63F-699E2AD4CEC1}" type="presParOf" srcId="{9C25BE9C-A7FA-4C66-BD90-3462CC5D50F9}" destId="{0DB78C1D-82A0-44EE-91F3-461202878D3D}" srcOrd="1" destOrd="0" presId="urn:microsoft.com/office/officeart/2005/8/layout/hierarchy4"/>
    <dgm:cxn modelId="{466C0C10-18C8-4C07-8049-32B11FE9C810}" type="presParOf" srcId="{9C25BE9C-A7FA-4C66-BD90-3462CC5D50F9}" destId="{A671E06E-BBC8-47D3-8F20-931B503DB380}" srcOrd="2" destOrd="0" presId="urn:microsoft.com/office/officeart/2005/8/layout/hierarchy4"/>
    <dgm:cxn modelId="{0D457A65-46A9-4BE0-9C36-5208D38C5489}" type="presParOf" srcId="{A671E06E-BBC8-47D3-8F20-931B503DB380}" destId="{87390570-A345-4544-9D71-777951DACF1F}" srcOrd="0" destOrd="0" presId="urn:microsoft.com/office/officeart/2005/8/layout/hierarchy4"/>
    <dgm:cxn modelId="{E079E203-3D70-4032-B92C-2222C2A5CBB8}" type="presParOf" srcId="{87390570-A345-4544-9D71-777951DACF1F}" destId="{302C2C61-00A4-4EEE-9717-EC7CAEF293CD}" srcOrd="0" destOrd="0" presId="urn:microsoft.com/office/officeart/2005/8/layout/hierarchy4"/>
    <dgm:cxn modelId="{53F84C21-AC6C-4A9C-BFCB-8E368CC24310}" type="presParOf" srcId="{87390570-A345-4544-9D71-777951DACF1F}" destId="{C8E3EF00-5BA2-4321-8C3F-1C8893E28105}" srcOrd="1" destOrd="0" presId="urn:microsoft.com/office/officeart/2005/8/layout/hierarchy4"/>
    <dgm:cxn modelId="{FE49B9A5-3B2D-4F5A-96C8-8434DF677319}" type="presParOf" srcId="{87390570-A345-4544-9D71-777951DACF1F}" destId="{EC9D413C-4DC7-470F-BE92-1EF4BDD7ED56}" srcOrd="2" destOrd="0" presId="urn:microsoft.com/office/officeart/2005/8/layout/hierarchy4"/>
    <dgm:cxn modelId="{1459F96E-E8C5-4C70-BB64-DEFCBED44343}" type="presParOf" srcId="{EC9D413C-4DC7-470F-BE92-1EF4BDD7ED56}" destId="{0A43A4CD-E05F-4241-BF02-86E15107E382}" srcOrd="0" destOrd="0" presId="urn:microsoft.com/office/officeart/2005/8/layout/hierarchy4"/>
    <dgm:cxn modelId="{CDCCFADE-0050-4AEE-BF08-BD12AB23C72F}" type="presParOf" srcId="{0A43A4CD-E05F-4241-BF02-86E15107E382}" destId="{E6E2F4F3-E208-42A1-94DA-74637F8BEA59}" srcOrd="0" destOrd="0" presId="urn:microsoft.com/office/officeart/2005/8/layout/hierarchy4"/>
    <dgm:cxn modelId="{43987CCD-D7E0-4603-9AA3-82F0037412CA}" type="presParOf" srcId="{0A43A4CD-E05F-4241-BF02-86E15107E382}" destId="{D26BE6B2-8B51-4192-9720-5F97836C8A89}" srcOrd="1" destOrd="0" presId="urn:microsoft.com/office/officeart/2005/8/layout/hierarchy4"/>
    <dgm:cxn modelId="{21AF874A-5E1E-4AE7-A7F9-1E846F7CAB95}" type="presParOf" srcId="{06A86254-DD6F-4968-B542-9887AB2615B1}" destId="{82920619-3A67-4988-B0EC-4310C35E5EB6}" srcOrd="1" destOrd="0" presId="urn:microsoft.com/office/officeart/2005/8/layout/hierarchy4"/>
    <dgm:cxn modelId="{9F1BD2CD-DBC9-4375-AF3C-B8B3DF1730AD}" type="presParOf" srcId="{06A86254-DD6F-4968-B542-9887AB2615B1}" destId="{36CE0B18-750F-4B13-8EDD-E0714C188DC1}" srcOrd="2" destOrd="0" presId="urn:microsoft.com/office/officeart/2005/8/layout/hierarchy4"/>
    <dgm:cxn modelId="{1D130B97-D2DA-4F93-A994-6849742F38C9}" type="presParOf" srcId="{36CE0B18-750F-4B13-8EDD-E0714C188DC1}" destId="{354E34B7-638B-4F7D-A430-346A58E16426}" srcOrd="0" destOrd="0" presId="urn:microsoft.com/office/officeart/2005/8/layout/hierarchy4"/>
    <dgm:cxn modelId="{05B22CA1-7E18-42EE-BB58-2A89FD5D799F}" type="presParOf" srcId="{36CE0B18-750F-4B13-8EDD-E0714C188DC1}" destId="{4AD22A16-7F84-49DA-AB51-ED47DC0CBE7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58E4E-664C-490B-963C-156E8DA5D53D}">
      <dsp:nvSpPr>
        <dsp:cNvPr id="0" name=""/>
        <dsp:cNvSpPr/>
      </dsp:nvSpPr>
      <dsp:spPr>
        <a:xfrm>
          <a:off x="370272" y="-67550"/>
          <a:ext cx="4625037" cy="4351338"/>
        </a:xfrm>
        <a:prstGeom prst="ellipse">
          <a:avLst/>
        </a:prstGeom>
        <a:gradFill rotWithShape="0">
          <a:gsLst>
            <a:gs pos="0">
              <a:schemeClr val="accent3">
                <a:lumMod val="110000"/>
                <a:satMod val="105000"/>
                <a:tint val="67000"/>
                <a:alpha val="99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oftEdge rad="1270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chemeClr val="tx1"/>
              </a:solidFill>
            </a:rPr>
            <a:t>8 952 570 880 PLN</a:t>
          </a:r>
          <a:endParaRPr lang="pl-PL" sz="1200" kern="1200" dirty="0">
            <a:solidFill>
              <a:schemeClr val="tx1"/>
            </a:solidFill>
          </a:endParaRPr>
        </a:p>
      </dsp:txBody>
      <dsp:txXfrm>
        <a:off x="2036210" y="150016"/>
        <a:ext cx="1293160" cy="652700"/>
      </dsp:txXfrm>
    </dsp:sp>
    <dsp:sp modelId="{B3EADCEF-4736-40DB-9447-EC2C5928C62B}">
      <dsp:nvSpPr>
        <dsp:cNvPr id="0" name=""/>
        <dsp:cNvSpPr/>
      </dsp:nvSpPr>
      <dsp:spPr>
        <a:xfrm>
          <a:off x="717431" y="667617"/>
          <a:ext cx="3852326" cy="3751271"/>
        </a:xfrm>
        <a:prstGeom prst="ellipse">
          <a:avLst/>
        </a:prstGeom>
        <a:solidFill>
          <a:schemeClr val="accent2"/>
        </a:solidFill>
        <a:ln w="19050" cap="flat" cmpd="sng" algn="ctr">
          <a:solidFill>
            <a:schemeClr val="lt1"/>
          </a:solidFill>
          <a:prstDash val="solid"/>
          <a:miter lim="800000"/>
        </a:ln>
        <a:effectLst>
          <a:softEdge rad="127000"/>
        </a:effectLst>
      </dsp:spPr>
      <dsp:style>
        <a:lnRef idx="3">
          <a:schemeClr val="lt1"/>
        </a:lnRef>
        <a:fillRef idx="1">
          <a:schemeClr val="accent2"/>
        </a:fillRef>
        <a:effectRef idx="1">
          <a:schemeClr val="accent2"/>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spc="-10" dirty="0">
              <a:solidFill>
                <a:schemeClr val="tx1"/>
              </a:solidFill>
            </a:rPr>
            <a:t>8 637 733 235 </a:t>
          </a:r>
          <a:r>
            <a:rPr lang="pl-PL" sz="1200" b="1" kern="1200" dirty="0">
              <a:solidFill>
                <a:schemeClr val="tx1"/>
              </a:solidFill>
            </a:rPr>
            <a:t>PLN</a:t>
          </a:r>
          <a:endParaRPr lang="pl-PL" sz="1200" kern="1200" dirty="0">
            <a:solidFill>
              <a:schemeClr val="tx1"/>
            </a:solidFill>
          </a:endParaRPr>
        </a:p>
      </dsp:txBody>
      <dsp:txXfrm>
        <a:off x="1970400" y="892693"/>
        <a:ext cx="1346388" cy="675228"/>
      </dsp:txXfrm>
    </dsp:sp>
    <dsp:sp modelId="{BCBA735D-15B1-4AFF-B854-7C16EF0F3066}">
      <dsp:nvSpPr>
        <dsp:cNvPr id="0" name=""/>
        <dsp:cNvSpPr/>
      </dsp:nvSpPr>
      <dsp:spPr>
        <a:xfrm>
          <a:off x="920164" y="1603707"/>
          <a:ext cx="3395270" cy="2749358"/>
        </a:xfrm>
        <a:prstGeom prst="ellipse">
          <a:avLst/>
        </a:prstGeom>
        <a:solidFill>
          <a:schemeClr val="accent1"/>
        </a:solidFill>
        <a:ln w="19050" cap="flat" cmpd="sng" algn="ctr">
          <a:solidFill>
            <a:schemeClr val="lt1"/>
          </a:solidFill>
          <a:prstDash val="solid"/>
          <a:miter lim="800000"/>
        </a:ln>
        <a:effectLst>
          <a:softEdge rad="127000"/>
        </a:effectLst>
      </dsp:spPr>
      <dsp:style>
        <a:lnRef idx="3">
          <a:schemeClr val="lt1"/>
        </a:lnRef>
        <a:fillRef idx="1">
          <a:schemeClr val="accent1"/>
        </a:fillRef>
        <a:effectRef idx="1">
          <a:schemeClr val="accent1"/>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ts val="1440"/>
            </a:lnSpc>
            <a:spcBef>
              <a:spcPct val="0"/>
            </a:spcBef>
            <a:spcAft>
              <a:spcPct val="35000"/>
            </a:spcAft>
            <a:buNone/>
          </a:pPr>
          <a:r>
            <a:rPr lang="pl-PL" sz="1200" b="1" kern="1200" dirty="0">
              <a:solidFill>
                <a:schemeClr val="tx1"/>
              </a:solidFill>
            </a:rPr>
            <a:t>8 182 629 985 PLN </a:t>
          </a:r>
          <a:endParaRPr lang="pl-PL" sz="1200" kern="1200" dirty="0">
            <a:solidFill>
              <a:schemeClr val="tx1"/>
            </a:solidFill>
          </a:endParaRPr>
        </a:p>
      </dsp:txBody>
      <dsp:txXfrm>
        <a:off x="1826701" y="1809909"/>
        <a:ext cx="1582196" cy="618605"/>
      </dsp:txXfrm>
    </dsp:sp>
    <dsp:sp modelId="{DC7F5F78-DF96-41C3-8B38-2484CC351AA6}">
      <dsp:nvSpPr>
        <dsp:cNvPr id="0" name=""/>
        <dsp:cNvSpPr/>
      </dsp:nvSpPr>
      <dsp:spPr>
        <a:xfrm>
          <a:off x="1733938" y="2471255"/>
          <a:ext cx="1921411" cy="1884529"/>
        </a:xfrm>
        <a:prstGeom prst="ellipse">
          <a:avLst/>
        </a:prstGeom>
        <a:solidFill>
          <a:schemeClr val="accent6"/>
        </a:solidFill>
        <a:ln w="19050" cap="flat" cmpd="sng" algn="ctr">
          <a:solidFill>
            <a:schemeClr val="lt1"/>
          </a:solidFill>
          <a:prstDash val="solid"/>
          <a:miter lim="800000"/>
        </a:ln>
        <a:effectLst>
          <a:softEdge rad="127000"/>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chemeClr val="tx1"/>
              </a:solidFill>
            </a:rPr>
            <a:t>5 549 202 938 PLN</a:t>
          </a:r>
          <a:endParaRPr lang="pl-PL" sz="1200" kern="1200" dirty="0">
            <a:solidFill>
              <a:schemeClr val="tx1"/>
            </a:solidFill>
          </a:endParaRPr>
        </a:p>
      </dsp:txBody>
      <dsp:txXfrm>
        <a:off x="2015322" y="2942387"/>
        <a:ext cx="1358643" cy="942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26CD6-8399-406A-9D5A-9032A5830A99}">
      <dsp:nvSpPr>
        <dsp:cNvPr id="0" name=""/>
        <dsp:cNvSpPr/>
      </dsp:nvSpPr>
      <dsp:spPr>
        <a:xfrm rot="1727350">
          <a:off x="2506045" y="3112942"/>
          <a:ext cx="913605" cy="68027"/>
        </a:xfrm>
        <a:custGeom>
          <a:avLst/>
          <a:gdLst/>
          <a:ahLst/>
          <a:cxnLst/>
          <a:rect l="0" t="0" r="0" b="0"/>
          <a:pathLst>
            <a:path>
              <a:moveTo>
                <a:pt x="0" y="34013"/>
              </a:moveTo>
              <a:lnTo>
                <a:pt x="913605" y="3401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7BED93-8F7B-4256-B091-69089BB02791}">
      <dsp:nvSpPr>
        <dsp:cNvPr id="0" name=""/>
        <dsp:cNvSpPr/>
      </dsp:nvSpPr>
      <dsp:spPr>
        <a:xfrm rot="19872856">
          <a:off x="2498107" y="1482690"/>
          <a:ext cx="1042277" cy="68027"/>
        </a:xfrm>
        <a:custGeom>
          <a:avLst/>
          <a:gdLst/>
          <a:ahLst/>
          <a:cxnLst/>
          <a:rect l="0" t="0" r="0" b="0"/>
          <a:pathLst>
            <a:path>
              <a:moveTo>
                <a:pt x="0" y="34013"/>
              </a:moveTo>
              <a:lnTo>
                <a:pt x="1042277" y="3401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2BCA6F-CE9B-443C-82E9-A8F6F411E2E9}">
      <dsp:nvSpPr>
        <dsp:cNvPr id="0" name=""/>
        <dsp:cNvSpPr/>
      </dsp:nvSpPr>
      <dsp:spPr>
        <a:xfrm>
          <a:off x="511" y="840210"/>
          <a:ext cx="3014112" cy="301411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6CD4D2-7A70-47A0-9CA1-CD6EFA09AA9A}">
      <dsp:nvSpPr>
        <dsp:cNvPr id="0" name=""/>
        <dsp:cNvSpPr/>
      </dsp:nvSpPr>
      <dsp:spPr>
        <a:xfrm>
          <a:off x="3340953" y="17346"/>
          <a:ext cx="1830256" cy="1639605"/>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Europejski Bank Inwestycyjny (EBI)</a:t>
          </a:r>
        </a:p>
      </dsp:txBody>
      <dsp:txXfrm>
        <a:off x="3608988" y="257461"/>
        <a:ext cx="1294186" cy="1159375"/>
      </dsp:txXfrm>
    </dsp:sp>
    <dsp:sp modelId="{3787B5C6-2E2E-4EFC-BD2E-38D297BB45E7}">
      <dsp:nvSpPr>
        <dsp:cNvPr id="0" name=""/>
        <dsp:cNvSpPr/>
      </dsp:nvSpPr>
      <dsp:spPr>
        <a:xfrm>
          <a:off x="5161275" y="41205"/>
          <a:ext cx="2745384" cy="163960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pl-PL" sz="1200" b="1" u="sng" kern="1200" dirty="0"/>
            <a:t>Działanie 4.1</a:t>
          </a:r>
        </a:p>
        <a:p>
          <a:pPr marL="228600" lvl="2" indent="-114300" algn="l" defTabSz="533400">
            <a:lnSpc>
              <a:spcPct val="90000"/>
            </a:lnSpc>
            <a:spcBef>
              <a:spcPct val="0"/>
            </a:spcBef>
            <a:spcAft>
              <a:spcPct val="15000"/>
            </a:spcAft>
            <a:buChar char="•"/>
          </a:pPr>
          <a:r>
            <a:rPr lang="pl-PL" sz="1200" kern="1200" dirty="0"/>
            <a:t>Wartość dofinansowania UE – </a:t>
          </a:r>
          <a:br>
            <a:rPr lang="pl-PL" sz="1200" kern="1200" dirty="0"/>
          </a:br>
          <a:r>
            <a:rPr lang="pl-PL" sz="1200" b="1" kern="1200" dirty="0"/>
            <a:t>71 921 PLN – UMOWA ZAKOŃCZONA</a:t>
          </a:r>
        </a:p>
        <a:p>
          <a:pPr marL="114300" lvl="1" indent="-114300" algn="l" defTabSz="533400">
            <a:lnSpc>
              <a:spcPct val="90000"/>
            </a:lnSpc>
            <a:spcBef>
              <a:spcPct val="0"/>
            </a:spcBef>
            <a:spcAft>
              <a:spcPct val="15000"/>
            </a:spcAft>
            <a:buChar char="•"/>
          </a:pPr>
          <a:r>
            <a:rPr lang="pl-PL" sz="1200" b="1" u="sng" kern="1200" dirty="0"/>
            <a:t>Działanie 4.2</a:t>
          </a:r>
        </a:p>
        <a:p>
          <a:pPr marL="228600" lvl="2" indent="-114300" algn="l" defTabSz="533400">
            <a:lnSpc>
              <a:spcPct val="90000"/>
            </a:lnSpc>
            <a:spcBef>
              <a:spcPct val="0"/>
            </a:spcBef>
            <a:spcAft>
              <a:spcPct val="15000"/>
            </a:spcAft>
            <a:buChar char="•"/>
          </a:pPr>
          <a:r>
            <a:rPr lang="pl-PL" sz="1200" kern="1200" dirty="0"/>
            <a:t>Wartość dofinansowania UE – </a:t>
          </a:r>
          <a:br>
            <a:rPr lang="pl-PL" sz="1200" kern="1200" dirty="0"/>
          </a:br>
          <a:r>
            <a:rPr lang="pl-PL" sz="1200" b="1" kern="1200" dirty="0"/>
            <a:t>43 000 000 PLN </a:t>
          </a:r>
        </a:p>
        <a:p>
          <a:pPr marL="114300" lvl="1" indent="-114300" algn="l" defTabSz="533400">
            <a:lnSpc>
              <a:spcPct val="90000"/>
            </a:lnSpc>
            <a:spcBef>
              <a:spcPct val="0"/>
            </a:spcBef>
            <a:spcAft>
              <a:spcPct val="15000"/>
            </a:spcAft>
            <a:buChar char="•"/>
          </a:pPr>
          <a:r>
            <a:rPr lang="pl-PL" sz="1200" b="1" u="sng" kern="1200" dirty="0"/>
            <a:t>Działanie 6.2</a:t>
          </a:r>
        </a:p>
        <a:p>
          <a:pPr marL="228600" lvl="2" indent="-114300" algn="l" defTabSz="533400">
            <a:lnSpc>
              <a:spcPct val="90000"/>
            </a:lnSpc>
            <a:spcBef>
              <a:spcPct val="0"/>
            </a:spcBef>
            <a:spcAft>
              <a:spcPct val="15000"/>
            </a:spcAft>
            <a:buChar char="•"/>
          </a:pPr>
          <a:r>
            <a:rPr lang="pl-PL" sz="1200" kern="1200" dirty="0"/>
            <a:t>Wartość dofinansowania UE – </a:t>
          </a:r>
          <a:br>
            <a:rPr lang="pl-PL" sz="1200" kern="1200" dirty="0"/>
          </a:br>
          <a:r>
            <a:rPr lang="pl-PL" sz="1200" b="1" kern="1200" dirty="0"/>
            <a:t>110 747 500 PLN</a:t>
          </a:r>
        </a:p>
      </dsp:txBody>
      <dsp:txXfrm>
        <a:off x="5161275" y="41205"/>
        <a:ext cx="2745384" cy="1639605"/>
      </dsp:txXfrm>
    </dsp:sp>
    <dsp:sp modelId="{BDF287C3-E70E-49FD-88A7-31A7AF6D1C65}">
      <dsp:nvSpPr>
        <dsp:cNvPr id="0" name=""/>
        <dsp:cNvSpPr/>
      </dsp:nvSpPr>
      <dsp:spPr>
        <a:xfrm>
          <a:off x="3251423" y="2898180"/>
          <a:ext cx="1808467" cy="1808467"/>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Bank Gospodarstwa Krajowego (BGK)</a:t>
          </a:r>
        </a:p>
      </dsp:txBody>
      <dsp:txXfrm>
        <a:off x="3516267" y="3163024"/>
        <a:ext cx="1278779" cy="1278779"/>
      </dsp:txXfrm>
    </dsp:sp>
    <dsp:sp modelId="{D4D30353-10E5-425C-A320-B16178286F27}">
      <dsp:nvSpPr>
        <dsp:cNvPr id="0" name=""/>
        <dsp:cNvSpPr/>
      </dsp:nvSpPr>
      <dsp:spPr>
        <a:xfrm>
          <a:off x="5240737" y="2898180"/>
          <a:ext cx="2712701" cy="180846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pl-PL" sz="1200" b="1" u="sng" kern="1200" dirty="0"/>
            <a:t>Działanie 3.3</a:t>
          </a:r>
        </a:p>
        <a:p>
          <a:pPr marL="228600" lvl="2" indent="-114300" algn="l" defTabSz="533400">
            <a:lnSpc>
              <a:spcPct val="90000"/>
            </a:lnSpc>
            <a:spcBef>
              <a:spcPct val="0"/>
            </a:spcBef>
            <a:spcAft>
              <a:spcPct val="15000"/>
            </a:spcAft>
            <a:buChar char="•"/>
          </a:pPr>
          <a:r>
            <a:rPr lang="pl-PL" sz="1200" kern="1200" dirty="0"/>
            <a:t>Wartość dofinansowania UE – </a:t>
          </a:r>
          <a:br>
            <a:rPr lang="pl-PL" sz="1200" kern="1200" dirty="0"/>
          </a:br>
          <a:r>
            <a:rPr lang="pl-PL" sz="1200" b="1" i="0" u="none" kern="1200" dirty="0"/>
            <a:t>225 627 267,20</a:t>
          </a:r>
          <a:r>
            <a:rPr lang="pl-PL" sz="1200" b="1" kern="1200" dirty="0">
              <a:solidFill>
                <a:schemeClr val="tx1"/>
              </a:solidFill>
            </a:rPr>
            <a:t> PLN </a:t>
          </a:r>
        </a:p>
      </dsp:txBody>
      <dsp:txXfrm>
        <a:off x="5240737" y="2898180"/>
        <a:ext cx="2712701" cy="1808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70A64-F163-4649-B6D6-552283168661}">
      <dsp:nvSpPr>
        <dsp:cNvPr id="0" name=""/>
        <dsp:cNvSpPr/>
      </dsp:nvSpPr>
      <dsp:spPr>
        <a:xfrm>
          <a:off x="0" y="1304"/>
          <a:ext cx="5898248" cy="924064"/>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olidFill>
                <a:schemeClr val="tx1"/>
              </a:solidFill>
              <a:latin typeface="+mn-lt"/>
            </a:rPr>
            <a:t>Podpisano </a:t>
          </a:r>
          <a:r>
            <a:rPr lang="pl-PL" sz="1700" b="1" kern="1200" dirty="0">
              <a:solidFill>
                <a:schemeClr val="tx1"/>
              </a:solidFill>
              <a:effectLst>
                <a:outerShdw blurRad="38100" dist="38100" dir="2700000" algn="tl">
                  <a:srgbClr val="000000">
                    <a:alpha val="43137"/>
                  </a:srgbClr>
                </a:outerShdw>
              </a:effectLst>
              <a:latin typeface="+mn-lt"/>
            </a:rPr>
            <a:t>170 umów </a:t>
          </a:r>
          <a:r>
            <a:rPr lang="pl-PL" sz="1700" kern="1200" dirty="0">
              <a:solidFill>
                <a:schemeClr val="tx1"/>
              </a:solidFill>
              <a:latin typeface="+mn-lt"/>
            </a:rPr>
            <a:t>o dofinansowanie </a:t>
          </a:r>
          <a:br>
            <a:rPr lang="pl-PL" sz="1700" kern="1200" dirty="0">
              <a:solidFill>
                <a:schemeClr val="tx1"/>
              </a:solidFill>
              <a:latin typeface="+mn-lt"/>
            </a:rPr>
          </a:br>
          <a:r>
            <a:rPr lang="pl-PL" sz="1700" kern="1200" dirty="0">
              <a:solidFill>
                <a:schemeClr val="tx1"/>
              </a:solidFill>
              <a:latin typeface="+mn-lt"/>
            </a:rPr>
            <a:t>na kwotę dofinansowania unijnego</a:t>
          </a:r>
          <a:br>
            <a:rPr lang="pl-PL" sz="1700" kern="1200" dirty="0">
              <a:solidFill>
                <a:schemeClr val="tx1"/>
              </a:solidFill>
              <a:latin typeface="+mn-lt"/>
            </a:rPr>
          </a:br>
          <a:r>
            <a:rPr lang="pl-PL" sz="1700" b="1" i="0" u="none" kern="1200" dirty="0">
              <a:solidFill>
                <a:schemeClr val="tx1"/>
              </a:solidFill>
            </a:rPr>
            <a:t>680 328 450 </a:t>
          </a:r>
          <a:r>
            <a:rPr lang="pl-PL" sz="1700" b="1" kern="1200" dirty="0">
              <a:solidFill>
                <a:schemeClr val="tx1"/>
              </a:solidFill>
              <a:effectLst>
                <a:outerShdw blurRad="38100" dist="38100" dir="2700000" algn="tl">
                  <a:srgbClr val="000000">
                    <a:alpha val="43137"/>
                  </a:srgbClr>
                </a:outerShdw>
              </a:effectLst>
              <a:latin typeface="+mn-lt"/>
            </a:rPr>
            <a:t>PLN</a:t>
          </a:r>
          <a:endParaRPr lang="pl-PL" sz="1700" kern="1200" dirty="0">
            <a:solidFill>
              <a:schemeClr val="tx1"/>
            </a:solidFill>
            <a:effectLst>
              <a:outerShdw blurRad="38100" dist="38100" dir="2700000" algn="tl">
                <a:srgbClr val="000000">
                  <a:alpha val="43137"/>
                </a:srgbClr>
              </a:outerShdw>
            </a:effectLst>
          </a:endParaRPr>
        </a:p>
      </dsp:txBody>
      <dsp:txXfrm>
        <a:off x="27065" y="28369"/>
        <a:ext cx="5844118" cy="869934"/>
      </dsp:txXfrm>
    </dsp:sp>
    <dsp:sp modelId="{6DEB13C6-29A3-40CD-94E7-0CD6A79FE852}">
      <dsp:nvSpPr>
        <dsp:cNvPr id="0" name=""/>
        <dsp:cNvSpPr/>
      </dsp:nvSpPr>
      <dsp:spPr>
        <a:xfrm>
          <a:off x="7705" y="1017368"/>
          <a:ext cx="2057925" cy="735083"/>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EFRR</a:t>
          </a:r>
        </a:p>
      </dsp:txBody>
      <dsp:txXfrm>
        <a:off x="29235" y="1038898"/>
        <a:ext cx="2014865" cy="692023"/>
      </dsp:txXfrm>
    </dsp:sp>
    <dsp:sp modelId="{B867141F-B42F-479F-98CC-D60330978A9C}">
      <dsp:nvSpPr>
        <dsp:cNvPr id="0" name=""/>
        <dsp:cNvSpPr/>
      </dsp:nvSpPr>
      <dsp:spPr>
        <a:xfrm>
          <a:off x="11718" y="1844452"/>
          <a:ext cx="2049898" cy="924064"/>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rPr>
            <a:t>2.1.2 – 30 umów </a:t>
          </a:r>
          <a:br>
            <a:rPr lang="pl-PL" sz="1600" kern="1200" dirty="0">
              <a:solidFill>
                <a:schemeClr val="tx1"/>
              </a:solidFill>
            </a:rPr>
          </a:br>
          <a:r>
            <a:rPr lang="pl-PL" sz="1600" b="1" i="0" u="none" kern="1200" dirty="0">
              <a:solidFill>
                <a:schemeClr val="tx1"/>
              </a:solidFill>
            </a:rPr>
            <a:t>94 691 023 </a:t>
          </a:r>
          <a:r>
            <a:rPr lang="pl-PL" sz="1600" b="1" kern="1200" dirty="0">
              <a:solidFill>
                <a:schemeClr val="tx1"/>
              </a:solidFill>
            </a:rPr>
            <a:t>PLN </a:t>
          </a:r>
        </a:p>
      </dsp:txBody>
      <dsp:txXfrm>
        <a:off x="38783" y="1871517"/>
        <a:ext cx="1995768" cy="869934"/>
      </dsp:txXfrm>
    </dsp:sp>
    <dsp:sp modelId="{195246E7-0250-411E-8C08-1F63E4E6CB0E}">
      <dsp:nvSpPr>
        <dsp:cNvPr id="0" name=""/>
        <dsp:cNvSpPr/>
      </dsp:nvSpPr>
      <dsp:spPr>
        <a:xfrm>
          <a:off x="0" y="2898615"/>
          <a:ext cx="2049898" cy="924064"/>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rPr>
            <a:t>4.3.2 – 55 umów</a:t>
          </a:r>
          <a:br>
            <a:rPr lang="pl-PL" sz="1600" kern="1200" dirty="0">
              <a:solidFill>
                <a:schemeClr val="tx1"/>
              </a:solidFill>
            </a:rPr>
          </a:br>
          <a:r>
            <a:rPr lang="pl-PL" sz="1600" kern="1200" dirty="0">
              <a:solidFill>
                <a:schemeClr val="tx1"/>
              </a:solidFill>
            </a:rPr>
            <a:t> </a:t>
          </a:r>
          <a:r>
            <a:rPr lang="pl-PL" sz="1600" b="1" i="0" u="none" kern="1200" dirty="0">
              <a:solidFill>
                <a:schemeClr val="tx1"/>
              </a:solidFill>
            </a:rPr>
            <a:t>487 486 768 </a:t>
          </a:r>
          <a:r>
            <a:rPr lang="pl-PL" sz="1600" b="1" kern="1200" dirty="0">
              <a:solidFill>
                <a:schemeClr val="tx1"/>
              </a:solidFill>
            </a:rPr>
            <a:t>PLN     </a:t>
          </a:r>
        </a:p>
      </dsp:txBody>
      <dsp:txXfrm>
        <a:off x="27065" y="2925680"/>
        <a:ext cx="1995768" cy="869934"/>
      </dsp:txXfrm>
    </dsp:sp>
    <dsp:sp modelId="{ABBC8D12-775C-4734-BCAB-AA9818BE3476}">
      <dsp:nvSpPr>
        <dsp:cNvPr id="0" name=""/>
        <dsp:cNvSpPr/>
      </dsp:nvSpPr>
      <dsp:spPr>
        <a:xfrm>
          <a:off x="4575140" y="1038207"/>
          <a:ext cx="3661239" cy="565896"/>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EFS</a:t>
          </a:r>
        </a:p>
      </dsp:txBody>
      <dsp:txXfrm>
        <a:off x="4591715" y="1054782"/>
        <a:ext cx="3628089" cy="532746"/>
      </dsp:txXfrm>
    </dsp:sp>
    <dsp:sp modelId="{069D5C49-DF63-48ED-AFBF-4D3AF0152817}">
      <dsp:nvSpPr>
        <dsp:cNvPr id="0" name=""/>
        <dsp:cNvSpPr/>
      </dsp:nvSpPr>
      <dsp:spPr>
        <a:xfrm>
          <a:off x="4589421" y="1694322"/>
          <a:ext cx="3646958" cy="924064"/>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rPr>
            <a:t>8.3.2 – 24 umowy </a:t>
          </a:r>
          <a:br>
            <a:rPr lang="pl-PL" sz="1600" kern="1200" dirty="0">
              <a:solidFill>
                <a:schemeClr val="tx1"/>
              </a:solidFill>
            </a:rPr>
          </a:br>
          <a:r>
            <a:rPr lang="pl-PL" sz="1600" b="1" i="0" u="none" kern="1200" dirty="0">
              <a:solidFill>
                <a:schemeClr val="tx1"/>
              </a:solidFill>
            </a:rPr>
            <a:t>54 887 398 </a:t>
          </a:r>
          <a:r>
            <a:rPr lang="pl-PL" sz="1600" b="1" kern="1200" dirty="0">
              <a:solidFill>
                <a:schemeClr val="tx1"/>
              </a:solidFill>
            </a:rPr>
            <a:t>PLN   </a:t>
          </a:r>
        </a:p>
      </dsp:txBody>
      <dsp:txXfrm>
        <a:off x="4616486" y="1721387"/>
        <a:ext cx="3592828" cy="869934"/>
      </dsp:txXfrm>
    </dsp:sp>
    <dsp:sp modelId="{302C2C61-00A4-4EEE-9717-EC7CAEF293CD}">
      <dsp:nvSpPr>
        <dsp:cNvPr id="0" name=""/>
        <dsp:cNvSpPr/>
      </dsp:nvSpPr>
      <dsp:spPr>
        <a:xfrm>
          <a:off x="4617816" y="2691329"/>
          <a:ext cx="3618563" cy="924064"/>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rPr>
            <a:t>10.1.2 – 54 umowy </a:t>
          </a:r>
          <a:r>
            <a:rPr lang="pl-PL" sz="1600" b="1" i="0" u="none" kern="1200" dirty="0">
              <a:solidFill>
                <a:schemeClr val="tx1"/>
              </a:solidFill>
            </a:rPr>
            <a:t>37 721 209 </a:t>
          </a:r>
          <a:r>
            <a:rPr lang="pl-PL" sz="1600" b="1" kern="1200" dirty="0">
              <a:solidFill>
                <a:schemeClr val="tx1"/>
              </a:solidFill>
            </a:rPr>
            <a:t>PLN   </a:t>
          </a:r>
        </a:p>
      </dsp:txBody>
      <dsp:txXfrm>
        <a:off x="4644881" y="2718394"/>
        <a:ext cx="3564433" cy="869934"/>
      </dsp:txXfrm>
    </dsp:sp>
    <dsp:sp modelId="{E6E2F4F3-E208-42A1-94DA-74637F8BEA59}">
      <dsp:nvSpPr>
        <dsp:cNvPr id="0" name=""/>
        <dsp:cNvSpPr/>
      </dsp:nvSpPr>
      <dsp:spPr>
        <a:xfrm>
          <a:off x="4905679" y="3708698"/>
          <a:ext cx="2938338" cy="924064"/>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rPr>
            <a:t>10.3.3 – 7 umów </a:t>
          </a:r>
          <a:r>
            <a:rPr lang="pl-PL" sz="1600" b="1" i="0" u="none" kern="1200" dirty="0">
              <a:solidFill>
                <a:schemeClr val="tx1"/>
              </a:solidFill>
            </a:rPr>
            <a:t>8 939 417 PLN</a:t>
          </a:r>
          <a:br>
            <a:rPr lang="pl-PL" sz="1600" kern="1200" dirty="0">
              <a:solidFill>
                <a:schemeClr val="tx1"/>
              </a:solidFill>
            </a:rPr>
          </a:br>
          <a:r>
            <a:rPr lang="pl-PL" sz="1600" b="1" kern="1200" dirty="0">
              <a:solidFill>
                <a:schemeClr val="tx1"/>
              </a:solidFill>
            </a:rPr>
            <a:t>  </a:t>
          </a:r>
        </a:p>
      </dsp:txBody>
      <dsp:txXfrm>
        <a:off x="4932744" y="3735763"/>
        <a:ext cx="2884208" cy="869934"/>
      </dsp:txXfrm>
    </dsp:sp>
    <dsp:sp modelId="{354E34B7-638B-4F7D-A430-346A58E16426}">
      <dsp:nvSpPr>
        <dsp:cNvPr id="0" name=""/>
        <dsp:cNvSpPr/>
      </dsp:nvSpPr>
      <dsp:spPr>
        <a:xfrm>
          <a:off x="6235661" y="1304"/>
          <a:ext cx="1998769" cy="924064"/>
        </a:xfrm>
        <a:prstGeom prst="roundRect">
          <a:avLst>
            <a:gd name="adj" fmla="val 10000"/>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i="0" u="none" kern="1200" dirty="0">
              <a:solidFill>
                <a:schemeClr val="tx1"/>
              </a:solidFill>
            </a:rPr>
            <a:t>91,91%</a:t>
          </a:r>
          <a:endParaRPr lang="pl-PL" sz="2800" b="1" kern="1200" dirty="0">
            <a:solidFill>
              <a:schemeClr val="tx1"/>
            </a:solidFill>
            <a:effectLst>
              <a:outerShdw blurRad="38100" dist="38100" dir="2700000" algn="tl">
                <a:srgbClr val="000000">
                  <a:alpha val="43137"/>
                </a:srgbClr>
              </a:outerShdw>
            </a:effectLst>
          </a:endParaRPr>
        </a:p>
      </dsp:txBody>
      <dsp:txXfrm>
        <a:off x="6262726" y="28369"/>
        <a:ext cx="1944639" cy="86993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0.28339</cdr:x>
      <cdr:y>0.09655</cdr:y>
    </cdr:from>
    <cdr:to>
      <cdr:x>0.44774</cdr:x>
      <cdr:y>0.18983</cdr:y>
    </cdr:to>
    <cdr:sp macro="" textlink="">
      <cdr:nvSpPr>
        <cdr:cNvPr id="2" name="Objaśnienie prostokątne 1"/>
        <cdr:cNvSpPr/>
      </cdr:nvSpPr>
      <cdr:spPr>
        <a:xfrm xmlns:a="http://schemas.openxmlformats.org/drawingml/2006/main">
          <a:off x="2451208" y="501109"/>
          <a:ext cx="1421545" cy="484095"/>
        </a:xfrm>
        <a:prstGeom xmlns:a="http://schemas.openxmlformats.org/drawingml/2006/main" prst="wedgeRectCallout">
          <a:avLst>
            <a:gd name="adj1" fmla="val -23238"/>
            <a:gd name="adj2" fmla="val 130234"/>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pl-PL" sz="600" dirty="0"/>
            <a:t>Osiągnięto:</a:t>
          </a:r>
        </a:p>
        <a:p xmlns:a="http://schemas.openxmlformats.org/drawingml/2006/main">
          <a:r>
            <a:rPr lang="pl-PL" sz="600" dirty="0"/>
            <a:t>-141,09% kwoty wynikającej z zasady n+3 na 2021 r.</a:t>
          </a:r>
        </a:p>
        <a:p xmlns:a="http://schemas.openxmlformats.org/drawingml/2006/main">
          <a:r>
            <a:rPr lang="pl-PL" sz="600" dirty="0"/>
            <a:t>-95,58% kwoty przyjętej przez ZWM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4"/>
            <a:ext cx="2946400" cy="496888"/>
          </a:xfrm>
          <a:prstGeom prst="rect">
            <a:avLst/>
          </a:prstGeom>
        </p:spPr>
        <p:txBody>
          <a:bodyPr vert="horz" lIns="90901" tIns="45452" rIns="90901" bIns="45452" rtlCol="0"/>
          <a:lstStyle>
            <a:lvl1pPr algn="l" eaLnBrk="1" hangingPunct="1">
              <a:defRPr sz="1200">
                <a:latin typeface="Arial" charset="0"/>
                <a:cs typeface="Arial" charset="0"/>
              </a:defRPr>
            </a:lvl1pPr>
          </a:lstStyle>
          <a:p>
            <a:pPr>
              <a:defRPr/>
            </a:pPr>
            <a:endParaRPr lang="pl-PL" dirty="0"/>
          </a:p>
        </p:txBody>
      </p:sp>
      <p:sp>
        <p:nvSpPr>
          <p:cNvPr id="3" name="Symbol zastępczy daty 2"/>
          <p:cNvSpPr>
            <a:spLocks noGrp="1"/>
          </p:cNvSpPr>
          <p:nvPr>
            <p:ph type="dt" sz="quarter" idx="1"/>
          </p:nvPr>
        </p:nvSpPr>
        <p:spPr>
          <a:xfrm>
            <a:off x="3849688" y="4"/>
            <a:ext cx="2946400" cy="496888"/>
          </a:xfrm>
          <a:prstGeom prst="rect">
            <a:avLst/>
          </a:prstGeom>
        </p:spPr>
        <p:txBody>
          <a:bodyPr vert="horz" lIns="90901" tIns="45452" rIns="90901" bIns="45452" rtlCol="0"/>
          <a:lstStyle>
            <a:lvl1pPr algn="r" eaLnBrk="1" hangingPunct="1">
              <a:defRPr sz="1200">
                <a:latin typeface="Arial" charset="0"/>
                <a:cs typeface="Arial" charset="0"/>
              </a:defRPr>
            </a:lvl1pPr>
          </a:lstStyle>
          <a:p>
            <a:pPr>
              <a:defRPr/>
            </a:pPr>
            <a:fld id="{958D5A4B-13FA-4983-B467-813F7B7A1C41}" type="datetimeFigureOut">
              <a:rPr lang="pl-PL"/>
              <a:pPr>
                <a:defRPr/>
              </a:pPr>
              <a:t>16.08.2021</a:t>
            </a:fld>
            <a:endParaRPr lang="pl-PL" dirty="0"/>
          </a:p>
        </p:txBody>
      </p:sp>
      <p:sp>
        <p:nvSpPr>
          <p:cNvPr id="4" name="Symbol zastępczy stopki 3"/>
          <p:cNvSpPr>
            <a:spLocks noGrp="1"/>
          </p:cNvSpPr>
          <p:nvPr>
            <p:ph type="ftr" sz="quarter" idx="2"/>
          </p:nvPr>
        </p:nvSpPr>
        <p:spPr>
          <a:xfrm>
            <a:off x="0" y="9428166"/>
            <a:ext cx="2946400" cy="496887"/>
          </a:xfrm>
          <a:prstGeom prst="rect">
            <a:avLst/>
          </a:prstGeom>
        </p:spPr>
        <p:txBody>
          <a:bodyPr vert="horz" lIns="90901" tIns="45452" rIns="90901" bIns="45452" rtlCol="0" anchor="b"/>
          <a:lstStyle>
            <a:lvl1pPr algn="l" eaLnBrk="1" hangingPunct="1">
              <a:defRPr sz="1200">
                <a:latin typeface="Arial" charset="0"/>
                <a:cs typeface="Arial" charset="0"/>
              </a:defRPr>
            </a:lvl1pPr>
          </a:lstStyle>
          <a:p>
            <a:pPr>
              <a:defRPr/>
            </a:pPr>
            <a:endParaRPr lang="pl-PL" dirty="0"/>
          </a:p>
        </p:txBody>
      </p:sp>
      <p:sp>
        <p:nvSpPr>
          <p:cNvPr id="5" name="Symbol zastępczy numeru slajdu 4"/>
          <p:cNvSpPr>
            <a:spLocks noGrp="1"/>
          </p:cNvSpPr>
          <p:nvPr>
            <p:ph type="sldNum" sz="quarter" idx="3"/>
          </p:nvPr>
        </p:nvSpPr>
        <p:spPr>
          <a:xfrm>
            <a:off x="3849688" y="9428166"/>
            <a:ext cx="2946400" cy="496887"/>
          </a:xfrm>
          <a:prstGeom prst="rect">
            <a:avLst/>
          </a:prstGeom>
        </p:spPr>
        <p:txBody>
          <a:bodyPr vert="horz" wrap="square" lIns="90901" tIns="45452" rIns="90901" bIns="45452" numCol="1" anchor="b" anchorCtr="0" compatLnSpc="1">
            <a:prstTxWarp prst="textNoShape">
              <a:avLst/>
            </a:prstTxWarp>
          </a:bodyPr>
          <a:lstStyle>
            <a:lvl1pPr algn="r" eaLnBrk="1" hangingPunct="1">
              <a:defRPr sz="1200"/>
            </a:lvl1pPr>
          </a:lstStyle>
          <a:p>
            <a:pPr>
              <a:defRPr/>
            </a:pPr>
            <a:fld id="{7CEDF538-567E-4782-A71E-88259AB6D83C}" type="slidenum">
              <a:rPr lang="pl-PL" altLang="pl-PL"/>
              <a:pPr>
                <a:defRPr/>
              </a:pPr>
              <a:t>‹#›</a:t>
            </a:fld>
            <a:endParaRPr lang="pl-PL" altLang="pl-PL" dirty="0"/>
          </a:p>
        </p:txBody>
      </p:sp>
    </p:spTree>
    <p:extLst>
      <p:ext uri="{BB962C8B-B14F-4D97-AF65-F5344CB8AC3E}">
        <p14:creationId xmlns:p14="http://schemas.microsoft.com/office/powerpoint/2010/main" val="645889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4"/>
            <a:ext cx="2946400" cy="496888"/>
          </a:xfrm>
          <a:prstGeom prst="rect">
            <a:avLst/>
          </a:prstGeom>
        </p:spPr>
        <p:txBody>
          <a:bodyPr vert="horz" lIns="90901" tIns="45452" rIns="90901" bIns="45452" rtlCol="0"/>
          <a:lstStyle>
            <a:lvl1pPr algn="l" eaLnBrk="1" fontAlgn="auto" hangingPunct="1">
              <a:spcBef>
                <a:spcPts val="0"/>
              </a:spcBef>
              <a:spcAft>
                <a:spcPts val="0"/>
              </a:spcAft>
              <a:defRPr sz="1200">
                <a:latin typeface="+mn-lt"/>
                <a:cs typeface="+mn-cs"/>
              </a:defRPr>
            </a:lvl1pPr>
          </a:lstStyle>
          <a:p>
            <a:pPr>
              <a:defRPr/>
            </a:pPr>
            <a:endParaRPr lang="pl-PL" dirty="0"/>
          </a:p>
        </p:txBody>
      </p:sp>
      <p:sp>
        <p:nvSpPr>
          <p:cNvPr id="3" name="Symbol zastępczy daty 2"/>
          <p:cNvSpPr>
            <a:spLocks noGrp="1"/>
          </p:cNvSpPr>
          <p:nvPr>
            <p:ph type="dt" idx="1"/>
          </p:nvPr>
        </p:nvSpPr>
        <p:spPr>
          <a:xfrm>
            <a:off x="3849688" y="4"/>
            <a:ext cx="2946400" cy="496888"/>
          </a:xfrm>
          <a:prstGeom prst="rect">
            <a:avLst/>
          </a:prstGeom>
        </p:spPr>
        <p:txBody>
          <a:bodyPr vert="horz" lIns="90901" tIns="45452" rIns="90901" bIns="45452" rtlCol="0"/>
          <a:lstStyle>
            <a:lvl1pPr algn="r" eaLnBrk="1" fontAlgn="auto" hangingPunct="1">
              <a:spcBef>
                <a:spcPts val="0"/>
              </a:spcBef>
              <a:spcAft>
                <a:spcPts val="0"/>
              </a:spcAft>
              <a:defRPr sz="1200">
                <a:latin typeface="+mn-lt"/>
                <a:cs typeface="+mn-cs"/>
              </a:defRPr>
            </a:lvl1pPr>
          </a:lstStyle>
          <a:p>
            <a:pPr>
              <a:defRPr/>
            </a:pPr>
            <a:fld id="{EC861A00-80E9-4B3F-A422-6C839B6671A0}" type="datetimeFigureOut">
              <a:rPr lang="pl-PL"/>
              <a:pPr>
                <a:defRPr/>
              </a:pPr>
              <a:t>16.08.2021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01" tIns="45452" rIns="90901" bIns="45452" rtlCol="0" anchor="ctr"/>
          <a:lstStyle/>
          <a:p>
            <a:pPr lvl="0"/>
            <a:endParaRPr lang="pl-PL" noProof="0" dirty="0"/>
          </a:p>
        </p:txBody>
      </p:sp>
      <p:sp>
        <p:nvSpPr>
          <p:cNvPr id="5" name="Symbol zastępczy notatek 4"/>
          <p:cNvSpPr>
            <a:spLocks noGrp="1"/>
          </p:cNvSpPr>
          <p:nvPr>
            <p:ph type="body" sz="quarter" idx="3"/>
          </p:nvPr>
        </p:nvSpPr>
        <p:spPr>
          <a:xfrm>
            <a:off x="679457" y="4716471"/>
            <a:ext cx="5438775" cy="4467225"/>
          </a:xfrm>
          <a:prstGeom prst="rect">
            <a:avLst/>
          </a:prstGeom>
        </p:spPr>
        <p:txBody>
          <a:bodyPr vert="horz" lIns="90901" tIns="45452" rIns="90901" bIns="45452"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6"/>
            <a:ext cx="2946400" cy="496887"/>
          </a:xfrm>
          <a:prstGeom prst="rect">
            <a:avLst/>
          </a:prstGeom>
        </p:spPr>
        <p:txBody>
          <a:bodyPr vert="horz" lIns="90901" tIns="45452" rIns="90901" bIns="45452" rtlCol="0" anchor="b"/>
          <a:lstStyle>
            <a:lvl1pPr algn="l" eaLnBrk="1" fontAlgn="auto" hangingPunct="1">
              <a:spcBef>
                <a:spcPts val="0"/>
              </a:spcBef>
              <a:spcAft>
                <a:spcPts val="0"/>
              </a:spcAft>
              <a:defRPr sz="1200">
                <a:latin typeface="+mn-lt"/>
                <a:cs typeface="+mn-cs"/>
              </a:defRPr>
            </a:lvl1pPr>
          </a:lstStyle>
          <a:p>
            <a:pPr>
              <a:defRPr/>
            </a:pPr>
            <a:endParaRPr lang="pl-PL" dirty="0"/>
          </a:p>
        </p:txBody>
      </p:sp>
      <p:sp>
        <p:nvSpPr>
          <p:cNvPr id="7" name="Symbol zastępczy numeru slajdu 6"/>
          <p:cNvSpPr>
            <a:spLocks noGrp="1"/>
          </p:cNvSpPr>
          <p:nvPr>
            <p:ph type="sldNum" sz="quarter" idx="5"/>
          </p:nvPr>
        </p:nvSpPr>
        <p:spPr>
          <a:xfrm>
            <a:off x="3849688" y="9428166"/>
            <a:ext cx="2946400" cy="496887"/>
          </a:xfrm>
          <a:prstGeom prst="rect">
            <a:avLst/>
          </a:prstGeom>
        </p:spPr>
        <p:txBody>
          <a:bodyPr vert="horz" wrap="square" lIns="90901" tIns="45452" rIns="90901" bIns="4545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23C91BD-A4DD-4598-94D9-BD77F2F29FB0}" type="slidenum">
              <a:rPr lang="pl-PL" altLang="pl-PL"/>
              <a:pPr>
                <a:defRPr/>
              </a:pPr>
              <a:t>‹#›</a:t>
            </a:fld>
            <a:endParaRPr lang="pl-PL" altLang="pl-PL" dirty="0"/>
          </a:p>
        </p:txBody>
      </p:sp>
    </p:spTree>
    <p:extLst>
      <p:ext uri="{BB962C8B-B14F-4D97-AF65-F5344CB8AC3E}">
        <p14:creationId xmlns:p14="http://schemas.microsoft.com/office/powerpoint/2010/main" val="1033259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1</a:t>
            </a:fld>
            <a:endParaRPr lang="pl-PL" altLang="pl-PL" dirty="0"/>
          </a:p>
        </p:txBody>
      </p:sp>
    </p:spTree>
    <p:extLst>
      <p:ext uri="{BB962C8B-B14F-4D97-AF65-F5344CB8AC3E}">
        <p14:creationId xmlns:p14="http://schemas.microsoft.com/office/powerpoint/2010/main" val="46709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10</a:t>
            </a:fld>
            <a:endParaRPr lang="pl-PL" altLang="pl-PL"/>
          </a:p>
        </p:txBody>
      </p:sp>
    </p:spTree>
    <p:extLst>
      <p:ext uri="{BB962C8B-B14F-4D97-AF65-F5344CB8AC3E}">
        <p14:creationId xmlns:p14="http://schemas.microsoft.com/office/powerpoint/2010/main" val="128373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11</a:t>
            </a:fld>
            <a:endParaRPr lang="pl-PL" altLang="pl-PL" dirty="0"/>
          </a:p>
        </p:txBody>
      </p:sp>
    </p:spTree>
    <p:extLst>
      <p:ext uri="{BB962C8B-B14F-4D97-AF65-F5344CB8AC3E}">
        <p14:creationId xmlns:p14="http://schemas.microsoft.com/office/powerpoint/2010/main" val="105420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900" dirty="0">
                <a:solidFill>
                  <a:srgbClr val="FF0000"/>
                </a:solidFill>
                <a:latin typeface="Arial" pitchFamily="34" charset="0"/>
                <a:cs typeface="Arial" pitchFamily="34" charset="0"/>
              </a:rPr>
              <a:t>W ramach Osi I-X zakontraktowano środki dla </a:t>
            </a:r>
            <a:r>
              <a:rPr lang="pl-PL" sz="900" b="1" dirty="0">
                <a:solidFill>
                  <a:srgbClr val="FF0000"/>
                </a:solidFill>
                <a:latin typeface="Arial" pitchFamily="34" charset="0"/>
                <a:cs typeface="Arial" pitchFamily="34" charset="0"/>
              </a:rPr>
              <a:t>5 446 projektów</a:t>
            </a:r>
            <a:r>
              <a:rPr lang="pl-PL" sz="900" dirty="0">
                <a:solidFill>
                  <a:srgbClr val="FF0000"/>
                </a:solidFill>
                <a:latin typeface="Arial" pitchFamily="34" charset="0"/>
                <a:cs typeface="Arial" pitchFamily="34" charset="0"/>
              </a:rPr>
              <a:t>, których wartość dofinansowania unijnego wynosi </a:t>
            </a:r>
            <a:r>
              <a:rPr lang="pl-PL" sz="900" b="1" dirty="0">
                <a:solidFill>
                  <a:srgbClr val="FF0000"/>
                </a:solidFill>
                <a:latin typeface="Arial" pitchFamily="34" charset="0"/>
                <a:cs typeface="Arial" pitchFamily="34" charset="0"/>
              </a:rPr>
              <a:t>8 182 629 985 PLN </a:t>
            </a:r>
            <a:r>
              <a:rPr lang="pl-PL" sz="900" dirty="0">
                <a:solidFill>
                  <a:srgbClr val="FF0000"/>
                </a:solidFill>
                <a:latin typeface="Arial" pitchFamily="34" charset="0"/>
                <a:cs typeface="Arial" pitchFamily="34" charset="0"/>
              </a:rPr>
              <a:t>(wartość środków wspólnotowych w zawartych umowach o dofinansowanie uwzględniająca końcowe wnioski o płatność), w tym:</a:t>
            </a:r>
            <a:br>
              <a:rPr lang="pl-PL" sz="900" dirty="0">
                <a:solidFill>
                  <a:srgbClr val="FF0000"/>
                </a:solidFill>
                <a:latin typeface="Arial" pitchFamily="34" charset="0"/>
                <a:cs typeface="Arial" pitchFamily="34" charset="0"/>
              </a:rPr>
            </a:br>
            <a:r>
              <a:rPr lang="pl-PL" sz="900" dirty="0">
                <a:solidFill>
                  <a:srgbClr val="FF0000"/>
                </a:solidFill>
                <a:latin typeface="Arial" pitchFamily="34" charset="0"/>
                <a:cs typeface="Arial" pitchFamily="34" charset="0"/>
              </a:rPr>
              <a:t>- w ramach </a:t>
            </a:r>
            <a:r>
              <a:rPr lang="pl-PL" sz="900" b="1" dirty="0">
                <a:solidFill>
                  <a:srgbClr val="FF0000"/>
                </a:solidFill>
                <a:latin typeface="Arial" pitchFamily="34" charset="0"/>
                <a:cs typeface="Arial" pitchFamily="34" charset="0"/>
              </a:rPr>
              <a:t>EFRR </a:t>
            </a:r>
            <a:r>
              <a:rPr lang="pl-PL" sz="900" dirty="0">
                <a:solidFill>
                  <a:srgbClr val="FF0000"/>
                </a:solidFill>
                <a:latin typeface="Arial" pitchFamily="34" charset="0"/>
                <a:cs typeface="Arial" pitchFamily="34" charset="0"/>
              </a:rPr>
              <a:t>podpisano </a:t>
            </a:r>
            <a:r>
              <a:rPr lang="pl-PL" sz="900" b="1" dirty="0">
                <a:solidFill>
                  <a:srgbClr val="FF0000"/>
                </a:solidFill>
                <a:latin typeface="Arial" pitchFamily="34" charset="0"/>
                <a:cs typeface="Arial" pitchFamily="34" charset="0"/>
              </a:rPr>
              <a:t>3 546 umów </a:t>
            </a:r>
            <a:r>
              <a:rPr lang="pl-PL" sz="900" dirty="0">
                <a:solidFill>
                  <a:srgbClr val="FF0000"/>
                </a:solidFill>
                <a:latin typeface="Arial" pitchFamily="34" charset="0"/>
                <a:cs typeface="Arial" pitchFamily="34" charset="0"/>
              </a:rPr>
              <a:t>z Beneficjentami o wartości wkładu wspólnotowego </a:t>
            </a:r>
            <a:r>
              <a:rPr lang="pl-PL" sz="900" b="1" dirty="0">
                <a:solidFill>
                  <a:srgbClr val="FF0000"/>
                </a:solidFill>
                <a:latin typeface="Arial" pitchFamily="34" charset="0"/>
                <a:cs typeface="Arial" pitchFamily="34" charset="0"/>
              </a:rPr>
              <a:t>6 171 154 329 PLN,</a:t>
            </a:r>
            <a:r>
              <a:rPr lang="pl-PL" sz="900" b="1" baseline="0" dirty="0">
                <a:solidFill>
                  <a:srgbClr val="FF0000"/>
                </a:solidFill>
                <a:latin typeface="Arial" pitchFamily="34" charset="0"/>
                <a:cs typeface="Arial" pitchFamily="34" charset="0"/>
              </a:rPr>
              <a:t> </a:t>
            </a:r>
            <a:r>
              <a:rPr lang="pl-PL" sz="900" dirty="0">
                <a:solidFill>
                  <a:srgbClr val="FF0000"/>
                </a:solidFill>
                <a:latin typeface="Arial" pitchFamily="34" charset="0"/>
                <a:cs typeface="Arial" pitchFamily="34" charset="0"/>
              </a:rPr>
              <a:t>w tym 2 umowy o dofinansowanie podpisane w ramach Instrumentów Finansowych na kwotę dofinansowania UE </a:t>
            </a:r>
            <a:r>
              <a:rPr lang="pl-PL" sz="900" b="1" dirty="0">
                <a:solidFill>
                  <a:srgbClr val="FF0000"/>
                </a:solidFill>
                <a:latin typeface="Arial" pitchFamily="34" charset="0"/>
                <a:cs typeface="Arial" pitchFamily="34" charset="0"/>
              </a:rPr>
              <a:t>379 446 688,41 PLN,</a:t>
            </a:r>
          </a:p>
          <a:p>
            <a:r>
              <a:rPr lang="pl-PL" sz="900" dirty="0">
                <a:solidFill>
                  <a:srgbClr val="FF0000"/>
                </a:solidFill>
                <a:latin typeface="Arial" pitchFamily="34" charset="0"/>
                <a:cs typeface="Arial" pitchFamily="34" charset="0"/>
              </a:rPr>
              <a:t>- w ramach </a:t>
            </a:r>
            <a:r>
              <a:rPr lang="pl-PL" sz="900" b="1" dirty="0">
                <a:solidFill>
                  <a:srgbClr val="FF0000"/>
                </a:solidFill>
                <a:latin typeface="Arial" pitchFamily="34" charset="0"/>
                <a:cs typeface="Arial" pitchFamily="34" charset="0"/>
              </a:rPr>
              <a:t>EFS </a:t>
            </a:r>
            <a:r>
              <a:rPr lang="pl-PL" sz="900" dirty="0">
                <a:solidFill>
                  <a:srgbClr val="FF0000"/>
                </a:solidFill>
                <a:latin typeface="Arial" pitchFamily="34" charset="0"/>
                <a:cs typeface="Arial" pitchFamily="34" charset="0"/>
              </a:rPr>
              <a:t>podpisano </a:t>
            </a:r>
            <a:r>
              <a:rPr lang="pl-PL" sz="900" b="1" dirty="0">
                <a:solidFill>
                  <a:srgbClr val="FF0000"/>
                </a:solidFill>
                <a:latin typeface="Arial" pitchFamily="34" charset="0"/>
                <a:cs typeface="Arial" pitchFamily="34" charset="0"/>
              </a:rPr>
              <a:t>1 900 umów</a:t>
            </a:r>
            <a:r>
              <a:rPr lang="pl-PL" sz="900" dirty="0">
                <a:solidFill>
                  <a:srgbClr val="FF0000"/>
                </a:solidFill>
                <a:latin typeface="Arial" pitchFamily="34" charset="0"/>
                <a:cs typeface="Arial" pitchFamily="34" charset="0"/>
              </a:rPr>
              <a:t> z Beneficjentami o wartości wkładu wspólnotowego </a:t>
            </a:r>
            <a:r>
              <a:rPr lang="pl-PL" sz="900" b="1" dirty="0">
                <a:solidFill>
                  <a:srgbClr val="FF0000"/>
                </a:solidFill>
                <a:latin typeface="Arial" pitchFamily="34" charset="0"/>
                <a:cs typeface="Arial" pitchFamily="34" charset="0"/>
              </a:rPr>
              <a:t>2 011 475 656 PLN.</a:t>
            </a:r>
            <a:endParaRPr lang="pl-PL" sz="900" dirty="0">
              <a:solidFill>
                <a:srgbClr val="FF0000"/>
              </a:solidFill>
              <a:latin typeface="Arial" pitchFamily="34" charset="0"/>
              <a:cs typeface="Arial" pitchFamily="34" charset="0"/>
            </a:endParaRPr>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2</a:t>
            </a:fld>
            <a:endParaRPr lang="pl-PL" altLang="pl-PL" dirty="0"/>
          </a:p>
        </p:txBody>
      </p:sp>
    </p:spTree>
    <p:extLst>
      <p:ext uri="{BB962C8B-B14F-4D97-AF65-F5344CB8AC3E}">
        <p14:creationId xmlns:p14="http://schemas.microsoft.com/office/powerpoint/2010/main" val="402825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defTabSz="919704">
              <a:defRPr/>
            </a:pPr>
            <a:r>
              <a:rPr lang="pl-PL" dirty="0"/>
              <a:t>Na dzień </a:t>
            </a:r>
            <a:r>
              <a:rPr lang="pl-PL" b="1" dirty="0"/>
              <a:t>31.07.2021 r</a:t>
            </a:r>
            <a:r>
              <a:rPr lang="pl-PL" dirty="0"/>
              <a:t>. zostały podpisane 2 umowy o dofinansowanie projektów w ramach instrumentów finansowych. W ramach podpisanych umów funkcjonują 4 projekty. </a:t>
            </a:r>
            <a:br>
              <a:rPr lang="pl-PL" dirty="0"/>
            </a:br>
            <a:r>
              <a:rPr lang="pl-PL" dirty="0"/>
              <a:t>- </a:t>
            </a:r>
            <a:r>
              <a:rPr lang="pl-PL" b="1" dirty="0"/>
              <a:t>1 umowa na realizację 3 projektów z Europejskim Bankiem Inwestycyjnym </a:t>
            </a:r>
            <a:r>
              <a:rPr lang="pl-PL" dirty="0"/>
              <a:t>na łączną wartość dofinansowania </a:t>
            </a:r>
            <a:r>
              <a:rPr lang="pl-PL" dirty="0">
                <a:highlight>
                  <a:srgbClr val="FFFF00"/>
                </a:highlight>
              </a:rPr>
              <a:t>wynoszącą </a:t>
            </a:r>
            <a:r>
              <a:rPr lang="pl-PL" b="1" dirty="0">
                <a:solidFill>
                  <a:srgbClr val="FF0000"/>
                </a:solidFill>
                <a:highlight>
                  <a:srgbClr val="FFFF00"/>
                </a:highlight>
              </a:rPr>
              <a:t>153 819 421,21 P</a:t>
            </a:r>
            <a:r>
              <a:rPr lang="pl-PL" b="1" dirty="0">
                <a:highlight>
                  <a:srgbClr val="FFFF00"/>
                </a:highlight>
              </a:rPr>
              <a:t>LN </a:t>
            </a:r>
            <a:r>
              <a:rPr lang="pl-PL" dirty="0"/>
              <a:t>(działanie 4.1, 4.2 oraz 6.2)</a:t>
            </a:r>
          </a:p>
          <a:p>
            <a:pPr marL="171450" marR="0" lvl="0" indent="-171450" algn="l" defTabSz="919704" rtl="0" eaLnBrk="0" fontAlgn="base" latinLnBrk="0" hangingPunct="0">
              <a:lnSpc>
                <a:spcPct val="100000"/>
              </a:lnSpc>
              <a:spcBef>
                <a:spcPct val="30000"/>
              </a:spcBef>
              <a:spcAft>
                <a:spcPct val="0"/>
              </a:spcAft>
              <a:buClrTx/>
              <a:buSzTx/>
              <a:buFontTx/>
              <a:buChar char="-"/>
              <a:tabLst/>
              <a:defRPr/>
            </a:pPr>
            <a:r>
              <a:rPr lang="pl-PL" b="1" dirty="0"/>
              <a:t>1 umowa na realizację 1 projektu z Bankiem Gospodarstwa Krajowego</a:t>
            </a:r>
            <a:r>
              <a:rPr lang="pl-PL" dirty="0"/>
              <a:t> na kwotę dofinansowania </a:t>
            </a:r>
            <a:r>
              <a:rPr lang="pl-PL" sz="1200" b="1" i="0" u="none" dirty="0"/>
              <a:t>225 627 267,20</a:t>
            </a:r>
            <a:r>
              <a:rPr lang="pl-PL" sz="1200" b="0" i="0" u="none" dirty="0"/>
              <a:t> </a:t>
            </a:r>
            <a:r>
              <a:rPr lang="pl-PL" b="1" dirty="0"/>
              <a:t>PLN </a:t>
            </a:r>
            <a:r>
              <a:rPr lang="pl-PL" dirty="0"/>
              <a:t>(działanie 3.3). </a:t>
            </a:r>
          </a:p>
          <a:p>
            <a:pPr marL="0" indent="0" defTabSz="919704">
              <a:buFontTx/>
              <a:buNone/>
              <a:defRPr/>
            </a:pPr>
            <a:r>
              <a:rPr lang="pl-PL" u="sng" dirty="0"/>
              <a:t>Na realizację projektów przekazane zostały środki w wysokości 303 209 961,33 PLN.</a:t>
            </a:r>
          </a:p>
          <a:p>
            <a:br>
              <a:rPr lang="pl-PL" b="0" baseline="0" dirty="0"/>
            </a:br>
            <a:endParaRPr lang="pl-PL" b="0" baseline="0"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3</a:t>
            </a:fld>
            <a:endParaRPr lang="pl-PL" altLang="pl-PL"/>
          </a:p>
        </p:txBody>
      </p:sp>
    </p:spTree>
    <p:extLst>
      <p:ext uri="{BB962C8B-B14F-4D97-AF65-F5344CB8AC3E}">
        <p14:creationId xmlns:p14="http://schemas.microsoft.com/office/powerpoint/2010/main" val="86998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9763">
              <a:defRPr/>
            </a:pPr>
            <a:r>
              <a:rPr lang="pl-PL" dirty="0"/>
              <a:t>W ramach Poddziałania 2.1.2 zakończono realizację </a:t>
            </a:r>
            <a:r>
              <a:rPr lang="pl-PL" b="1" dirty="0"/>
              <a:t>4</a:t>
            </a:r>
            <a:r>
              <a:rPr lang="pl-PL" dirty="0"/>
              <a:t> umów UE </a:t>
            </a:r>
            <a:r>
              <a:rPr lang="pl-PL" b="1" dirty="0"/>
              <a:t>2 709 498 </a:t>
            </a:r>
            <a:r>
              <a:rPr lang="pl-PL" dirty="0"/>
              <a:t>w 4.3.2 zakończono realizację </a:t>
            </a:r>
            <a:r>
              <a:rPr lang="pl-PL" b="1" dirty="0"/>
              <a:t>30 </a:t>
            </a:r>
            <a:r>
              <a:rPr lang="pl-PL" dirty="0"/>
              <a:t>umów na łączną kwotę dofinansowania UE </a:t>
            </a:r>
            <a:r>
              <a:rPr lang="pl-PL" sz="1200" b="1" i="0" u="none" strike="noStrike" kern="1200" dirty="0">
                <a:solidFill>
                  <a:schemeClr val="tx1"/>
                </a:solidFill>
                <a:effectLst/>
                <a:latin typeface="+mn-lt"/>
                <a:ea typeface="+mn-ea"/>
                <a:cs typeface="+mn-cs"/>
              </a:rPr>
              <a:t>149 084 548 </a:t>
            </a:r>
            <a:r>
              <a:rPr lang="pl-PL" dirty="0"/>
              <a:t>PLN, w Poddziałaniu 8.3.2 – </a:t>
            </a:r>
            <a:r>
              <a:rPr lang="pl-PL" b="1" dirty="0"/>
              <a:t>6</a:t>
            </a:r>
            <a:r>
              <a:rPr lang="pl-PL" dirty="0"/>
              <a:t> umów na kwotę dofinansowania UE </a:t>
            </a:r>
            <a:r>
              <a:rPr lang="pl-PL" sz="1800" b="1" i="0" u="none" strike="noStrike" dirty="0">
                <a:solidFill>
                  <a:srgbClr val="000000"/>
                </a:solidFill>
                <a:effectLst/>
                <a:latin typeface="Arial" panose="020B0604020202020204" pitchFamily="34" charset="0"/>
              </a:rPr>
              <a:t>19 519 287 </a:t>
            </a:r>
            <a:r>
              <a:rPr lang="pl-PL" b="1" dirty="0"/>
              <a:t>PLN</a:t>
            </a:r>
            <a:r>
              <a:rPr lang="pl-PL" dirty="0"/>
              <a:t>, w Poddziałaniu 10.1.2 - </a:t>
            </a:r>
            <a:r>
              <a:rPr lang="pl-PL" b="1" dirty="0"/>
              <a:t>24</a:t>
            </a:r>
            <a:r>
              <a:rPr lang="pl-PL" dirty="0"/>
              <a:t> umowy, na kwotę dofinansowania UE </a:t>
            </a:r>
            <a:r>
              <a:rPr lang="pl-PL" b="1" dirty="0"/>
              <a:t>21 961 185 PLN</a:t>
            </a:r>
            <a:r>
              <a:rPr lang="pl-PL" dirty="0"/>
              <a:t>, natomiast w Poddziałaniu 10.3.3 zakończono realizację </a:t>
            </a:r>
            <a:r>
              <a:rPr lang="pl-PL" b="1" dirty="0"/>
              <a:t>4</a:t>
            </a:r>
            <a:r>
              <a:rPr lang="pl-PL" dirty="0"/>
              <a:t> projektów na kwotę dofinansowania UE </a:t>
            </a:r>
            <a:r>
              <a:rPr lang="pl-PL" b="1" dirty="0"/>
              <a:t>2 438 087 PLN</a:t>
            </a:r>
            <a:r>
              <a:rPr lang="pl-PL" dirty="0"/>
              <a:t>.</a:t>
            </a:r>
          </a:p>
          <a:p>
            <a:endParaRPr lang="pl-PL"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4</a:t>
            </a:fld>
            <a:endParaRPr lang="pl-PL" altLang="pl-PL"/>
          </a:p>
        </p:txBody>
      </p:sp>
    </p:spTree>
    <p:extLst>
      <p:ext uri="{BB962C8B-B14F-4D97-AF65-F5344CB8AC3E}">
        <p14:creationId xmlns:p14="http://schemas.microsoft.com/office/powerpoint/2010/main" val="429464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9763" rtl="0" eaLnBrk="0" fontAlgn="base" latinLnBrk="0" hangingPunct="0">
              <a:lnSpc>
                <a:spcPct val="100000"/>
              </a:lnSpc>
              <a:spcBef>
                <a:spcPct val="30000"/>
              </a:spcBef>
              <a:spcAft>
                <a:spcPct val="0"/>
              </a:spcAft>
              <a:buClrTx/>
              <a:buSzTx/>
              <a:buFontTx/>
              <a:buNone/>
              <a:tabLst/>
              <a:defRPr/>
            </a:pPr>
            <a:endParaRPr lang="pl-PL" sz="1200" dirty="0">
              <a:solidFill>
                <a:srgbClr val="FF0000"/>
              </a:solidFill>
            </a:endParaRPr>
          </a:p>
          <a:p>
            <a:pPr defTabSz="919763">
              <a:defRPr/>
            </a:pPr>
            <a:endParaRPr lang="pl-PL"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5</a:t>
            </a:fld>
            <a:endParaRPr lang="pl-PL" altLang="pl-PL" dirty="0"/>
          </a:p>
        </p:txBody>
      </p:sp>
    </p:spTree>
    <p:extLst>
      <p:ext uri="{BB962C8B-B14F-4D97-AF65-F5344CB8AC3E}">
        <p14:creationId xmlns:p14="http://schemas.microsoft.com/office/powerpoint/2010/main" val="58239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l-PL" dirty="0"/>
              <a:t>769 940 895 UE PLN, to wartość środków unijnych, która może</a:t>
            </a:r>
            <a:r>
              <a:rPr lang="pl-PL" baseline="0" dirty="0"/>
              <a:t> być zakontraktowana </a:t>
            </a:r>
            <a:r>
              <a:rPr lang="pl-PL" dirty="0"/>
              <a:t>w Osiach I-X</a:t>
            </a:r>
            <a:r>
              <a:rPr lang="pl-PL" baseline="0" dirty="0"/>
              <a:t>. </a:t>
            </a:r>
            <a:r>
              <a:rPr lang="pl-PL" u="sng" baseline="0" dirty="0"/>
              <a:t>UWAGA !!! </a:t>
            </a:r>
            <a:r>
              <a:rPr lang="pl-PL" baseline="0" dirty="0"/>
              <a:t>W kwocie tej zawarte zostały m.in. wartości projektów oczekujących na podpisanie umowy na podstawie zatwierdzonych przez ZWM list projektów skierowanych do dofinansowania oraz wartości zidentyfikowanych projektów pozakonkursowych, dla których jeszcze nie podpisano umów. </a:t>
            </a:r>
            <a:endParaRPr lang="pl-PL" dirty="0"/>
          </a:p>
          <a:p>
            <a:endParaRPr lang="pl-PL"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6</a:t>
            </a:fld>
            <a:endParaRPr lang="pl-PL" altLang="pl-PL" dirty="0"/>
          </a:p>
        </p:txBody>
      </p:sp>
    </p:spTree>
    <p:extLst>
      <p:ext uri="{BB962C8B-B14F-4D97-AF65-F5344CB8AC3E}">
        <p14:creationId xmlns:p14="http://schemas.microsoft.com/office/powerpoint/2010/main" val="351663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spcBef>
                <a:spcPts val="603"/>
              </a:spcBef>
            </a:pPr>
            <a:r>
              <a:rPr lang="pl-PL" b="1" dirty="0">
                <a:cs typeface="Arial" panose="020B0604020202020204" pitchFamily="34" charset="0"/>
              </a:rPr>
              <a:t>Na dzień 31.07.2021 r. </a:t>
            </a:r>
            <a:r>
              <a:rPr lang="pl-PL" dirty="0">
                <a:cs typeface="Arial" panose="020B0604020202020204" pitchFamily="34" charset="0"/>
              </a:rPr>
              <a:t>realizowanych jest </a:t>
            </a:r>
            <a:r>
              <a:rPr lang="pl-PL" b="1" dirty="0">
                <a:cs typeface="Arial" panose="020B0604020202020204" pitchFamily="34" charset="0"/>
              </a:rPr>
              <a:t>15 projektów własnych Samorządu Województwa Mazowieckiego. Dotychczas 17 projektów zakończyło swoją realizację.</a:t>
            </a:r>
          </a:p>
          <a:p>
            <a:pPr algn="just">
              <a:spcBef>
                <a:spcPts val="603"/>
              </a:spcBef>
            </a:pPr>
            <a:r>
              <a:rPr lang="pl-PL" dirty="0">
                <a:cs typeface="Arial" panose="020B0604020202020204" pitchFamily="34" charset="0"/>
              </a:rPr>
              <a:t>Łączna kwota dofinansowania (UE+BP) dla podpisanych umów wynosi </a:t>
            </a:r>
            <a:r>
              <a:rPr lang="pl-PL" sz="1800" b="1" i="0" u="none" strike="noStrike" dirty="0">
                <a:solidFill>
                  <a:srgbClr val="000000"/>
                </a:solidFill>
                <a:effectLst/>
                <a:latin typeface="Calibri" panose="020F0502020204030204" pitchFamily="34" charset="0"/>
              </a:rPr>
              <a:t>921 204 873,13</a:t>
            </a:r>
            <a:r>
              <a:rPr lang="pl-PL" sz="2800" b="1" dirty="0"/>
              <a:t> </a:t>
            </a:r>
            <a:r>
              <a:rPr lang="pl-PL" b="1" dirty="0">
                <a:cs typeface="Arial" panose="020B0604020202020204" pitchFamily="34" charset="0"/>
              </a:rPr>
              <a:t>PLN</a:t>
            </a:r>
            <a:r>
              <a:rPr lang="pl-PL" dirty="0">
                <a:cs typeface="Arial" panose="020B0604020202020204" pitchFamily="34" charset="0"/>
              </a:rPr>
              <a:t>, z czego na rachunki projektów przekazano </a:t>
            </a:r>
            <a:r>
              <a:rPr lang="pl-PL" sz="1800" b="1" i="0" u="none" strike="noStrike" dirty="0">
                <a:solidFill>
                  <a:srgbClr val="000000"/>
                </a:solidFill>
                <a:effectLst/>
                <a:latin typeface="Calibri" panose="020F0502020204030204" pitchFamily="34" charset="0"/>
              </a:rPr>
              <a:t>607 586 053,82</a:t>
            </a:r>
            <a:r>
              <a:rPr lang="pl-PL" sz="2800" dirty="0"/>
              <a:t> </a:t>
            </a:r>
            <a:r>
              <a:rPr lang="pl-PL" b="1" dirty="0"/>
              <a:t>PLN</a:t>
            </a:r>
            <a:r>
              <a:rPr lang="pl-PL" b="1" dirty="0">
                <a:cs typeface="Arial" panose="020B0604020202020204" pitchFamily="34" charset="0"/>
              </a:rPr>
              <a:t> (65,96%). </a:t>
            </a:r>
            <a:r>
              <a:rPr lang="pl-PL" dirty="0">
                <a:cs typeface="Arial" panose="020B0604020202020204" pitchFamily="34" charset="0"/>
              </a:rPr>
              <a:t>Wysokość rozliczonego wnioskami o płatność dofinansowania wynosi </a:t>
            </a:r>
            <a:r>
              <a:rPr lang="pl-PL" sz="1800" b="1" i="0" u="none" strike="noStrike" dirty="0">
                <a:solidFill>
                  <a:srgbClr val="000000"/>
                </a:solidFill>
                <a:effectLst/>
                <a:latin typeface="Calibri" panose="020F0502020204030204" pitchFamily="34" charset="0"/>
              </a:rPr>
              <a:t>451 299 755,81</a:t>
            </a:r>
            <a:r>
              <a:rPr lang="pl-PL" sz="2800" dirty="0"/>
              <a:t> </a:t>
            </a:r>
            <a:r>
              <a:rPr lang="pl-PL" b="1" dirty="0">
                <a:cs typeface="Arial" panose="020B0604020202020204" pitchFamily="34" charset="0"/>
              </a:rPr>
              <a:t>(48,99%).</a:t>
            </a:r>
          </a:p>
          <a:p>
            <a:pPr marL="171450" indent="-171450" algn="just">
              <a:spcBef>
                <a:spcPts val="603"/>
              </a:spcBef>
              <a:buFont typeface="Arial" panose="020B0604020202020204" pitchFamily="34" charset="0"/>
              <a:buChar char="•"/>
            </a:pPr>
            <a:r>
              <a:rPr lang="pl-PL" dirty="0">
                <a:cs typeface="Arial" panose="020B0604020202020204" pitchFamily="34" charset="0"/>
              </a:rPr>
              <a:t>W ramach </a:t>
            </a:r>
            <a:r>
              <a:rPr lang="pl-PL" b="1" dirty="0">
                <a:cs typeface="Arial" panose="020B0604020202020204" pitchFamily="34" charset="0"/>
              </a:rPr>
              <a:t>EFRR</a:t>
            </a:r>
            <a:r>
              <a:rPr lang="pl-PL" dirty="0">
                <a:cs typeface="Arial" panose="020B0604020202020204" pitchFamily="34" charset="0"/>
              </a:rPr>
              <a:t> realizowanych jest obecnie - </a:t>
            </a:r>
            <a:r>
              <a:rPr lang="pl-PL" b="1" dirty="0">
                <a:cs typeface="Arial" panose="020B0604020202020204" pitchFamily="34" charset="0"/>
              </a:rPr>
              <a:t>9</a:t>
            </a:r>
            <a:r>
              <a:rPr lang="pl-PL" dirty="0">
                <a:cs typeface="Arial" panose="020B0604020202020204" pitchFamily="34" charset="0"/>
              </a:rPr>
              <a:t> umów o łącznej wartości dofinansowania </a:t>
            </a:r>
            <a:r>
              <a:rPr lang="pl-PL" sz="1800" b="1" i="0" u="none" strike="noStrike" dirty="0">
                <a:solidFill>
                  <a:srgbClr val="000000"/>
                </a:solidFill>
                <a:effectLst/>
                <a:latin typeface="Calibri" panose="020F0502020204030204" pitchFamily="34" charset="0"/>
              </a:rPr>
              <a:t>694 090 338,51</a:t>
            </a:r>
            <a:r>
              <a:rPr lang="pl-PL" sz="2800" b="1" dirty="0"/>
              <a:t> </a:t>
            </a:r>
            <a:r>
              <a:rPr lang="pl-PL" b="1" dirty="0">
                <a:cs typeface="Arial" panose="020B0604020202020204" pitchFamily="34" charset="0"/>
              </a:rPr>
              <a:t>PLN.</a:t>
            </a:r>
          </a:p>
          <a:p>
            <a:pPr marL="171450" indent="-171450" algn="just">
              <a:spcBef>
                <a:spcPts val="603"/>
              </a:spcBef>
              <a:buFont typeface="Arial" panose="020B0604020202020204" pitchFamily="34" charset="0"/>
              <a:buChar char="•"/>
            </a:pPr>
            <a:r>
              <a:rPr lang="pl-PL" dirty="0">
                <a:cs typeface="Arial" panose="020B0604020202020204" pitchFamily="34" charset="0"/>
              </a:rPr>
              <a:t>W ramach </a:t>
            </a:r>
            <a:r>
              <a:rPr lang="pl-PL" b="1" dirty="0">
                <a:cs typeface="Arial" panose="020B0604020202020204" pitchFamily="34" charset="0"/>
              </a:rPr>
              <a:t>EFS</a:t>
            </a:r>
            <a:r>
              <a:rPr lang="pl-PL" dirty="0">
                <a:cs typeface="Arial" panose="020B0604020202020204" pitchFamily="34" charset="0"/>
              </a:rPr>
              <a:t> realizowanych jest obecnie - </a:t>
            </a:r>
            <a:r>
              <a:rPr lang="pl-PL" b="1" dirty="0">
                <a:cs typeface="Arial" panose="020B0604020202020204" pitchFamily="34" charset="0"/>
              </a:rPr>
              <a:t>6</a:t>
            </a:r>
            <a:r>
              <a:rPr lang="pl-PL" dirty="0">
                <a:cs typeface="Arial" panose="020B0604020202020204" pitchFamily="34" charset="0"/>
              </a:rPr>
              <a:t> umów o łącznej wartości dofinansowania </a:t>
            </a:r>
            <a:r>
              <a:rPr lang="pl-PL" sz="1800" b="1" i="0" u="none" strike="noStrike" dirty="0">
                <a:solidFill>
                  <a:srgbClr val="000000"/>
                </a:solidFill>
                <a:effectLst/>
                <a:latin typeface="Calibri" panose="020F0502020204030204" pitchFamily="34" charset="0"/>
              </a:rPr>
              <a:t>172 035 408,66</a:t>
            </a:r>
            <a:r>
              <a:rPr lang="pl-PL" sz="2800" b="1" dirty="0"/>
              <a:t> </a:t>
            </a:r>
            <a:r>
              <a:rPr lang="pl-PL" b="1" dirty="0">
                <a:cs typeface="Arial" panose="020B0604020202020204" pitchFamily="34" charset="0"/>
              </a:rPr>
              <a:t>PLN</a:t>
            </a:r>
            <a:r>
              <a:rPr lang="pl-PL" dirty="0">
                <a:cs typeface="Arial" panose="020B0604020202020204" pitchFamily="34" charset="0"/>
              </a:rPr>
              <a:t>.</a:t>
            </a:r>
          </a:p>
          <a:p>
            <a:pPr marL="0" indent="0" algn="just" defTabSz="919704">
              <a:spcBef>
                <a:spcPts val="603"/>
              </a:spcBef>
              <a:buFont typeface="Arial" panose="020B0604020202020204" pitchFamily="34" charset="0"/>
              <a:buNone/>
              <a:defRPr/>
            </a:pPr>
            <a:endParaRPr lang="pl-PL" spc="-20" dirty="0">
              <a:solidFill>
                <a:srgbClr val="FF0000"/>
              </a:solidFill>
              <a:cs typeface="Arial" panose="020B0604020202020204" pitchFamily="34" charset="0"/>
            </a:endParaRPr>
          </a:p>
          <a:p>
            <a:pPr algn="just" defTabSz="919704">
              <a:spcBef>
                <a:spcPts val="603"/>
              </a:spcBef>
              <a:defRPr/>
            </a:pPr>
            <a:endParaRPr lang="pl-PL" b="1" i="1" dirty="0">
              <a:solidFill>
                <a:srgbClr val="FF0000"/>
              </a:solidFill>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7</a:t>
            </a:fld>
            <a:endParaRPr lang="pl-PL" altLang="pl-PL"/>
          </a:p>
        </p:txBody>
      </p:sp>
    </p:spTree>
    <p:extLst>
      <p:ext uri="{BB962C8B-B14F-4D97-AF65-F5344CB8AC3E}">
        <p14:creationId xmlns:p14="http://schemas.microsoft.com/office/powerpoint/2010/main" val="102208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pPr marL="344889" indent="-344889" algn="just">
              <a:spcBef>
                <a:spcPts val="0"/>
              </a:spcBef>
              <a:buFont typeface="+mj-lt"/>
              <a:buAutoNum type="arabicPeriod"/>
            </a:pPr>
            <a:r>
              <a:rPr lang="pl-PL" spc="-20" dirty="0">
                <a:cs typeface="Arial" panose="020B0604020202020204" pitchFamily="34" charset="0"/>
              </a:rPr>
              <a:t>Projekt Departamentu Zdrowia - </a:t>
            </a:r>
            <a:r>
              <a:rPr lang="pl-PL" b="1" spc="-20" dirty="0">
                <a:cs typeface="Arial" panose="020B0604020202020204" pitchFamily="34" charset="0"/>
              </a:rPr>
              <a:t>E- zdrowie dla Mazowsza 2 </a:t>
            </a:r>
            <a:r>
              <a:rPr lang="pl-PL" spc="-20" dirty="0">
                <a:cs typeface="Arial" panose="020B0604020202020204" pitchFamily="34" charset="0"/>
              </a:rPr>
              <a:t>na kwotę dofinansowania </a:t>
            </a:r>
            <a:r>
              <a:rPr lang="pl-PL" b="1" spc="-20" dirty="0">
                <a:cs typeface="Arial" panose="020B0604020202020204" pitchFamily="34" charset="0"/>
              </a:rPr>
              <a:t>UE 81 510 000 PLN (Zgodnie z decyzją ZWM z dnia 17.06.2019 r. wartość dofinansowania UE wzrosła o  14 060 000 PLN). Wniosek o dofinansowanie planowany do złożenia w III kw. 2020 r.). </a:t>
            </a:r>
            <a:r>
              <a:rPr lang="pl-PL" b="0" spc="-20" dirty="0">
                <a:cs typeface="Arial" panose="020B0604020202020204" pitchFamily="34" charset="0"/>
              </a:rPr>
              <a:t>W dniu 23.06.2020 r. IZ przekazała do IP wezwanie do złożenia wniosku o dofinansowanie.</a:t>
            </a:r>
            <a:r>
              <a:rPr lang="pl-PL" b="1" spc="-20" dirty="0">
                <a:cs typeface="Arial" panose="020B0604020202020204" pitchFamily="34" charset="0"/>
              </a:rPr>
              <a:t> </a:t>
            </a:r>
            <a:r>
              <a:rPr lang="pl-PL" spc="-20" dirty="0">
                <a:cs typeface="Arial" panose="020B0604020202020204" pitchFamily="34" charset="0"/>
              </a:rPr>
              <a:t> Informacja z MJWPU </a:t>
            </a:r>
            <a:r>
              <a:rPr lang="pl-PL" i="1" spc="-20" dirty="0">
                <a:cs typeface="Arial" panose="020B0604020202020204" pitchFamily="34" charset="0"/>
              </a:rPr>
              <a:t>-Zmiana terminu planowanego przekazania wniosku wynika z nieterminowej realizacji umowy na wykonanie analizy technicznej do studium wykonalności. </a:t>
            </a:r>
          </a:p>
          <a:p>
            <a:pPr marL="0" indent="0" algn="just">
              <a:spcBef>
                <a:spcPts val="0"/>
              </a:spcBef>
              <a:buFont typeface="+mj-lt"/>
              <a:buNone/>
            </a:pPr>
            <a:r>
              <a:rPr lang="pl-PL" i="0" spc="-20" dirty="0">
                <a:cs typeface="Arial" panose="020B0604020202020204" pitchFamily="34" charset="0"/>
              </a:rPr>
              <a:t>W dniu 04.08.2020 Sekretariat Komitetu Sterującego upublicznił zgłoszone zmiany w korespondencji e-mail. Zgodnie z raportem dotyczącym stanu zaawansowania prac nad projektem termin akceptacji przez Komitet Sterujący ds. koordynacji interwencji w sektorze zdrowia jest niezależny od Wnioskodawcy, który kontynuuje działania związane z przygotowaniem wniosku o dofinansowanie. </a:t>
            </a:r>
          </a:p>
          <a:p>
            <a:pPr marL="0" indent="0" algn="just">
              <a:spcBef>
                <a:spcPts val="0"/>
              </a:spcBef>
              <a:buFont typeface="+mj-lt"/>
              <a:buNone/>
            </a:pPr>
            <a:r>
              <a:rPr lang="pl-PL" i="0" spc="-20" dirty="0">
                <a:cs typeface="Arial" panose="020B0604020202020204" pitchFamily="34" charset="0"/>
              </a:rPr>
              <a:t>W dniu 10.09.2020 r. </a:t>
            </a:r>
            <a:r>
              <a:rPr lang="pl-PL" i="0" spc="-20" dirty="0" err="1">
                <a:cs typeface="Arial" panose="020B0604020202020204" pitchFamily="34" charset="0"/>
              </a:rPr>
              <a:t>DRRiFE</a:t>
            </a:r>
            <a:r>
              <a:rPr lang="pl-PL" i="0" spc="-20" dirty="0">
                <a:cs typeface="Arial" panose="020B0604020202020204" pitchFamily="34" charset="0"/>
              </a:rPr>
              <a:t> poinformował, że korespondencja z Komitetu Sterującego potwierdza dopełnienie wszystkich wymogów dot. zgłaszanych zmian. W związku z powyższym możliwe jest dalsze procedowanie projektu „E-zdrowie dla Mazowsza 2”</a:t>
            </a:r>
          </a:p>
          <a:p>
            <a:pPr marL="0" indent="0" algn="just">
              <a:spcBef>
                <a:spcPts val="0"/>
              </a:spcBef>
              <a:buFont typeface="+mj-lt"/>
              <a:buNone/>
            </a:pPr>
            <a:r>
              <a:rPr lang="pl-PL" i="0" spc="-20" dirty="0">
                <a:cs typeface="Arial" panose="020B0604020202020204" pitchFamily="34" charset="0"/>
              </a:rPr>
              <a:t>16.09.2020 r. Wnioskodawca przekazał roboczą wersje Wniosku o dofinansowanie z załącznikami celem opiniowania. </a:t>
            </a:r>
          </a:p>
          <a:p>
            <a:pPr marL="0" indent="0" algn="just">
              <a:spcBef>
                <a:spcPts val="0"/>
              </a:spcBef>
              <a:buFont typeface="+mj-lt"/>
              <a:buNone/>
            </a:pPr>
            <a:r>
              <a:rPr lang="pl-PL" i="0" spc="-20" dirty="0">
                <a:cs typeface="Arial" panose="020B0604020202020204" pitchFamily="34" charset="0"/>
              </a:rPr>
              <a:t>29.09.2020 r. zostały przekazane Wnioskodawcy uwagi zgłoszone przez Wydział Weryfikacji Formalnej Wniosków EFRR zastrzeżenia do przedłożonej dokumentacji.</a:t>
            </a:r>
          </a:p>
          <a:p>
            <a:pPr marL="0" indent="0" algn="just">
              <a:spcBef>
                <a:spcPts val="0"/>
              </a:spcBef>
              <a:buFont typeface="+mj-lt"/>
              <a:buNone/>
            </a:pPr>
            <a:r>
              <a:rPr lang="pl-PL" i="0" spc="-20" dirty="0">
                <a:cs typeface="Arial" panose="020B0604020202020204" pitchFamily="34" charset="0"/>
              </a:rPr>
              <a:t>02.12.2020 r. przekazane zostało </a:t>
            </a:r>
            <a:r>
              <a:rPr lang="pl-PL"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Wezwanie do złożenia w trybie pozakonkursowym wniosku o dofinansowanie projektu</a:t>
            </a:r>
            <a:r>
              <a:rPr lang="pl-PL"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1800" b="0" dirty="0">
                <a:solidFill>
                  <a:srgbClr val="000000"/>
                </a:solidFill>
                <a:effectLst/>
                <a:latin typeface="Calibri" panose="020F0502020204030204" pitchFamily="34" charset="0"/>
                <a:ea typeface="Calibri" panose="020F0502020204030204" pitchFamily="34" charset="0"/>
              </a:rPr>
              <a:t>pt.: „E- zdrowie dla Mazowsza 2”</a:t>
            </a:r>
            <a:endParaRPr lang="pl-PL" b="0" i="0" spc="-20" dirty="0">
              <a:cs typeface="Arial" panose="020B0604020202020204" pitchFamily="34" charset="0"/>
            </a:endParaRPr>
          </a:p>
          <a:p>
            <a:pPr marL="0" indent="0" algn="just">
              <a:spcBef>
                <a:spcPts val="0"/>
              </a:spcBef>
              <a:buFont typeface="+mj-lt"/>
              <a:buNone/>
            </a:pPr>
            <a:r>
              <a:rPr lang="pl-PL" b="0" i="0" spc="-20" dirty="0">
                <a:cs typeface="Arial" panose="020B0604020202020204" pitchFamily="34" charset="0"/>
              </a:rPr>
              <a:t>25.01.2021 r. został zatwierdzony wniosek o dofinansowanie.</a:t>
            </a:r>
          </a:p>
          <a:p>
            <a:pPr marL="0" indent="0" algn="just">
              <a:spcBef>
                <a:spcPts val="0"/>
              </a:spcBef>
              <a:buFont typeface="+mj-lt"/>
              <a:buNone/>
            </a:pPr>
            <a:r>
              <a:rPr lang="pl-PL" b="1" i="0" spc="-20" dirty="0">
                <a:cs typeface="Arial" panose="020B0604020202020204" pitchFamily="34" charset="0"/>
              </a:rPr>
              <a:t>25.03.2021 r. została podpisana umowa.</a:t>
            </a:r>
          </a:p>
          <a:p>
            <a:pPr marL="344889" indent="-344889" algn="just">
              <a:spcBef>
                <a:spcPts val="0"/>
              </a:spcBef>
              <a:buFont typeface="+mj-lt"/>
              <a:buAutoNum type="arabicPeriod"/>
            </a:pPr>
            <a:endParaRPr lang="pl-PL" i="1" spc="-20" dirty="0">
              <a:cs typeface="Arial" panose="020B0604020202020204" pitchFamily="34" charset="0"/>
            </a:endParaRPr>
          </a:p>
          <a:p>
            <a:pPr marL="229926" indent="-229926">
              <a:buAutoNum type="arabicPeriod"/>
            </a:pPr>
            <a:endParaRPr lang="pl-PL" baseline="0"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8</a:t>
            </a:fld>
            <a:endParaRPr lang="pl-PL" altLang="pl-PL"/>
          </a:p>
        </p:txBody>
      </p:sp>
    </p:spTree>
    <p:extLst>
      <p:ext uri="{BB962C8B-B14F-4D97-AF65-F5344CB8AC3E}">
        <p14:creationId xmlns:p14="http://schemas.microsoft.com/office/powerpoint/2010/main" val="103472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323C91BD-A4DD-4598-94D9-BD77F2F29FB0}" type="slidenum">
              <a:rPr lang="pl-PL" altLang="pl-PL" smtClean="0"/>
              <a:pPr>
                <a:defRPr/>
              </a:pPr>
              <a:t>9</a:t>
            </a:fld>
            <a:endParaRPr lang="pl-PL" altLang="pl-PL" dirty="0"/>
          </a:p>
        </p:txBody>
      </p:sp>
    </p:spTree>
    <p:extLst>
      <p:ext uri="{BB962C8B-B14F-4D97-AF65-F5344CB8AC3E}">
        <p14:creationId xmlns:p14="http://schemas.microsoft.com/office/powerpoint/2010/main" val="1702314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Obraz 4" descr="UnijneFE_PR-LOGO-UE-EFSI kolor.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6700" y="293688"/>
            <a:ext cx="4305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a:t>Kliknij, aby dodać podtytuł</a:t>
            </a:r>
          </a:p>
        </p:txBody>
      </p:sp>
    </p:spTree>
    <p:extLst>
      <p:ext uri="{BB962C8B-B14F-4D97-AF65-F5344CB8AC3E}">
        <p14:creationId xmlns:p14="http://schemas.microsoft.com/office/powerpoint/2010/main" val="388480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FD06DDB4-4F5A-424A-BE2A-2562C2107752}" type="slidenum">
              <a:rPr lang="pl-PL" altLang="pl-PL"/>
              <a:pPr>
                <a:defRPr/>
              </a:pPr>
              <a:t>‹#›</a:t>
            </a:fld>
            <a:endParaRPr lang="pl-PL" altLang="pl-PL" dirty="0"/>
          </a:p>
        </p:txBody>
      </p:sp>
    </p:spTree>
    <p:extLst>
      <p:ext uri="{BB962C8B-B14F-4D97-AF65-F5344CB8AC3E}">
        <p14:creationId xmlns:p14="http://schemas.microsoft.com/office/powerpoint/2010/main" val="318911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858D435E-6169-4733-A22E-43A34E9B4A35}" type="slidenum">
              <a:rPr lang="pl-PL" altLang="pl-PL"/>
              <a:pPr>
                <a:defRPr/>
              </a:pPr>
              <a:t>‹#›</a:t>
            </a:fld>
            <a:endParaRPr lang="pl-PL" altLang="pl-PL" dirty="0"/>
          </a:p>
        </p:txBody>
      </p:sp>
    </p:spTree>
    <p:extLst>
      <p:ext uri="{BB962C8B-B14F-4D97-AF65-F5344CB8AC3E}">
        <p14:creationId xmlns:p14="http://schemas.microsoft.com/office/powerpoint/2010/main" val="388290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a:solidFill>
                  <a:schemeClr val="bg1"/>
                </a:solidFill>
              </a:rPr>
              <a:t>Kliknij, aby dodać tytuł prezentacji</a:t>
            </a:r>
          </a:p>
        </p:txBody>
      </p:sp>
      <p:pic>
        <p:nvPicPr>
          <p:cNvPr id="4" name="Obraz 6" descr="UnijneFE_PR-LOGO-UE-EFSI kolor.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6700" y="293688"/>
            <a:ext cx="4305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a:t>Kliknij, aby dodać podtytuł</a:t>
            </a:r>
          </a:p>
        </p:txBody>
      </p:sp>
    </p:spTree>
    <p:extLst>
      <p:ext uri="{BB962C8B-B14F-4D97-AF65-F5344CB8AC3E}">
        <p14:creationId xmlns:p14="http://schemas.microsoft.com/office/powerpoint/2010/main" val="250495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9E165E-4E26-4B90-8797-4E8B2BB4536E}" type="slidenum">
              <a:rPr lang="pl-PL" altLang="pl-PL"/>
              <a:pPr>
                <a:defRPr/>
              </a:pPr>
              <a:t>‹#›</a:t>
            </a:fld>
            <a:endParaRPr lang="pl-PL" altLang="pl-PL" dirty="0"/>
          </a:p>
        </p:txBody>
      </p:sp>
    </p:spTree>
    <p:extLst>
      <p:ext uri="{BB962C8B-B14F-4D97-AF65-F5344CB8AC3E}">
        <p14:creationId xmlns:p14="http://schemas.microsoft.com/office/powerpoint/2010/main" val="350633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3F8FC2D-04C0-4BAF-8776-9BA560CD414A}" type="slidenum">
              <a:rPr lang="pl-PL" altLang="pl-PL"/>
              <a:pPr>
                <a:defRPr/>
              </a:pPr>
              <a:t>‹#›</a:t>
            </a:fld>
            <a:endParaRPr lang="pl-PL" altLang="pl-PL" dirty="0"/>
          </a:p>
        </p:txBody>
      </p:sp>
    </p:spTree>
    <p:extLst>
      <p:ext uri="{BB962C8B-B14F-4D97-AF65-F5344CB8AC3E}">
        <p14:creationId xmlns:p14="http://schemas.microsoft.com/office/powerpoint/2010/main" val="122669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B50F5BC2-AAFC-4F9E-91FD-1EC87932F9CE}" type="slidenum">
              <a:rPr lang="pl-PL" altLang="pl-PL"/>
              <a:pPr>
                <a:defRPr/>
              </a:pPr>
              <a:t>‹#›</a:t>
            </a:fld>
            <a:endParaRPr lang="pl-PL" altLang="pl-PL" dirty="0"/>
          </a:p>
        </p:txBody>
      </p:sp>
    </p:spTree>
    <p:extLst>
      <p:ext uri="{BB962C8B-B14F-4D97-AF65-F5344CB8AC3E}">
        <p14:creationId xmlns:p14="http://schemas.microsoft.com/office/powerpoint/2010/main" val="51809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B436A139-2FA2-455A-B784-22B6B0215D84}" type="slidenum">
              <a:rPr lang="pl-PL" altLang="pl-PL"/>
              <a:pPr>
                <a:defRPr/>
              </a:pPr>
              <a:t>‹#›</a:t>
            </a:fld>
            <a:endParaRPr lang="pl-PL" altLang="pl-PL" dirty="0"/>
          </a:p>
        </p:txBody>
      </p:sp>
    </p:spTree>
    <p:extLst>
      <p:ext uri="{BB962C8B-B14F-4D97-AF65-F5344CB8AC3E}">
        <p14:creationId xmlns:p14="http://schemas.microsoft.com/office/powerpoint/2010/main" val="264545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B06FBA2E-F63A-4AB8-B295-9E80872E6F2B}" type="slidenum">
              <a:rPr lang="pl-PL" altLang="pl-PL"/>
              <a:pPr>
                <a:defRPr/>
              </a:pPr>
              <a:t>‹#›</a:t>
            </a:fld>
            <a:endParaRPr lang="pl-PL" altLang="pl-PL" dirty="0"/>
          </a:p>
        </p:txBody>
      </p:sp>
    </p:spTree>
    <p:extLst>
      <p:ext uri="{BB962C8B-B14F-4D97-AF65-F5344CB8AC3E}">
        <p14:creationId xmlns:p14="http://schemas.microsoft.com/office/powerpoint/2010/main" val="22475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06C5961D-26AB-46AA-91FA-26F7DD722FD0}" type="slidenum">
              <a:rPr lang="pl-PL" altLang="pl-PL"/>
              <a:pPr>
                <a:defRPr/>
              </a:pPr>
              <a:t>‹#›</a:t>
            </a:fld>
            <a:endParaRPr lang="pl-PL" altLang="pl-PL" dirty="0"/>
          </a:p>
        </p:txBody>
      </p:sp>
    </p:spTree>
    <p:extLst>
      <p:ext uri="{BB962C8B-B14F-4D97-AF65-F5344CB8AC3E}">
        <p14:creationId xmlns:p14="http://schemas.microsoft.com/office/powerpoint/2010/main" val="409925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4EFE4BFC-3EA4-4C02-9612-F903E215C880}" type="slidenum">
              <a:rPr lang="pl-PL" altLang="pl-PL"/>
              <a:pPr>
                <a:defRPr/>
              </a:pPr>
              <a:t>‹#›</a:t>
            </a:fld>
            <a:endParaRPr lang="pl-PL" altLang="pl-PL" dirty="0"/>
          </a:p>
        </p:txBody>
      </p:sp>
    </p:spTree>
    <p:extLst>
      <p:ext uri="{BB962C8B-B14F-4D97-AF65-F5344CB8AC3E}">
        <p14:creationId xmlns:p14="http://schemas.microsoft.com/office/powerpoint/2010/main" val="134289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endParaRPr lang="en-US" altLang="pl-PL"/>
          </a:p>
        </p:txBody>
      </p:sp>
      <p:sp>
        <p:nvSpPr>
          <p:cNvPr id="1027" name="Text Placeholder 2"/>
          <p:cNvSpPr>
            <a:spLocks noGrp="1"/>
          </p:cNvSpPr>
          <p:nvPr>
            <p:ph type="body" idx="1"/>
          </p:nvPr>
        </p:nvSpPr>
        <p:spPr bwMode="auto">
          <a:xfrm>
            <a:off x="628650" y="2463800"/>
            <a:ext cx="78867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19E30A3-3DC0-4B76-8637-268787631C1F}"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5825" r:id="rId1"/>
    <p:sldLayoutId id="2147485826" r:id="rId2"/>
    <p:sldLayoutId id="2147485827" r:id="rId3"/>
    <p:sldLayoutId id="2147485828" r:id="rId4"/>
    <p:sldLayoutId id="2147485829" r:id="rId5"/>
    <p:sldLayoutId id="2147485830" r:id="rId6"/>
    <p:sldLayoutId id="2147485831" r:id="rId7"/>
    <p:sldLayoutId id="2147485832" r:id="rId8"/>
    <p:sldLayoutId id="2147485833" r:id="rId9"/>
    <p:sldLayoutId id="2147485834" r:id="rId10"/>
    <p:sldLayoutId id="214748583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88" y="210525"/>
            <a:ext cx="5937206" cy="563916"/>
          </a:xfrm>
          <a:prstGeom prst="rect">
            <a:avLst/>
          </a:prstGeom>
        </p:spPr>
      </p:pic>
      <p:sp>
        <p:nvSpPr>
          <p:cNvPr id="4" name="Prostokąt 3"/>
          <p:cNvSpPr/>
          <p:nvPr/>
        </p:nvSpPr>
        <p:spPr>
          <a:xfrm>
            <a:off x="510540" y="1699260"/>
            <a:ext cx="8145780" cy="4955203"/>
          </a:xfrm>
          <a:prstGeom prst="rect">
            <a:avLst/>
          </a:prstGeom>
        </p:spPr>
        <p:txBody>
          <a:bodyPr wrap="square">
            <a:spAutoFit/>
          </a:bodyPr>
          <a:lstStyle/>
          <a:p>
            <a:pPr algn="ctr"/>
            <a:endParaRPr lang="pl-PL" altLang="pl-PL" sz="4000" dirty="0">
              <a:effectLst>
                <a:outerShdw blurRad="38100" dist="38100" dir="2700000" algn="tl">
                  <a:srgbClr val="000000">
                    <a:alpha val="43137"/>
                  </a:srgbClr>
                </a:outerShdw>
              </a:effectLst>
              <a:latin typeface="+mn-lt"/>
            </a:endParaRPr>
          </a:p>
          <a:p>
            <a:pPr algn="ctr"/>
            <a:r>
              <a:rPr lang="pl-PL" altLang="pl-PL" sz="4400" dirty="0">
                <a:effectLst>
                  <a:outerShdw blurRad="38100" dist="38100" dir="2700000" algn="tl">
                    <a:srgbClr val="000000">
                      <a:alpha val="43137"/>
                    </a:srgbClr>
                  </a:outerShdw>
                </a:effectLst>
                <a:latin typeface="+mn-lt"/>
              </a:rPr>
              <a:t>Regionalny Program Operacyjny Województwa Mazowieckiego </a:t>
            </a:r>
            <a:br>
              <a:rPr lang="pl-PL" altLang="pl-PL" sz="4400" dirty="0">
                <a:effectLst>
                  <a:outerShdw blurRad="38100" dist="38100" dir="2700000" algn="tl">
                    <a:srgbClr val="000000">
                      <a:alpha val="43137"/>
                    </a:srgbClr>
                  </a:outerShdw>
                </a:effectLst>
                <a:latin typeface="+mn-lt"/>
              </a:rPr>
            </a:br>
            <a:r>
              <a:rPr lang="pl-PL" altLang="pl-PL" sz="4400" dirty="0">
                <a:effectLst>
                  <a:outerShdw blurRad="38100" dist="38100" dir="2700000" algn="tl">
                    <a:srgbClr val="000000">
                      <a:alpha val="43137"/>
                    </a:srgbClr>
                  </a:outerShdw>
                </a:effectLst>
                <a:latin typeface="+mn-lt"/>
              </a:rPr>
              <a:t>na lata 2014-2020</a:t>
            </a:r>
          </a:p>
          <a:p>
            <a:pPr algn="ctr"/>
            <a:endParaRPr lang="pl-PL" altLang="pl-PL" sz="3600" b="1" dirty="0">
              <a:latin typeface="+mn-lt"/>
            </a:endParaRPr>
          </a:p>
          <a:p>
            <a:pPr algn="ctr"/>
            <a:r>
              <a:rPr lang="pl-PL" sz="4000" dirty="0">
                <a:solidFill>
                  <a:schemeClr val="bg2">
                    <a:lumMod val="50000"/>
                  </a:schemeClr>
                </a:solidFill>
                <a:effectLst>
                  <a:outerShdw blurRad="38100" dist="38100" dir="2700000" algn="tl">
                    <a:srgbClr val="000000">
                      <a:alpha val="43137"/>
                    </a:srgbClr>
                  </a:outerShdw>
                </a:effectLst>
                <a:latin typeface="+mn-lt"/>
              </a:rPr>
              <a:t>Stan realizacji RPO WM </a:t>
            </a:r>
            <a:br>
              <a:rPr lang="pl-PL" sz="4000" dirty="0">
                <a:solidFill>
                  <a:schemeClr val="bg2">
                    <a:lumMod val="50000"/>
                  </a:schemeClr>
                </a:solidFill>
                <a:effectLst>
                  <a:outerShdw blurRad="38100" dist="38100" dir="2700000" algn="tl">
                    <a:srgbClr val="000000">
                      <a:alpha val="43137"/>
                    </a:srgbClr>
                  </a:outerShdw>
                </a:effectLst>
                <a:latin typeface="+mn-lt"/>
              </a:rPr>
            </a:br>
            <a:r>
              <a:rPr lang="pl-PL" sz="4000" dirty="0">
                <a:solidFill>
                  <a:schemeClr val="bg2">
                    <a:lumMod val="50000"/>
                  </a:schemeClr>
                </a:solidFill>
                <a:effectLst>
                  <a:outerShdw blurRad="38100" dist="38100" dir="2700000" algn="tl">
                    <a:srgbClr val="000000">
                      <a:alpha val="43137"/>
                    </a:srgbClr>
                  </a:outerShdw>
                </a:effectLst>
                <a:latin typeface="+mn-lt"/>
              </a:rPr>
              <a:t>wg stanu na 31.07.2021 r.</a:t>
            </a:r>
          </a:p>
          <a:p>
            <a:endParaRPr lang="pl-PL" dirty="0"/>
          </a:p>
        </p:txBody>
      </p:sp>
    </p:spTree>
    <p:extLst>
      <p:ext uri="{BB962C8B-B14F-4D97-AF65-F5344CB8AC3E}">
        <p14:creationId xmlns:p14="http://schemas.microsoft.com/office/powerpoint/2010/main" val="322709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4EFE4BFC-3EA4-4C02-9612-F903E215C880}" type="slidenum">
              <a:rPr lang="pl-PL" altLang="pl-PL" smtClean="0"/>
              <a:pPr>
                <a:defRPr/>
              </a:pPr>
              <a:t>10</a:t>
            </a:fld>
            <a:endParaRPr lang="pl-PL" altLang="pl-PL"/>
          </a:p>
        </p:txBody>
      </p:sp>
      <p:graphicFrame>
        <p:nvGraphicFramePr>
          <p:cNvPr id="3" name="Wykres 2"/>
          <p:cNvGraphicFramePr>
            <a:graphicFrameLocks/>
          </p:cNvGraphicFramePr>
          <p:nvPr>
            <p:extLst>
              <p:ext uri="{D42A27DB-BD31-4B8C-83A1-F6EECF244321}">
                <p14:modId xmlns:p14="http://schemas.microsoft.com/office/powerpoint/2010/main" val="1001746671"/>
              </p:ext>
            </p:extLst>
          </p:nvPr>
        </p:nvGraphicFramePr>
        <p:xfrm>
          <a:off x="261257" y="1166326"/>
          <a:ext cx="8649478" cy="5190023"/>
        </p:xfrm>
        <a:graphic>
          <a:graphicData uri="http://schemas.openxmlformats.org/drawingml/2006/chart">
            <c:chart xmlns:c="http://schemas.openxmlformats.org/drawingml/2006/chart" xmlns:r="http://schemas.openxmlformats.org/officeDocument/2006/relationships" r:id="rId3"/>
          </a:graphicData>
        </a:graphic>
      </p:graphicFrame>
      <p:sp>
        <p:nvSpPr>
          <p:cNvPr id="5" name="Objaśnienie prostokątne 4"/>
          <p:cNvSpPr/>
          <p:nvPr/>
        </p:nvSpPr>
        <p:spPr>
          <a:xfrm>
            <a:off x="5155987" y="3872753"/>
            <a:ext cx="1375442" cy="453358"/>
          </a:xfrm>
          <a:prstGeom prst="wedgeRectCallout">
            <a:avLst>
              <a:gd name="adj1" fmla="val -24691"/>
              <a:gd name="adj2" fmla="val 130602"/>
            </a:avLst>
          </a:prstGeom>
        </p:spPr>
        <p:style>
          <a:lnRef idx="2">
            <a:schemeClr val="accent2"/>
          </a:lnRef>
          <a:fillRef idx="1">
            <a:schemeClr val="lt1"/>
          </a:fillRef>
          <a:effectRef idx="0">
            <a:schemeClr val="accent2"/>
          </a:effectRef>
          <a:fontRef idx="minor">
            <a:schemeClr val="dk1"/>
          </a:fontRef>
        </p:style>
        <p:txBody>
          <a:bodyPr rtlCol="0" anchor="ctr"/>
          <a:lstStyle/>
          <a:p>
            <a:r>
              <a:rPr lang="pl-PL" sz="600" dirty="0"/>
              <a:t>Osiągnięto:</a:t>
            </a:r>
          </a:p>
          <a:p>
            <a:r>
              <a:rPr lang="pl-PL" sz="600" dirty="0"/>
              <a:t>-119,04% kwoty wynikającej z zasady n+3 na 2021 r.</a:t>
            </a:r>
          </a:p>
          <a:p>
            <a:r>
              <a:rPr lang="pl-PL" sz="600" dirty="0"/>
              <a:t>-80,62% kwoty przyjętej przez ZWM</a:t>
            </a:r>
          </a:p>
        </p:txBody>
      </p:sp>
      <p:sp>
        <p:nvSpPr>
          <p:cNvPr id="6" name="Objaśnienie prostokątne 5"/>
          <p:cNvSpPr/>
          <p:nvPr/>
        </p:nvSpPr>
        <p:spPr>
          <a:xfrm>
            <a:off x="7397804" y="1166325"/>
            <a:ext cx="1344706" cy="437991"/>
          </a:xfrm>
          <a:prstGeom prst="wedgeRectCallout">
            <a:avLst>
              <a:gd name="adj1" fmla="val -17976"/>
              <a:gd name="adj2" fmla="val 125236"/>
            </a:avLst>
          </a:prstGeom>
        </p:spPr>
        <p:style>
          <a:lnRef idx="2">
            <a:schemeClr val="accent2"/>
          </a:lnRef>
          <a:fillRef idx="1">
            <a:schemeClr val="lt1"/>
          </a:fillRef>
          <a:effectRef idx="0">
            <a:schemeClr val="accent2"/>
          </a:effectRef>
          <a:fontRef idx="minor">
            <a:schemeClr val="dk1"/>
          </a:fontRef>
        </p:style>
        <p:txBody>
          <a:bodyPr rtlCol="0" anchor="ctr"/>
          <a:lstStyle/>
          <a:p>
            <a:r>
              <a:rPr lang="pl-PL" sz="600" dirty="0"/>
              <a:t>Osiągnięto:</a:t>
            </a:r>
          </a:p>
          <a:p>
            <a:r>
              <a:rPr lang="pl-PL" sz="600" dirty="0"/>
              <a:t>-135,34% kwoty wynikającej z zasady n+3 na 2021 r.</a:t>
            </a:r>
          </a:p>
          <a:p>
            <a:r>
              <a:rPr lang="pl-PL" sz="600" dirty="0"/>
              <a:t>-91,68% kwoty przyjętej przez ZWM</a:t>
            </a:r>
          </a:p>
        </p:txBody>
      </p:sp>
      <p:pic>
        <p:nvPicPr>
          <p:cNvPr id="7" name="Obraz 6">
            <a:extLst>
              <a:ext uri="{FF2B5EF4-FFF2-40B4-BE49-F238E27FC236}">
                <a16:creationId xmlns:a16="http://schemas.microsoft.com/office/drawing/2014/main" id="{B3884CF4-30A4-427A-8FBE-33F66F7A93C5}"/>
              </a:ext>
            </a:extLst>
          </p:cNvPr>
          <p:cNvPicPr>
            <a:picLocks noChangeAspect="1"/>
          </p:cNvPicPr>
          <p:nvPr/>
        </p:nvPicPr>
        <p:blipFill>
          <a:blip r:embed="rId4" cstate="print"/>
          <a:stretch>
            <a:fillRect/>
          </a:stretch>
        </p:blipFill>
        <p:spPr>
          <a:xfrm>
            <a:off x="4944086" y="307901"/>
            <a:ext cx="4096769" cy="386964"/>
          </a:xfrm>
          <a:prstGeom prst="rect">
            <a:avLst/>
          </a:prstGeom>
        </p:spPr>
      </p:pic>
    </p:spTree>
    <p:extLst>
      <p:ext uri="{BB962C8B-B14F-4D97-AF65-F5344CB8AC3E}">
        <p14:creationId xmlns:p14="http://schemas.microsoft.com/office/powerpoint/2010/main" val="118323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rostokąt 2"/>
          <p:cNvSpPr>
            <a:spLocks noGrp="1" noChangeArrowheads="1"/>
          </p:cNvSpPr>
          <p:nvPr>
            <p:ph idx="1"/>
          </p:nvPr>
        </p:nvSpPr>
        <p:spPr>
          <a:xfrm>
            <a:off x="628650" y="2463800"/>
            <a:ext cx="7886700" cy="1217613"/>
          </a:xfrm>
        </p:spPr>
        <p:txBody>
          <a:bodyPr>
            <a:spAutoFit/>
          </a:bodyPr>
          <a:lstStyle/>
          <a:p>
            <a:pPr marL="0" indent="0" algn="ctr">
              <a:buFont typeface="Arial" panose="020B0604020202020204" pitchFamily="34" charset="0"/>
              <a:buNone/>
            </a:pPr>
            <a:endParaRPr lang="pl-PL" altLang="pl-PL" sz="3600" dirty="0"/>
          </a:p>
          <a:p>
            <a:pPr marL="0" indent="0" algn="ctr">
              <a:buFont typeface="Arial" panose="020B0604020202020204" pitchFamily="34" charset="0"/>
              <a:buNone/>
            </a:pPr>
            <a:r>
              <a:rPr lang="pl-PL" altLang="pl-PL" sz="3600" dirty="0">
                <a:effectLst>
                  <a:outerShdw blurRad="38100" dist="38100" dir="2700000" algn="tl">
                    <a:srgbClr val="000000">
                      <a:alpha val="43137"/>
                    </a:srgbClr>
                  </a:outerShdw>
                </a:effectLst>
              </a:rPr>
              <a:t>Dziękuję za uwagę.</a:t>
            </a:r>
          </a:p>
        </p:txBody>
      </p:sp>
      <p:sp>
        <p:nvSpPr>
          <p:cNvPr id="46083" name="Prostokąt 3"/>
          <p:cNvSpPr>
            <a:spLocks noChangeArrowheads="1"/>
          </p:cNvSpPr>
          <p:nvPr/>
        </p:nvSpPr>
        <p:spPr bwMode="auto">
          <a:xfrm>
            <a:off x="1195388" y="5251450"/>
            <a:ext cx="67008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dirty="0">
                <a:latin typeface="+mn-lt"/>
              </a:rPr>
              <a:t>Departament Rozwoju Regionalnego i Funduszy Europejskich </a:t>
            </a:r>
          </a:p>
          <a:p>
            <a:pPr algn="ctr">
              <a:lnSpc>
                <a:spcPct val="100000"/>
              </a:lnSpc>
              <a:spcBef>
                <a:spcPct val="0"/>
              </a:spcBef>
              <a:buFontTx/>
              <a:buNone/>
            </a:pPr>
            <a:r>
              <a:rPr lang="pl-PL" altLang="pl-PL" sz="1400" dirty="0">
                <a:latin typeface="+mn-lt"/>
              </a:rPr>
              <a:t>Urzędu Marszałkowskiego Województwa Mazowieckiego w Warszawie</a:t>
            </a:r>
          </a:p>
          <a:p>
            <a:pPr algn="ctr">
              <a:lnSpc>
                <a:spcPct val="100000"/>
              </a:lnSpc>
              <a:spcBef>
                <a:spcPct val="0"/>
              </a:spcBef>
              <a:buFontTx/>
              <a:buNone/>
            </a:pPr>
            <a:r>
              <a:rPr lang="pl-PL" altLang="pl-PL" sz="1400" dirty="0">
                <a:latin typeface="+mn-lt"/>
              </a:rPr>
              <a:t>Al. Solidarności 61</a:t>
            </a:r>
          </a:p>
          <a:p>
            <a:pPr algn="ctr">
              <a:lnSpc>
                <a:spcPct val="100000"/>
              </a:lnSpc>
              <a:spcBef>
                <a:spcPct val="0"/>
              </a:spcBef>
              <a:buFontTx/>
              <a:buNone/>
            </a:pPr>
            <a:r>
              <a:rPr lang="pl-PL" altLang="pl-PL" sz="1400" dirty="0">
                <a:latin typeface="+mn-lt"/>
              </a:rPr>
              <a:t>03-402 Warszawa</a:t>
            </a:r>
          </a:p>
          <a:p>
            <a:pPr algn="ctr">
              <a:lnSpc>
                <a:spcPct val="100000"/>
              </a:lnSpc>
              <a:spcBef>
                <a:spcPct val="0"/>
              </a:spcBef>
              <a:buFontTx/>
              <a:buNone/>
            </a:pPr>
            <a:r>
              <a:rPr lang="pl-PL" altLang="pl-PL" sz="1400" dirty="0">
                <a:latin typeface="+mn-lt"/>
              </a:rPr>
              <a:t>dsrr@mazovia.pl</a:t>
            </a:r>
          </a:p>
        </p:txBody>
      </p:sp>
      <p:sp>
        <p:nvSpPr>
          <p:cNvPr id="3" name="Symbol zastępczy numeru slajdu 2"/>
          <p:cNvSpPr>
            <a:spLocks noGrp="1"/>
          </p:cNvSpPr>
          <p:nvPr>
            <p:ph type="sldNum" sz="quarter" idx="10"/>
          </p:nvPr>
        </p:nvSpPr>
        <p:spPr/>
        <p:txBody>
          <a:bodyPr/>
          <a:lstStyle/>
          <a:p>
            <a:pPr>
              <a:defRPr/>
            </a:pPr>
            <a:fld id="{F3F8FC2D-04C0-4BAF-8776-9BA560CD414A}" type="slidenum">
              <a:rPr lang="pl-PL" altLang="pl-PL" smtClean="0"/>
              <a:pPr>
                <a:defRPr/>
              </a:pPr>
              <a:t>11</a:t>
            </a:fld>
            <a:endParaRPr lang="pl-PL" altLang="pl-PL" dirty="0"/>
          </a:p>
        </p:txBody>
      </p:sp>
      <p:pic>
        <p:nvPicPr>
          <p:cNvPr id="6" name="Obraz 5"/>
          <p:cNvPicPr>
            <a:picLocks noChangeAspect="1"/>
          </p:cNvPicPr>
          <p:nvPr/>
        </p:nvPicPr>
        <p:blipFill>
          <a:blip r:embed="rId3" cstate="print"/>
          <a:stretch>
            <a:fillRect/>
          </a:stretch>
        </p:blipFill>
        <p:spPr>
          <a:xfrm>
            <a:off x="4944086" y="307901"/>
            <a:ext cx="4096769" cy="386964"/>
          </a:xfrm>
          <a:prstGeom prst="rect">
            <a:avLst/>
          </a:prstGeom>
        </p:spPr>
      </p:pic>
    </p:spTree>
    <p:extLst>
      <p:ext uri="{BB962C8B-B14F-4D97-AF65-F5344CB8AC3E}">
        <p14:creationId xmlns:p14="http://schemas.microsoft.com/office/powerpoint/2010/main" val="241049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pPr algn="ctr"/>
            <a:r>
              <a:rPr lang="pl-PL" sz="1800" b="1" dirty="0">
                <a:effectLst>
                  <a:outerShdw blurRad="38100" dist="38100" dir="2700000" algn="tl">
                    <a:srgbClr val="000000">
                      <a:alpha val="43137"/>
                    </a:srgbClr>
                  </a:outerShdw>
                </a:effectLst>
              </a:rPr>
              <a:t>Stan realizacji RPO WM na lata 2014-2020</a:t>
            </a:r>
            <a:endParaRPr lang="pl-PL" sz="1800" dirty="0"/>
          </a:p>
        </p:txBody>
      </p:sp>
      <p:graphicFrame>
        <p:nvGraphicFramePr>
          <p:cNvPr id="7" name="Symbol zastępczy zawartości 6"/>
          <p:cNvGraphicFramePr>
            <a:graphicFrameLocks noGrp="1"/>
          </p:cNvGraphicFramePr>
          <p:nvPr>
            <p:ph sz="half" idx="1"/>
            <p:extLst>
              <p:ext uri="{D42A27DB-BD31-4B8C-83A1-F6EECF244321}">
                <p14:modId xmlns:p14="http://schemas.microsoft.com/office/powerpoint/2010/main" val="615438230"/>
              </p:ext>
            </p:extLst>
          </p:nvPr>
        </p:nvGraphicFramePr>
        <p:xfrm>
          <a:off x="628649" y="1825625"/>
          <a:ext cx="525732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ymbol zastępczy zawartości 13"/>
          <p:cNvSpPr>
            <a:spLocks noGrp="1"/>
          </p:cNvSpPr>
          <p:nvPr>
            <p:ph sz="half" idx="2"/>
          </p:nvPr>
        </p:nvSpPr>
        <p:spPr>
          <a:xfrm>
            <a:off x="5002306" y="1825625"/>
            <a:ext cx="3513044" cy="4351338"/>
          </a:xfrm>
        </p:spPr>
        <p:txBody>
          <a:bodyPr/>
          <a:lstStyle/>
          <a:p>
            <a:pPr marL="0" indent="0">
              <a:buNone/>
            </a:pPr>
            <a:endParaRPr lang="pl-PL" sz="1000" dirty="0"/>
          </a:p>
          <a:p>
            <a:pPr marL="0" indent="0">
              <a:buNone/>
            </a:pPr>
            <a:r>
              <a:rPr lang="pl-PL" sz="1200" b="1" dirty="0"/>
              <a:t>Alokacja</a:t>
            </a:r>
            <a:r>
              <a:rPr lang="pl-PL" sz="1200" b="1" dirty="0">
                <a:solidFill>
                  <a:srgbClr val="FF0000"/>
                </a:solidFill>
              </a:rPr>
              <a:t> </a:t>
            </a:r>
          </a:p>
          <a:p>
            <a:pPr marL="0" indent="0">
              <a:buNone/>
            </a:pPr>
            <a:endParaRPr lang="pl-PL" sz="1200" dirty="0"/>
          </a:p>
          <a:p>
            <a:pPr marL="0" indent="0">
              <a:buNone/>
            </a:pPr>
            <a:endParaRPr lang="pl-PL" sz="1000" dirty="0"/>
          </a:p>
          <a:p>
            <a:pPr marL="0" indent="0">
              <a:buNone/>
            </a:pPr>
            <a:r>
              <a:rPr lang="pl-PL" sz="1200" b="1" dirty="0"/>
              <a:t>Zaangażowanie środków UE w nabory (96,48 %)</a:t>
            </a:r>
          </a:p>
          <a:p>
            <a:pPr marL="0" indent="0">
              <a:buNone/>
            </a:pPr>
            <a:endParaRPr lang="pl-PL" sz="1200" dirty="0"/>
          </a:p>
          <a:p>
            <a:pPr marL="0" indent="0">
              <a:buNone/>
            </a:pPr>
            <a:endParaRPr lang="pl-PL" sz="1200" dirty="0"/>
          </a:p>
          <a:p>
            <a:pPr marL="0" indent="0">
              <a:buNone/>
            </a:pPr>
            <a:r>
              <a:rPr lang="pl-PL" sz="1200" b="1" dirty="0"/>
              <a:t>Podpisane umowy o dofinansowanie (91,40 %)</a:t>
            </a:r>
          </a:p>
          <a:p>
            <a:pPr marL="0" indent="0">
              <a:buNone/>
            </a:pPr>
            <a:endParaRPr lang="pl-PL" sz="1200" dirty="0"/>
          </a:p>
          <a:p>
            <a:pPr marL="0" indent="0">
              <a:buNone/>
            </a:pPr>
            <a:endParaRPr lang="pl-PL" sz="1200" dirty="0"/>
          </a:p>
          <a:p>
            <a:pPr marL="0" indent="0">
              <a:buNone/>
            </a:pPr>
            <a:r>
              <a:rPr lang="pl-PL" sz="1200" b="1" dirty="0"/>
              <a:t>Zatwierdzone wnioski o płatność (61,98 %) </a:t>
            </a:r>
          </a:p>
        </p:txBody>
      </p:sp>
      <p:sp>
        <p:nvSpPr>
          <p:cNvPr id="3" name="Symbol zastępczy numeru slajdu 2"/>
          <p:cNvSpPr>
            <a:spLocks noGrp="1"/>
          </p:cNvSpPr>
          <p:nvPr>
            <p:ph type="sldNum" sz="quarter" idx="10"/>
          </p:nvPr>
        </p:nvSpPr>
        <p:spPr>
          <a:xfrm>
            <a:off x="6457950" y="6354710"/>
            <a:ext cx="2057400" cy="365125"/>
          </a:xfrm>
        </p:spPr>
        <p:txBody>
          <a:bodyPr/>
          <a:lstStyle/>
          <a:p>
            <a:pPr>
              <a:defRPr/>
            </a:pPr>
            <a:fld id="{06C5961D-26AB-46AA-91FA-26F7DD722FD0}" type="slidenum">
              <a:rPr lang="pl-PL" altLang="pl-PL" smtClean="0"/>
              <a:pPr>
                <a:defRPr/>
              </a:pPr>
              <a:t>2</a:t>
            </a:fld>
            <a:endParaRPr lang="pl-PL" altLang="pl-PL" dirty="0"/>
          </a:p>
        </p:txBody>
      </p:sp>
      <p:pic>
        <p:nvPicPr>
          <p:cNvPr id="4" name="Obraz 3"/>
          <p:cNvPicPr>
            <a:picLocks noChangeAspect="1"/>
          </p:cNvPicPr>
          <p:nvPr/>
        </p:nvPicPr>
        <p:blipFill>
          <a:blip r:embed="rId8" cstate="print"/>
          <a:stretch>
            <a:fillRect/>
          </a:stretch>
        </p:blipFill>
        <p:spPr>
          <a:xfrm>
            <a:off x="4944086" y="307901"/>
            <a:ext cx="4096769" cy="386964"/>
          </a:xfrm>
          <a:prstGeom prst="rect">
            <a:avLst/>
          </a:prstGeom>
        </p:spPr>
      </p:pic>
      <p:sp>
        <p:nvSpPr>
          <p:cNvPr id="8" name="Strzałka w lewo 7"/>
          <p:cNvSpPr/>
          <p:nvPr/>
        </p:nvSpPr>
        <p:spPr>
          <a:xfrm>
            <a:off x="4727601" y="2312048"/>
            <a:ext cx="3464299" cy="193552"/>
          </a:xfrm>
          <a:prstGeom prst="leftArrow">
            <a:avLst/>
          </a:prstGeom>
          <a:solidFill>
            <a:srgbClr val="7030A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Strzałka w lewo 8"/>
          <p:cNvSpPr/>
          <p:nvPr/>
        </p:nvSpPr>
        <p:spPr>
          <a:xfrm>
            <a:off x="4572000" y="3116725"/>
            <a:ext cx="3619900" cy="191251"/>
          </a:xfrm>
          <a:prstGeom prst="leftArrow">
            <a:avLst/>
          </a:prstGeom>
          <a:solidFill>
            <a:srgbClr val="7030A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Strzałka w lewo 9"/>
          <p:cNvSpPr/>
          <p:nvPr/>
        </p:nvSpPr>
        <p:spPr>
          <a:xfrm>
            <a:off x="4426723" y="4003198"/>
            <a:ext cx="3765177" cy="178628"/>
          </a:xfrm>
          <a:prstGeom prst="leftArrow">
            <a:avLst/>
          </a:prstGeom>
          <a:solidFill>
            <a:srgbClr val="7030A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Strzałka w lewo 10"/>
          <p:cNvSpPr/>
          <p:nvPr/>
        </p:nvSpPr>
        <p:spPr>
          <a:xfrm>
            <a:off x="4050249" y="4877048"/>
            <a:ext cx="4141651" cy="177563"/>
          </a:xfrm>
          <a:prstGeom prst="leftArrow">
            <a:avLst/>
          </a:prstGeom>
          <a:solidFill>
            <a:srgbClr val="7030A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228530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467179"/>
          </a:xfrm>
        </p:spPr>
        <p:txBody>
          <a:bodyPr/>
          <a:lstStyle/>
          <a:p>
            <a:r>
              <a:rPr lang="pl-PL" sz="2000" b="1" dirty="0"/>
              <a:t>Stan realizacji Instrumentów Finansowych (IF)</a:t>
            </a:r>
          </a:p>
        </p:txBody>
      </p:sp>
      <p:sp>
        <p:nvSpPr>
          <p:cNvPr id="3" name="Symbol zastępczy numeru slajdu 2"/>
          <p:cNvSpPr>
            <a:spLocks noGrp="1"/>
          </p:cNvSpPr>
          <p:nvPr>
            <p:ph type="sldNum" sz="quarter" idx="10"/>
          </p:nvPr>
        </p:nvSpPr>
        <p:spPr/>
        <p:txBody>
          <a:bodyPr/>
          <a:lstStyle/>
          <a:p>
            <a:pPr>
              <a:defRPr/>
            </a:pPr>
            <a:fld id="{06C5961D-26AB-46AA-91FA-26F7DD722FD0}" type="slidenum">
              <a:rPr lang="pl-PL" altLang="pl-PL" smtClean="0"/>
              <a:pPr>
                <a:defRPr/>
              </a:pPr>
              <a:t>3</a:t>
            </a:fld>
            <a:endParaRPr lang="pl-PL" altLang="pl-PL" dirty="0"/>
          </a:p>
        </p:txBody>
      </p:sp>
      <p:graphicFrame>
        <p:nvGraphicFramePr>
          <p:cNvPr id="4" name="Diagram 3"/>
          <p:cNvGraphicFramePr/>
          <p:nvPr/>
        </p:nvGraphicFramePr>
        <p:xfrm>
          <a:off x="892629" y="1589314"/>
          <a:ext cx="7975326" cy="4767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az 4"/>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rot="19344078">
            <a:off x="944388" y="2572788"/>
            <a:ext cx="2808514" cy="27758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Owal 14"/>
          <p:cNvSpPr/>
          <p:nvPr/>
        </p:nvSpPr>
        <p:spPr>
          <a:xfrm>
            <a:off x="3048001" y="2068286"/>
            <a:ext cx="914400" cy="642257"/>
          </a:xfrm>
          <a:prstGeom prst="ellipse">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sz="1100" b="1" dirty="0">
                <a:solidFill>
                  <a:schemeClr val="tx1"/>
                </a:solidFill>
              </a:rPr>
              <a:t>1 umowa</a:t>
            </a:r>
          </a:p>
        </p:txBody>
      </p:sp>
      <p:sp>
        <p:nvSpPr>
          <p:cNvPr id="16" name="Owal 15"/>
          <p:cNvSpPr/>
          <p:nvPr/>
        </p:nvSpPr>
        <p:spPr>
          <a:xfrm>
            <a:off x="3015344" y="5257346"/>
            <a:ext cx="947057" cy="555172"/>
          </a:xfrm>
          <a:prstGeom prst="ellipse">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sz="1100" b="1" dirty="0">
                <a:solidFill>
                  <a:schemeClr val="tx1"/>
                </a:solidFill>
              </a:rPr>
              <a:t>1 umowa</a:t>
            </a:r>
          </a:p>
        </p:txBody>
      </p:sp>
      <p:sp>
        <p:nvSpPr>
          <p:cNvPr id="17" name="pole tekstowe 16"/>
          <p:cNvSpPr txBox="1"/>
          <p:nvPr/>
        </p:nvSpPr>
        <p:spPr>
          <a:xfrm>
            <a:off x="5225178" y="3499051"/>
            <a:ext cx="3918822" cy="461665"/>
          </a:xfrm>
          <a:prstGeom prst="rect">
            <a:avLst/>
          </a:prstGeom>
          <a:noFill/>
        </p:spPr>
        <p:txBody>
          <a:bodyPr wrap="square" rtlCol="0">
            <a:spAutoFit/>
          </a:bodyPr>
          <a:lstStyle/>
          <a:p>
            <a:r>
              <a:rPr lang="pl-PL" sz="1200" dirty="0"/>
              <a:t>Środki przekazane – 133 907 329,08  PLN – 87,05% </a:t>
            </a:r>
          </a:p>
          <a:p>
            <a:r>
              <a:rPr lang="pl-PL" sz="1200" dirty="0"/>
              <a:t>Środki rozliczone - 133 907 329,08 PLN – 87,05 %</a:t>
            </a:r>
          </a:p>
        </p:txBody>
      </p:sp>
      <p:sp>
        <p:nvSpPr>
          <p:cNvPr id="9" name="pole tekstowe 8"/>
          <p:cNvSpPr txBox="1"/>
          <p:nvPr/>
        </p:nvSpPr>
        <p:spPr>
          <a:xfrm>
            <a:off x="5717722" y="5710019"/>
            <a:ext cx="3537856" cy="646331"/>
          </a:xfrm>
          <a:prstGeom prst="rect">
            <a:avLst/>
          </a:prstGeom>
          <a:noFill/>
        </p:spPr>
        <p:txBody>
          <a:bodyPr wrap="square" rtlCol="0">
            <a:spAutoFit/>
          </a:bodyPr>
          <a:lstStyle/>
          <a:p>
            <a:r>
              <a:rPr lang="pl-PL" sz="1200" dirty="0"/>
              <a:t>Środki przekazane –169 302 632,25PLN –75 %</a:t>
            </a:r>
          </a:p>
          <a:p>
            <a:r>
              <a:rPr lang="pl-PL" sz="1200" dirty="0"/>
              <a:t>Środki rozliczone – 169 193 056,45 PLN –75 %</a:t>
            </a:r>
          </a:p>
          <a:p>
            <a:endParaRPr lang="pl-PL" sz="1200" dirty="0"/>
          </a:p>
        </p:txBody>
      </p:sp>
      <p:pic>
        <p:nvPicPr>
          <p:cNvPr id="10" name="Obraz 9">
            <a:extLst>
              <a:ext uri="{FF2B5EF4-FFF2-40B4-BE49-F238E27FC236}">
                <a16:creationId xmlns:a16="http://schemas.microsoft.com/office/drawing/2014/main" id="{129CD59C-2109-4600-AE88-8DD940C7A8D5}"/>
              </a:ext>
            </a:extLst>
          </p:cNvPr>
          <p:cNvPicPr>
            <a:picLocks noChangeAspect="1"/>
          </p:cNvPicPr>
          <p:nvPr/>
        </p:nvPicPr>
        <p:blipFill>
          <a:blip r:embed="rId10" cstate="print"/>
          <a:stretch>
            <a:fillRect/>
          </a:stretch>
        </p:blipFill>
        <p:spPr>
          <a:xfrm>
            <a:off x="4944086" y="307901"/>
            <a:ext cx="4096769" cy="386964"/>
          </a:xfrm>
          <a:prstGeom prst="rect">
            <a:avLst/>
          </a:prstGeom>
        </p:spPr>
      </p:pic>
    </p:spTree>
    <p:extLst>
      <p:ext uri="{BB962C8B-B14F-4D97-AF65-F5344CB8AC3E}">
        <p14:creationId xmlns:p14="http://schemas.microsoft.com/office/powerpoint/2010/main" val="171328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628650" y="966761"/>
            <a:ext cx="7886700" cy="471341"/>
          </a:xfrm>
        </p:spPr>
        <p:txBody>
          <a:bodyPr/>
          <a:lstStyle/>
          <a:p>
            <a:pPr algn="ctr"/>
            <a:r>
              <a:rPr lang="pl-PL" sz="1600" b="1" dirty="0">
                <a:effectLst>
                  <a:outerShdw blurRad="38100" dist="38100" dir="2700000" algn="tl">
                    <a:srgbClr val="000000">
                      <a:alpha val="43137"/>
                    </a:srgbClr>
                  </a:outerShdw>
                </a:effectLst>
              </a:rPr>
              <a:t>Zintegrowane Inwestycje Terytorialne w ramach RPO WM 2014-2020</a:t>
            </a:r>
            <a:endParaRPr lang="pl-PL" sz="1600" dirty="0"/>
          </a:p>
        </p:txBody>
      </p:sp>
      <p:sp>
        <p:nvSpPr>
          <p:cNvPr id="5" name="Symbol zastępczy numeru slajdu 4"/>
          <p:cNvSpPr>
            <a:spLocks noGrp="1"/>
          </p:cNvSpPr>
          <p:nvPr>
            <p:ph type="sldNum" sz="quarter" idx="10"/>
          </p:nvPr>
        </p:nvSpPr>
        <p:spPr>
          <a:xfrm>
            <a:off x="6457950" y="6296778"/>
            <a:ext cx="2057400" cy="365125"/>
          </a:xfrm>
        </p:spPr>
        <p:txBody>
          <a:bodyPr/>
          <a:lstStyle/>
          <a:p>
            <a:pPr>
              <a:defRPr/>
            </a:pPr>
            <a:fld id="{B436A139-2FA2-455A-B784-22B6B0215D84}" type="slidenum">
              <a:rPr lang="pl-PL" altLang="pl-PL" smtClean="0"/>
              <a:pPr>
                <a:defRPr/>
              </a:pPr>
              <a:t>4</a:t>
            </a:fld>
            <a:endParaRPr lang="pl-PL" altLang="pl-PL"/>
          </a:p>
        </p:txBody>
      </p:sp>
      <p:pic>
        <p:nvPicPr>
          <p:cNvPr id="6" name="Obraz 5"/>
          <p:cNvPicPr>
            <a:picLocks noChangeAspect="1"/>
          </p:cNvPicPr>
          <p:nvPr/>
        </p:nvPicPr>
        <p:blipFill>
          <a:blip r:embed="rId3" cstate="print"/>
          <a:stretch>
            <a:fillRect/>
          </a:stretch>
        </p:blipFill>
        <p:spPr>
          <a:xfrm>
            <a:off x="4944086" y="307901"/>
            <a:ext cx="4096769" cy="386964"/>
          </a:xfrm>
          <a:prstGeom prst="rect">
            <a:avLst/>
          </a:prstGeom>
        </p:spPr>
      </p:pic>
      <p:graphicFrame>
        <p:nvGraphicFramePr>
          <p:cNvPr id="7" name="Diagram 6"/>
          <p:cNvGraphicFramePr/>
          <p:nvPr/>
        </p:nvGraphicFramePr>
        <p:xfrm>
          <a:off x="628651" y="1582056"/>
          <a:ext cx="8236380" cy="4632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bjaśnienie liniowe 1 10"/>
          <p:cNvSpPr/>
          <p:nvPr/>
        </p:nvSpPr>
        <p:spPr>
          <a:xfrm>
            <a:off x="2986093" y="3041542"/>
            <a:ext cx="1853738" cy="1030778"/>
          </a:xfrm>
          <a:prstGeom prst="borderCallout1">
            <a:avLst>
              <a:gd name="adj1" fmla="val -84"/>
              <a:gd name="adj2" fmla="val 54611"/>
              <a:gd name="adj3" fmla="val -177042"/>
              <a:gd name="adj4" fmla="val 19562"/>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3500000" scaled="1"/>
            <a:tileRect/>
          </a:gradFill>
          <a:ln>
            <a:solidFill>
              <a:srgbClr val="FFDAB2"/>
            </a:solidFill>
            <a:prstDash val="sysDot"/>
            <a:headEnd type="arrow" w="med" len="med"/>
            <a:tailEnd type="arrow" w="med" len="med"/>
          </a:ln>
          <a:effectLst>
            <a:outerShdw blurRad="76200" dir="13500000" sy="23000" kx="12000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400" dirty="0"/>
              <a:t>Zakończono realizację </a:t>
            </a:r>
            <a:r>
              <a:rPr lang="pl-PL" sz="1400" b="1" dirty="0">
                <a:effectLst>
                  <a:outerShdw blurRad="38100" dist="38100" dir="2700000" algn="tl">
                    <a:srgbClr val="000000">
                      <a:alpha val="43137"/>
                    </a:srgbClr>
                  </a:outerShdw>
                </a:effectLst>
              </a:rPr>
              <a:t>68 umów </a:t>
            </a:r>
            <a:r>
              <a:rPr lang="pl-PL" sz="1400" dirty="0"/>
              <a:t>na kwotę dofinansowania </a:t>
            </a:r>
            <a:r>
              <a:rPr lang="pl-PL" sz="1400" b="1" dirty="0"/>
              <a:t>UE</a:t>
            </a:r>
            <a:br>
              <a:rPr lang="pl-PL" sz="1400" dirty="0"/>
            </a:br>
            <a:r>
              <a:rPr lang="pl-PL" sz="1400" b="1" i="0" u="none" strike="noStrike" dirty="0">
                <a:solidFill>
                  <a:srgbClr val="000000"/>
                </a:solidFill>
                <a:effectLst/>
              </a:rPr>
              <a:t>195 712 605 </a:t>
            </a:r>
            <a:r>
              <a:rPr lang="pl-PL" sz="1400" b="1" dirty="0">
                <a:effectLst>
                  <a:outerShdw blurRad="38100" dist="38100" dir="2700000" algn="tl">
                    <a:srgbClr val="000000">
                      <a:alpha val="43137"/>
                    </a:srgbClr>
                  </a:outerShdw>
                </a:effectLst>
              </a:rPr>
              <a:t>PLN</a:t>
            </a:r>
          </a:p>
        </p:txBody>
      </p:sp>
    </p:spTree>
    <p:extLst>
      <p:ext uri="{BB962C8B-B14F-4D97-AF65-F5344CB8AC3E}">
        <p14:creationId xmlns:p14="http://schemas.microsoft.com/office/powerpoint/2010/main" val="114749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0"/>
          </p:nvPr>
        </p:nvSpPr>
        <p:spPr/>
        <p:txBody>
          <a:bodyPr/>
          <a:lstStyle/>
          <a:p>
            <a:pPr>
              <a:defRPr/>
            </a:pPr>
            <a:fld id="{F3F8FC2D-04C0-4BAF-8776-9BA560CD414A}" type="slidenum">
              <a:rPr lang="pl-PL" altLang="pl-PL" smtClean="0"/>
              <a:pPr>
                <a:defRPr/>
              </a:pPr>
              <a:t>5</a:t>
            </a:fld>
            <a:endParaRPr lang="pl-PL" altLang="pl-PL" dirty="0"/>
          </a:p>
        </p:txBody>
      </p:sp>
      <p:pic>
        <p:nvPicPr>
          <p:cNvPr id="7" name="Obraz 6"/>
          <p:cNvPicPr>
            <a:picLocks noChangeAspect="1"/>
          </p:cNvPicPr>
          <p:nvPr/>
        </p:nvPicPr>
        <p:blipFill>
          <a:blip r:embed="rId3" cstate="print"/>
          <a:stretch>
            <a:fillRect/>
          </a:stretch>
        </p:blipFill>
        <p:spPr>
          <a:xfrm>
            <a:off x="4944086" y="307901"/>
            <a:ext cx="4096769" cy="386964"/>
          </a:xfrm>
          <a:prstGeom prst="rect">
            <a:avLst/>
          </a:prstGeom>
        </p:spPr>
      </p:pic>
      <p:pic>
        <p:nvPicPr>
          <p:cNvPr id="4" name="Obraz 3">
            <a:extLst>
              <a:ext uri="{FF2B5EF4-FFF2-40B4-BE49-F238E27FC236}">
                <a16:creationId xmlns:a16="http://schemas.microsoft.com/office/drawing/2014/main" id="{8C8440EA-7972-48F8-8CC8-2135F2289334}"/>
              </a:ext>
            </a:extLst>
          </p:cNvPr>
          <p:cNvPicPr>
            <a:picLocks noChangeAspect="1"/>
          </p:cNvPicPr>
          <p:nvPr/>
        </p:nvPicPr>
        <p:blipFill>
          <a:blip r:embed="rId4"/>
          <a:stretch>
            <a:fillRect/>
          </a:stretch>
        </p:blipFill>
        <p:spPr>
          <a:xfrm>
            <a:off x="517808" y="1423242"/>
            <a:ext cx="8108383" cy="4011516"/>
          </a:xfrm>
          <a:prstGeom prst="rect">
            <a:avLst/>
          </a:prstGeom>
        </p:spPr>
      </p:pic>
      <p:sp>
        <p:nvSpPr>
          <p:cNvPr id="9" name="pole tekstowe 6">
            <a:extLst>
              <a:ext uri="{FF2B5EF4-FFF2-40B4-BE49-F238E27FC236}">
                <a16:creationId xmlns:a16="http://schemas.microsoft.com/office/drawing/2014/main" id="{00000000-0008-0000-0300-000007000000}"/>
              </a:ext>
            </a:extLst>
          </p:cNvPr>
          <p:cNvSpPr txBox="1"/>
          <p:nvPr/>
        </p:nvSpPr>
        <p:spPr>
          <a:xfrm>
            <a:off x="2930915" y="1330175"/>
            <a:ext cx="3609974" cy="6953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l-PL" sz="1000" b="1"/>
              <a:t>Przyrost zaangażowania, kontraktacji, wydatkowania </a:t>
            </a:r>
            <a:br>
              <a:rPr lang="pl-PL" sz="1000" b="1"/>
            </a:br>
            <a:r>
              <a:rPr lang="pl-PL" sz="1000" b="1"/>
              <a:t>i zatwierdzonych wniosków o płatność do Alokacji </a:t>
            </a:r>
            <a:br>
              <a:rPr lang="pl-PL" sz="1000" b="1"/>
            </a:br>
            <a:r>
              <a:rPr lang="pl-PL" sz="1000" b="1">
                <a:solidFill>
                  <a:schemeClr val="tx1"/>
                </a:solidFill>
              </a:rPr>
              <a:t>RPO WM 2014-2020 bez Pomocy Technicznej</a:t>
            </a:r>
            <a:endParaRPr lang="pl-PL" sz="1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691925"/>
          </a:xfrm>
        </p:spPr>
        <p:txBody>
          <a:bodyPr/>
          <a:lstStyle/>
          <a:p>
            <a:pPr algn="ctr"/>
            <a:r>
              <a:rPr lang="pl-PL" sz="1400" b="1" dirty="0"/>
              <a:t>Kontraktacja RPO WM na lata 2014 – 2020 - Absorbcja alokacji w Osiach I-X stan na 31.07.2021 r.</a:t>
            </a:r>
          </a:p>
        </p:txBody>
      </p:sp>
      <p:sp>
        <p:nvSpPr>
          <p:cNvPr id="4" name="Symbol zastępczy numeru slajdu 3"/>
          <p:cNvSpPr>
            <a:spLocks noGrp="1"/>
          </p:cNvSpPr>
          <p:nvPr>
            <p:ph type="sldNum" sz="quarter" idx="10"/>
          </p:nvPr>
        </p:nvSpPr>
        <p:spPr/>
        <p:txBody>
          <a:bodyPr/>
          <a:lstStyle/>
          <a:p>
            <a:pPr>
              <a:defRPr/>
            </a:pPr>
            <a:fld id="{B50F5BC2-AAFC-4F9E-91FD-1EC87932F9CE}" type="slidenum">
              <a:rPr lang="pl-PL" altLang="pl-PL" smtClean="0"/>
              <a:pPr>
                <a:defRPr/>
              </a:pPr>
              <a:t>6</a:t>
            </a:fld>
            <a:endParaRPr lang="pl-PL" altLang="pl-PL" dirty="0"/>
          </a:p>
        </p:txBody>
      </p:sp>
      <p:pic>
        <p:nvPicPr>
          <p:cNvPr id="6" name="Obraz 5"/>
          <p:cNvPicPr>
            <a:picLocks noChangeAspect="1"/>
          </p:cNvPicPr>
          <p:nvPr/>
        </p:nvPicPr>
        <p:blipFill>
          <a:blip r:embed="rId3" cstate="print"/>
          <a:stretch>
            <a:fillRect/>
          </a:stretch>
        </p:blipFill>
        <p:spPr>
          <a:xfrm>
            <a:off x="4944086" y="307901"/>
            <a:ext cx="4096769" cy="386964"/>
          </a:xfrm>
          <a:prstGeom prst="rect">
            <a:avLst/>
          </a:prstGeom>
        </p:spPr>
      </p:pic>
      <p:pic>
        <p:nvPicPr>
          <p:cNvPr id="5" name="Obraz 4">
            <a:extLst>
              <a:ext uri="{FF2B5EF4-FFF2-40B4-BE49-F238E27FC236}">
                <a16:creationId xmlns:a16="http://schemas.microsoft.com/office/drawing/2014/main" id="{0AC79E45-D4B6-442D-A868-D95444C8ECF3}"/>
              </a:ext>
            </a:extLst>
          </p:cNvPr>
          <p:cNvPicPr>
            <a:picLocks noChangeAspect="1"/>
          </p:cNvPicPr>
          <p:nvPr/>
        </p:nvPicPr>
        <p:blipFill>
          <a:blip r:embed="rId4"/>
          <a:stretch>
            <a:fillRect/>
          </a:stretch>
        </p:blipFill>
        <p:spPr>
          <a:xfrm>
            <a:off x="842874" y="1650775"/>
            <a:ext cx="7596274" cy="4316342"/>
          </a:xfrm>
          <a:prstGeom prst="rect">
            <a:avLst/>
          </a:prstGeom>
        </p:spPr>
      </p:pic>
    </p:spTree>
    <p:extLst>
      <p:ext uri="{BB962C8B-B14F-4D97-AF65-F5344CB8AC3E}">
        <p14:creationId xmlns:p14="http://schemas.microsoft.com/office/powerpoint/2010/main" val="379835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0"/>
          </p:nvPr>
        </p:nvSpPr>
        <p:spPr/>
        <p:txBody>
          <a:bodyPr/>
          <a:lstStyle/>
          <a:p>
            <a:pPr>
              <a:defRPr/>
            </a:pPr>
            <a:fld id="{F3F8FC2D-04C0-4BAF-8776-9BA560CD414A}" type="slidenum">
              <a:rPr lang="pl-PL" altLang="pl-PL" smtClean="0"/>
              <a:pPr>
                <a:defRPr/>
              </a:pPr>
              <a:t>7</a:t>
            </a:fld>
            <a:endParaRPr lang="pl-PL" altLang="pl-PL"/>
          </a:p>
        </p:txBody>
      </p:sp>
      <p:pic>
        <p:nvPicPr>
          <p:cNvPr id="5" name="Obraz 4"/>
          <p:cNvPicPr>
            <a:picLocks noChangeAspect="1"/>
          </p:cNvPicPr>
          <p:nvPr/>
        </p:nvPicPr>
        <p:blipFill>
          <a:blip r:embed="rId3" cstate="print"/>
          <a:stretch>
            <a:fillRect/>
          </a:stretch>
        </p:blipFill>
        <p:spPr>
          <a:xfrm>
            <a:off x="4944086" y="307901"/>
            <a:ext cx="4096769" cy="386964"/>
          </a:xfrm>
          <a:prstGeom prst="rect">
            <a:avLst/>
          </a:prstGeom>
        </p:spPr>
      </p:pic>
      <p:pic>
        <p:nvPicPr>
          <p:cNvPr id="4" name="Obraz 3">
            <a:extLst>
              <a:ext uri="{FF2B5EF4-FFF2-40B4-BE49-F238E27FC236}">
                <a16:creationId xmlns:a16="http://schemas.microsoft.com/office/drawing/2014/main" id="{5A02BDE3-4F2E-4135-ACE0-048B29CBFCB3}"/>
              </a:ext>
            </a:extLst>
          </p:cNvPr>
          <p:cNvPicPr>
            <a:picLocks noChangeAspect="1"/>
          </p:cNvPicPr>
          <p:nvPr/>
        </p:nvPicPr>
        <p:blipFill>
          <a:blip r:embed="rId4"/>
          <a:stretch>
            <a:fillRect/>
          </a:stretch>
        </p:blipFill>
        <p:spPr>
          <a:xfrm>
            <a:off x="228599" y="1124668"/>
            <a:ext cx="8686801" cy="5326572"/>
          </a:xfrm>
          <a:prstGeom prst="rect">
            <a:avLst/>
          </a:prstGeom>
        </p:spPr>
      </p:pic>
    </p:spTree>
    <p:extLst>
      <p:ext uri="{BB962C8B-B14F-4D97-AF65-F5344CB8AC3E}">
        <p14:creationId xmlns:p14="http://schemas.microsoft.com/office/powerpoint/2010/main" val="160268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0"/>
          </p:nvPr>
        </p:nvSpPr>
        <p:spPr/>
        <p:txBody>
          <a:bodyPr/>
          <a:lstStyle/>
          <a:p>
            <a:pPr>
              <a:defRPr/>
            </a:pPr>
            <a:fld id="{F3F8FC2D-04C0-4BAF-8776-9BA560CD414A}" type="slidenum">
              <a:rPr lang="pl-PL" altLang="pl-PL" smtClean="0"/>
              <a:pPr>
                <a:defRPr/>
              </a:pPr>
              <a:t>8</a:t>
            </a:fld>
            <a:endParaRPr lang="pl-PL" altLang="pl-PL"/>
          </a:p>
        </p:txBody>
      </p:sp>
      <p:pic>
        <p:nvPicPr>
          <p:cNvPr id="5" name="Obraz 4"/>
          <p:cNvPicPr>
            <a:picLocks noChangeAspect="1"/>
          </p:cNvPicPr>
          <p:nvPr/>
        </p:nvPicPr>
        <p:blipFill>
          <a:blip r:embed="rId3" cstate="print"/>
          <a:stretch>
            <a:fillRect/>
          </a:stretch>
        </p:blipFill>
        <p:spPr>
          <a:xfrm>
            <a:off x="4944086" y="307901"/>
            <a:ext cx="4096769" cy="386964"/>
          </a:xfrm>
          <a:prstGeom prst="rect">
            <a:avLst/>
          </a:prstGeom>
        </p:spPr>
      </p:pic>
      <p:pic>
        <p:nvPicPr>
          <p:cNvPr id="4" name="Obraz 3">
            <a:extLst>
              <a:ext uri="{FF2B5EF4-FFF2-40B4-BE49-F238E27FC236}">
                <a16:creationId xmlns:a16="http://schemas.microsoft.com/office/drawing/2014/main" id="{8246B034-92A7-46C8-964B-AB01FEEFEB01}"/>
              </a:ext>
            </a:extLst>
          </p:cNvPr>
          <p:cNvPicPr>
            <a:picLocks noChangeAspect="1"/>
          </p:cNvPicPr>
          <p:nvPr/>
        </p:nvPicPr>
        <p:blipFill>
          <a:blip r:embed="rId4"/>
          <a:stretch>
            <a:fillRect/>
          </a:stretch>
        </p:blipFill>
        <p:spPr>
          <a:xfrm>
            <a:off x="86264" y="974785"/>
            <a:ext cx="8842076" cy="5443269"/>
          </a:xfrm>
          <a:prstGeom prst="rect">
            <a:avLst/>
          </a:prstGeom>
        </p:spPr>
      </p:pic>
    </p:spTree>
    <p:extLst>
      <p:ext uri="{BB962C8B-B14F-4D97-AF65-F5344CB8AC3E}">
        <p14:creationId xmlns:p14="http://schemas.microsoft.com/office/powerpoint/2010/main" val="312596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0"/>
          </p:nvPr>
        </p:nvSpPr>
        <p:spPr/>
        <p:txBody>
          <a:bodyPr/>
          <a:lstStyle/>
          <a:p>
            <a:pPr>
              <a:defRPr/>
            </a:pPr>
            <a:fld id="{06C5961D-26AB-46AA-91FA-26F7DD722FD0}" type="slidenum">
              <a:rPr lang="pl-PL" altLang="pl-PL" smtClean="0"/>
              <a:pPr>
                <a:defRPr/>
              </a:pPr>
              <a:t>9</a:t>
            </a:fld>
            <a:endParaRPr lang="pl-PL" altLang="pl-PL" dirty="0"/>
          </a:p>
        </p:txBody>
      </p:sp>
      <p:pic>
        <p:nvPicPr>
          <p:cNvPr id="5" name="Obraz 4"/>
          <p:cNvPicPr>
            <a:picLocks noChangeAspect="1"/>
          </p:cNvPicPr>
          <p:nvPr/>
        </p:nvPicPr>
        <p:blipFill>
          <a:blip r:embed="rId3" cstate="print"/>
          <a:stretch>
            <a:fillRect/>
          </a:stretch>
        </p:blipFill>
        <p:spPr>
          <a:xfrm>
            <a:off x="4944086" y="307901"/>
            <a:ext cx="4096769" cy="386964"/>
          </a:xfrm>
          <a:prstGeom prst="rect">
            <a:avLst/>
          </a:prstGeom>
        </p:spPr>
      </p:pic>
      <p:pic>
        <p:nvPicPr>
          <p:cNvPr id="2" name="Obraz 1">
            <a:extLst>
              <a:ext uri="{FF2B5EF4-FFF2-40B4-BE49-F238E27FC236}">
                <a16:creationId xmlns:a16="http://schemas.microsoft.com/office/drawing/2014/main" id="{BEEFEE81-74DA-4896-9564-038872EFCE81}"/>
              </a:ext>
            </a:extLst>
          </p:cNvPr>
          <p:cNvPicPr>
            <a:picLocks noChangeAspect="1"/>
          </p:cNvPicPr>
          <p:nvPr/>
        </p:nvPicPr>
        <p:blipFill>
          <a:blip r:embed="rId4"/>
          <a:stretch>
            <a:fillRect/>
          </a:stretch>
        </p:blipFill>
        <p:spPr>
          <a:xfrm>
            <a:off x="112143" y="1060498"/>
            <a:ext cx="8928712" cy="4865849"/>
          </a:xfrm>
          <a:prstGeom prst="rect">
            <a:avLst/>
          </a:prstGeom>
        </p:spPr>
      </p:pic>
    </p:spTree>
    <p:extLst>
      <p:ext uri="{BB962C8B-B14F-4D97-AF65-F5344CB8AC3E}">
        <p14:creationId xmlns:p14="http://schemas.microsoft.com/office/powerpoint/2010/main" val="1337906952"/>
      </p:ext>
    </p:extLst>
  </p:cSld>
  <p:clrMapOvr>
    <a:masterClrMapping/>
  </p:clrMapOvr>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33676</TotalTime>
  <Words>1113</Words>
  <Application>Microsoft Office PowerPoint</Application>
  <PresentationFormat>Pokaz na ekranie (4:3)</PresentationFormat>
  <Paragraphs>117</Paragraphs>
  <Slides>11</Slides>
  <Notes>11</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11</vt:i4>
      </vt:variant>
    </vt:vector>
  </HeadingPairs>
  <TitlesOfParts>
    <vt:vector size="14" baseType="lpstr">
      <vt:lpstr>Arial</vt:lpstr>
      <vt:lpstr>Calibri</vt:lpstr>
      <vt:lpstr>Programy Regionalne</vt:lpstr>
      <vt:lpstr>Prezentacja programu PowerPoint</vt:lpstr>
      <vt:lpstr>Stan realizacji RPO WM na lata 2014-2020</vt:lpstr>
      <vt:lpstr>Stan realizacji Instrumentów Finansowych (IF)</vt:lpstr>
      <vt:lpstr>Zintegrowane Inwestycje Terytorialne w ramach RPO WM 2014-2020</vt:lpstr>
      <vt:lpstr>Prezentacja programu PowerPoint</vt:lpstr>
      <vt:lpstr>Kontraktacja RPO WM na lata 2014 – 2020 - Absorbcja alokacji w Osiach I-X stan na 31.07.2021 r.</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Romanik Michał</cp:lastModifiedBy>
  <cp:revision>2834</cp:revision>
  <cp:lastPrinted>2021-08-11T10:36:25Z</cp:lastPrinted>
  <dcterms:created xsi:type="dcterms:W3CDTF">2015-04-20T12:46:14Z</dcterms:created>
  <dcterms:modified xsi:type="dcterms:W3CDTF">2021-08-16T06:55:45Z</dcterms:modified>
  <cp:contentStatus/>
</cp:coreProperties>
</file>