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9"/>
  </p:notesMasterIdLst>
  <p:handoutMasterIdLst>
    <p:handoutMasterId r:id="rId10"/>
  </p:handoutMasterIdLst>
  <p:sldIdLst>
    <p:sldId id="732" r:id="rId2"/>
    <p:sldId id="738" r:id="rId3"/>
    <p:sldId id="741" r:id="rId4"/>
    <p:sldId id="740" r:id="rId5"/>
    <p:sldId id="739" r:id="rId6"/>
    <p:sldId id="742" r:id="rId7"/>
    <p:sldId id="736" r:id="rId8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wczyk Izabela" initials="SI" lastIdx="4" clrIdx="0">
    <p:extLst>
      <p:ext uri="{19B8F6BF-5375-455C-9EA6-DF929625EA0E}">
        <p15:presenceInfo xmlns:p15="http://schemas.microsoft.com/office/powerpoint/2012/main" userId="S-1-5-21-3614740060-3577846218-3186316695-22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90" autoAdjust="0"/>
  </p:normalViewPr>
  <p:slideViewPr>
    <p:cSldViewPr snapToGrid="0">
      <p:cViewPr varScale="1">
        <p:scale>
          <a:sx n="121" d="100"/>
          <a:sy n="121" d="100"/>
        </p:scale>
        <p:origin x="12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0910" tIns="45455" rIns="90910" bIns="45455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0910" tIns="45455" rIns="90910" bIns="45455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12.12.2019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6"/>
            <a:ext cx="2946400" cy="496887"/>
          </a:xfrm>
          <a:prstGeom prst="rect">
            <a:avLst/>
          </a:prstGeom>
        </p:spPr>
        <p:txBody>
          <a:bodyPr vert="horz" lIns="90910" tIns="45455" rIns="90910" bIns="45455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6"/>
            <a:ext cx="2946400" cy="496887"/>
          </a:xfrm>
          <a:prstGeom prst="rect">
            <a:avLst/>
          </a:prstGeom>
        </p:spPr>
        <p:txBody>
          <a:bodyPr vert="horz" wrap="square" lIns="90910" tIns="45455" rIns="90910" bIns="454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0910" tIns="45455" rIns="90910" bIns="4545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0910" tIns="45455" rIns="90910" bIns="4545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12.12.2019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10" tIns="45455" rIns="90910" bIns="45455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7" y="4716469"/>
            <a:ext cx="5438775" cy="4467225"/>
          </a:xfrm>
          <a:prstGeom prst="rect">
            <a:avLst/>
          </a:prstGeom>
        </p:spPr>
        <p:txBody>
          <a:bodyPr vert="horz" lIns="90910" tIns="45455" rIns="90910" bIns="45455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6"/>
            <a:ext cx="2946400" cy="496887"/>
          </a:xfrm>
          <a:prstGeom prst="rect">
            <a:avLst/>
          </a:prstGeom>
        </p:spPr>
        <p:txBody>
          <a:bodyPr vert="horz" lIns="90910" tIns="45455" rIns="90910" bIns="4545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6"/>
            <a:ext cx="2946400" cy="496887"/>
          </a:xfrm>
          <a:prstGeom prst="rect">
            <a:avLst/>
          </a:prstGeom>
        </p:spPr>
        <p:txBody>
          <a:bodyPr vert="horz" wrap="square" lIns="90910" tIns="45455" rIns="90910" bIns="454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3453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28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9634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4854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6266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8" y="210525"/>
            <a:ext cx="5937206" cy="563916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128588" y="2198557"/>
            <a:ext cx="885976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smtClean="0"/>
              <a:t>Zmiany</a:t>
            </a:r>
          </a:p>
          <a:p>
            <a:pPr algn="ctr"/>
            <a:r>
              <a:rPr lang="pl-PL" sz="2800" b="1" dirty="0" smtClean="0"/>
              <a:t>Regionalnego </a:t>
            </a:r>
            <a:r>
              <a:rPr lang="pl-PL" sz="2800" b="1" dirty="0"/>
              <a:t>Programu Operacyjnego </a:t>
            </a:r>
            <a:r>
              <a:rPr lang="pl-PL" sz="2800" b="1" dirty="0" smtClean="0"/>
              <a:t>Województwa Mazowieckiego </a:t>
            </a:r>
          </a:p>
          <a:p>
            <a:pPr algn="ctr"/>
            <a:r>
              <a:rPr lang="pl-PL" sz="2800" b="1" dirty="0" smtClean="0"/>
              <a:t>na </a:t>
            </a:r>
            <a:r>
              <a:rPr lang="pl-PL" sz="2800" b="1" dirty="0"/>
              <a:t>lata </a:t>
            </a:r>
            <a:r>
              <a:rPr lang="pl-PL" sz="2800" b="1" dirty="0" smtClean="0"/>
              <a:t>2014-2020</a:t>
            </a:r>
            <a:endParaRPr lang="pl-PL" sz="2800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pl-PL" dirty="0" smtClean="0"/>
          </a:p>
          <a:p>
            <a:pPr algn="ctr"/>
            <a:endParaRPr lang="pl-PL" dirty="0" smtClean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r>
              <a:rPr lang="pl-PL" dirty="0"/>
              <a:t>Posiedzenie Komitetu Monitorującego RPO WM 2014-2020</a:t>
            </a:r>
            <a:endParaRPr lang="pl-PL" dirty="0" smtClean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algn="ctr"/>
            <a:r>
              <a:rPr lang="pl-PL" dirty="0" smtClean="0">
                <a:latin typeface="+mn-lt"/>
              </a:rPr>
              <a:t>Warszawa, 12 grudnia 2019 r.</a:t>
            </a:r>
            <a:endParaRPr lang="pl-PL" dirty="0">
              <a:latin typeface="+mn-lt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0" y="6435725"/>
            <a:ext cx="9144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pl-PL" b="1" dirty="0">
                <a:solidFill>
                  <a:schemeClr val="bg1"/>
                </a:solidFill>
                <a:latin typeface="+mj-lt"/>
              </a:rPr>
              <a:t>Departament Rozwoju Regionalnego i Funduszy Europejskich</a:t>
            </a:r>
          </a:p>
        </p:txBody>
      </p:sp>
    </p:spTree>
    <p:extLst>
      <p:ext uri="{BB962C8B-B14F-4D97-AF65-F5344CB8AC3E}">
        <p14:creationId xmlns:p14="http://schemas.microsoft.com/office/powerpoint/2010/main" val="259348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892300"/>
            <a:ext cx="7886700" cy="428466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2000" dirty="0"/>
              <a:t>14 listopada br. Komitet Monitorujący RPO WM 2014-2020 uchwałą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Nr 25/LII/2019 </a:t>
            </a:r>
            <a:r>
              <a:rPr lang="pl-PL" sz="2000" dirty="0"/>
              <a:t>przyjął propozycje zmian Regionalnego </a:t>
            </a:r>
            <a:r>
              <a:rPr lang="pl-PL" sz="2000" dirty="0" smtClean="0"/>
              <a:t>Programu Operacyjnego </a:t>
            </a:r>
            <a:r>
              <a:rPr lang="pl-PL" sz="2000" dirty="0"/>
              <a:t>Województwa </a:t>
            </a:r>
            <a:r>
              <a:rPr lang="pl-PL" sz="2000" dirty="0" smtClean="0"/>
              <a:t>Mazowieckiego na lata 2014-2020.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W stosunku </a:t>
            </a:r>
            <a:r>
              <a:rPr lang="pl-PL" sz="2000" dirty="0"/>
              <a:t>do </a:t>
            </a:r>
            <a:r>
              <a:rPr lang="pl-PL" sz="2000" dirty="0" smtClean="0"/>
              <a:t>przedstawionych wtedy materiałów </a:t>
            </a:r>
            <a:r>
              <a:rPr lang="pl-PL" sz="2000" dirty="0"/>
              <a:t>(tabela zmian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i prezentacja</a:t>
            </a:r>
            <a:r>
              <a:rPr lang="pl-PL" sz="2000" dirty="0" smtClean="0"/>
              <a:t>) konieczne było wprowadzenie </a:t>
            </a:r>
            <a:r>
              <a:rPr lang="pl-PL" sz="2000" dirty="0" smtClean="0"/>
              <a:t>do </a:t>
            </a:r>
            <a:r>
              <a:rPr lang="pl-PL" sz="2000" dirty="0" smtClean="0"/>
              <a:t>RPO WM 2014-2020 zmian wynikających m. in. z ustaleń </a:t>
            </a:r>
            <a:r>
              <a:rPr lang="pl-PL" sz="2000" dirty="0" smtClean="0"/>
              <a:t>z Ministerstwem </a:t>
            </a:r>
            <a:r>
              <a:rPr lang="pl-PL" sz="2000" dirty="0"/>
              <a:t>Funduszy i Polityki Regionalnej (wcześniej </a:t>
            </a:r>
            <a:r>
              <a:rPr lang="pl-PL" sz="2000" dirty="0" smtClean="0"/>
              <a:t>Ministerstwem Inwestycji </a:t>
            </a:r>
            <a:r>
              <a:rPr lang="pl-PL" sz="2000" dirty="0"/>
              <a:t>i Rozwoju</a:t>
            </a:r>
            <a:r>
              <a:rPr lang="pl-PL" sz="2000" dirty="0" smtClean="0"/>
              <a:t>).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0536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58850"/>
            <a:ext cx="7886700" cy="540000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 smtClean="0"/>
              <a:t>Zmiany ogólne</a:t>
            </a:r>
            <a:endParaRPr lang="pl-PL" sz="2400" b="1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892300"/>
            <a:ext cx="7886700" cy="4284663"/>
          </a:xfrm>
        </p:spPr>
        <p:txBody>
          <a:bodyPr/>
          <a:lstStyle/>
          <a:p>
            <a:pPr marL="0" indent="0" algn="just">
              <a:buNone/>
            </a:pPr>
            <a:r>
              <a:rPr lang="pl-PL" sz="2000" dirty="0"/>
              <a:t>Z</a:t>
            </a:r>
            <a:r>
              <a:rPr lang="pl-PL" sz="2000" dirty="0" smtClean="0"/>
              <a:t>miana </a:t>
            </a:r>
            <a:r>
              <a:rPr lang="pl-PL" sz="2000" dirty="0"/>
              <a:t>zwrotów „uczelnie wyższe” i „szkoły wyższe” na „uczelnie”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– </a:t>
            </a:r>
            <a:r>
              <a:rPr lang="pl-PL" sz="2000" dirty="0"/>
              <a:t>zgodnie z terminologią używaną </a:t>
            </a:r>
            <a:r>
              <a:rPr lang="pl-PL" sz="2000" dirty="0" smtClean="0"/>
              <a:t>w </a:t>
            </a:r>
            <a:r>
              <a:rPr lang="pl-PL" sz="2000" dirty="0"/>
              <a:t>ustawie z dnia 20 lipca 2018 r.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Prawo </a:t>
            </a:r>
            <a:r>
              <a:rPr lang="pl-PL" sz="2000" dirty="0"/>
              <a:t>o szkolnictwie wyższym i nauce (Dz.U. poz. 1668 z </a:t>
            </a:r>
            <a:r>
              <a:rPr lang="pl-PL" sz="2000" dirty="0" err="1"/>
              <a:t>późn</a:t>
            </a:r>
            <a:r>
              <a:rPr lang="pl-PL" sz="2000" dirty="0"/>
              <a:t>. zm</a:t>
            </a:r>
            <a:r>
              <a:rPr lang="pl-PL" sz="2000" dirty="0" smtClean="0"/>
              <a:t>.).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60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58850"/>
            <a:ext cx="7886700" cy="540000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 smtClean="0"/>
              <a:t>Zmiany w ramach EFRR</a:t>
            </a:r>
            <a:endParaRPr lang="pl-PL" sz="2400" b="1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892300"/>
            <a:ext cx="7886700" cy="4284663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pl-PL" sz="2000" dirty="0" smtClean="0"/>
              <a:t>W </a:t>
            </a:r>
            <a:r>
              <a:rPr lang="pl-PL" sz="2000" dirty="0"/>
              <a:t>związku ze zmianą kursu </a:t>
            </a:r>
            <a:r>
              <a:rPr lang="pl-PL" sz="2000" dirty="0" smtClean="0"/>
              <a:t>PLN/EUR </a:t>
            </a:r>
            <a:r>
              <a:rPr lang="pl-PL" sz="2000" dirty="0"/>
              <a:t>wprowadzono korekty </a:t>
            </a:r>
            <a:r>
              <a:rPr lang="pl-PL" sz="2000" dirty="0" smtClean="0"/>
              <a:t>wysokości realokowanych </a:t>
            </a:r>
            <a:r>
              <a:rPr lang="pl-PL" sz="2000" dirty="0"/>
              <a:t>środków </a:t>
            </a:r>
            <a:r>
              <a:rPr lang="pl-PL" sz="2000" dirty="0" smtClean="0"/>
              <a:t>do </a:t>
            </a:r>
            <a:r>
              <a:rPr lang="pl-PL" sz="2000" dirty="0"/>
              <a:t>Działania 6.1 </a:t>
            </a:r>
            <a:r>
              <a:rPr lang="pl-PL" sz="2000" dirty="0" smtClean="0"/>
              <a:t>„Infrastruktura </a:t>
            </a:r>
            <a:r>
              <a:rPr lang="pl-PL" sz="2000" dirty="0"/>
              <a:t>ochrony </a:t>
            </a:r>
            <a:r>
              <a:rPr lang="pl-PL" sz="2000" dirty="0" smtClean="0"/>
              <a:t>zdrowia” (</a:t>
            </a:r>
            <a:r>
              <a:rPr lang="pl-PL" sz="2000" dirty="0" smtClean="0"/>
              <a:t>PI 9a):</a:t>
            </a:r>
          </a:p>
          <a:p>
            <a:pPr algn="just">
              <a:spcBef>
                <a:spcPts val="0"/>
              </a:spcBef>
            </a:pPr>
            <a:r>
              <a:rPr lang="pl-PL" sz="2000" dirty="0" smtClean="0"/>
              <a:t>z </a:t>
            </a:r>
            <a:r>
              <a:rPr lang="pl-PL" sz="2000" dirty="0"/>
              <a:t>Poddziałania 2.1.1 </a:t>
            </a:r>
            <a:r>
              <a:rPr lang="pl-PL" sz="2000" dirty="0" smtClean="0"/>
              <a:t>„E-usługi </a:t>
            </a:r>
            <a:r>
              <a:rPr lang="pl-PL" sz="2000" dirty="0"/>
              <a:t>dla </a:t>
            </a:r>
            <a:r>
              <a:rPr lang="pl-PL" sz="2000" dirty="0" smtClean="0"/>
              <a:t>Mazowsza” (PI 2c) – </a:t>
            </a:r>
            <a:r>
              <a:rPr lang="pl-PL" sz="2000" dirty="0"/>
              <a:t>zmniejszenie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z </a:t>
            </a:r>
            <a:r>
              <a:rPr lang="pl-PL" sz="2000" dirty="0"/>
              <a:t>kwoty 1.800.000 EUR do 1.200.000 </a:t>
            </a:r>
            <a:r>
              <a:rPr lang="pl-PL" sz="2000" dirty="0" smtClean="0"/>
              <a:t>EUR,</a:t>
            </a:r>
          </a:p>
          <a:p>
            <a:pPr algn="just">
              <a:spcBef>
                <a:spcPts val="0"/>
              </a:spcBef>
            </a:pPr>
            <a:r>
              <a:rPr lang="pl-PL" sz="2000" dirty="0" smtClean="0"/>
              <a:t>z </a:t>
            </a:r>
            <a:r>
              <a:rPr lang="pl-PL" sz="2000" dirty="0"/>
              <a:t>Działania 6.2 </a:t>
            </a:r>
            <a:r>
              <a:rPr lang="pl-PL" sz="2000" dirty="0" smtClean="0"/>
              <a:t>„Rewitalizacja </a:t>
            </a:r>
            <a:r>
              <a:rPr lang="pl-PL" sz="2000" dirty="0"/>
              <a:t>obszarów </a:t>
            </a:r>
            <a:r>
              <a:rPr lang="pl-PL" sz="2000" dirty="0" smtClean="0"/>
              <a:t>zmarginalizowanych” (PI 9b) </a:t>
            </a:r>
            <a:br>
              <a:rPr lang="pl-PL" sz="2000" dirty="0" smtClean="0"/>
            </a:br>
            <a:r>
              <a:rPr lang="pl-PL" sz="2000" dirty="0" smtClean="0"/>
              <a:t>– </a:t>
            </a:r>
            <a:r>
              <a:rPr lang="pl-PL" sz="2000" dirty="0"/>
              <a:t>zmniejszenie z kwoty 2.650.000 EUR do 2.150.000 EUR.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dirty="0"/>
              <a:t>Korekty kwot pociągają za sobą </a:t>
            </a:r>
            <a:r>
              <a:rPr lang="pl-PL" sz="2000" dirty="0" smtClean="0"/>
              <a:t>zmiany </a:t>
            </a:r>
            <a:r>
              <a:rPr lang="pl-PL" sz="2000" dirty="0"/>
              <a:t>w kategoriach interwencji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i w wartościach </a:t>
            </a:r>
            <a:r>
              <a:rPr lang="pl-PL" sz="2000" dirty="0"/>
              <a:t>docelowych wskaźników. </a:t>
            </a:r>
            <a:endParaRPr lang="pl-PL" sz="2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dirty="0" smtClean="0"/>
              <a:t>Jeżeli </a:t>
            </a:r>
            <a:r>
              <a:rPr lang="pl-PL" sz="2000" dirty="0"/>
              <a:t>w związku ze zmianą dostępności środków, na dalszych </a:t>
            </a:r>
            <a:r>
              <a:rPr lang="pl-PL" sz="2000" dirty="0" smtClean="0"/>
              <a:t>etapach renegocjacji</a:t>
            </a:r>
            <a:r>
              <a:rPr lang="pl-PL" sz="2000" dirty="0"/>
              <a:t>, wprowadzenie ww. korekt okaże się </a:t>
            </a:r>
            <a:r>
              <a:rPr lang="pl-PL" sz="2000" dirty="0" smtClean="0"/>
              <a:t>nieuzasadnione, obowiązywać </a:t>
            </a:r>
            <a:r>
              <a:rPr lang="pl-PL" sz="2000" dirty="0"/>
              <a:t>będzie wersja zaakceptowana przez KE w </a:t>
            </a:r>
            <a:r>
              <a:rPr lang="pl-PL" sz="2000" dirty="0" smtClean="0"/>
              <a:t>drodze renegocjacji </a:t>
            </a:r>
            <a:r>
              <a:rPr lang="pl-PL" sz="2000" dirty="0"/>
              <a:t>nieformalnych oraz przez KM </a:t>
            </a:r>
            <a:r>
              <a:rPr lang="pl-PL" sz="2000" dirty="0" smtClean="0"/>
              <a:t>w </a:t>
            </a:r>
            <a:r>
              <a:rPr lang="pl-PL" sz="2000" dirty="0"/>
              <a:t>dniu 14 listopada br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4432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58850"/>
            <a:ext cx="7886700" cy="540000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 smtClean="0"/>
              <a:t>Zmiany w ramach EFS</a:t>
            </a:r>
            <a:endParaRPr lang="pl-PL" sz="2400" b="1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892300"/>
            <a:ext cx="7886700" cy="4284663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l-PL" sz="2000" dirty="0" smtClean="0"/>
              <a:t>PI </a:t>
            </a:r>
            <a:r>
              <a:rPr lang="pl-PL" sz="2000" dirty="0"/>
              <a:t>9i – dookreślenie, zgodnie z rekomendacją KE dla wszystkich </a:t>
            </a:r>
            <a:r>
              <a:rPr lang="pl-PL" sz="2000" dirty="0" smtClean="0"/>
              <a:t>regionów, wartości </a:t>
            </a:r>
            <a:r>
              <a:rPr lang="pl-PL" sz="2000" dirty="0"/>
              <a:t>bazowej wskaźnika „Liczba osób zagrożonych ubóstwem </a:t>
            </a:r>
            <a:r>
              <a:rPr lang="pl-PL" sz="2000" dirty="0" smtClean="0"/>
              <a:t>lub </a:t>
            </a:r>
            <a:r>
              <a:rPr lang="pl-PL" sz="2000" dirty="0" smtClean="0"/>
              <a:t>wykluczeniem </a:t>
            </a:r>
            <a:r>
              <a:rPr lang="pl-PL" sz="2000" dirty="0"/>
              <a:t>społecznym, poszukujących pracy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po </a:t>
            </a:r>
            <a:r>
              <a:rPr lang="pl-PL" sz="2000" dirty="0"/>
              <a:t>opuszczeniu programu” </a:t>
            </a:r>
            <a:r>
              <a:rPr lang="pl-PL" sz="2000" dirty="0" smtClean="0"/>
              <a:t>i </a:t>
            </a:r>
            <a:r>
              <a:rPr lang="pl-PL" sz="2000" dirty="0" smtClean="0"/>
              <a:t>zmiana </a:t>
            </a:r>
            <a:r>
              <a:rPr lang="pl-PL" sz="2000" dirty="0"/>
              <a:t>z 18% </a:t>
            </a:r>
            <a:r>
              <a:rPr lang="pl-PL" sz="2000" dirty="0" smtClean="0"/>
              <a:t>na 36%.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l-PL" sz="2000" dirty="0" smtClean="0"/>
              <a:t>PI 10iv – w </a:t>
            </a:r>
            <a:r>
              <a:rPr lang="pl-PL" sz="2000" dirty="0"/>
              <a:t>obszarze doradztwa edukacyjno-zawodowego: rozszerzenie </a:t>
            </a:r>
            <a:r>
              <a:rPr lang="pl-PL" sz="2000" dirty="0" smtClean="0"/>
              <a:t>grupy docelowej </a:t>
            </a:r>
            <a:r>
              <a:rPr lang="pl-PL" sz="2000" dirty="0"/>
              <a:t>o młodszych uczniów szkół podstawowych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oraz </a:t>
            </a:r>
            <a:r>
              <a:rPr lang="pl-PL" sz="2000" dirty="0"/>
              <a:t>uczniów </a:t>
            </a:r>
            <a:r>
              <a:rPr lang="pl-PL" sz="2000" dirty="0" smtClean="0"/>
              <a:t>liceów ogólnokształcących</a:t>
            </a:r>
            <a:r>
              <a:rPr lang="pl-PL" sz="2000" dirty="0"/>
              <a:t>, które pozwoli na objęcie </a:t>
            </a:r>
            <a:r>
              <a:rPr lang="pl-PL" sz="2000" dirty="0" smtClean="0"/>
              <a:t>ich </a:t>
            </a:r>
            <a:r>
              <a:rPr lang="pl-PL" sz="2000" dirty="0"/>
              <a:t>wsparciem w </a:t>
            </a:r>
            <a:r>
              <a:rPr lang="pl-PL" sz="2000" dirty="0" smtClean="0"/>
              <a:t>zakresie planowania </a:t>
            </a:r>
            <a:r>
              <a:rPr lang="pl-PL" sz="2000" dirty="0"/>
              <a:t>i budowania ścieżki kariery edukacyjnej i zawodowej. </a:t>
            </a:r>
            <a:r>
              <a:rPr lang="pl-PL" sz="2000" dirty="0" smtClean="0"/>
              <a:t>Zmiana </a:t>
            </a:r>
            <a:r>
              <a:rPr lang="pl-PL" sz="2000" dirty="0"/>
              <a:t>była zgłoszona przez przedstawiciela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IZ </a:t>
            </a:r>
            <a:r>
              <a:rPr lang="pl-PL" sz="2000" dirty="0" smtClean="0"/>
              <a:t>RPO WM </a:t>
            </a:r>
            <a:r>
              <a:rPr lang="pl-PL" sz="2000" dirty="0"/>
              <a:t>podczas </a:t>
            </a:r>
            <a:r>
              <a:rPr lang="pl-PL" sz="2000" dirty="0" smtClean="0"/>
              <a:t>posiedzenia KM </a:t>
            </a:r>
            <a:r>
              <a:rPr lang="pl-PL" sz="2000" dirty="0"/>
              <a:t>w </a:t>
            </a:r>
            <a:r>
              <a:rPr lang="pl-PL" sz="2000" dirty="0" smtClean="0"/>
              <a:t>dniu 14 </a:t>
            </a:r>
            <a:r>
              <a:rPr lang="pl-PL" sz="2000" dirty="0"/>
              <a:t>listopada br.</a:t>
            </a:r>
          </a:p>
          <a:p>
            <a:pPr marL="0" lvl="0" indent="0" algn="just">
              <a:spcAft>
                <a:spcPts val="1800"/>
              </a:spcAft>
              <a:buNone/>
            </a:pPr>
            <a:endParaRPr lang="pl-PL" sz="20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9197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892300"/>
            <a:ext cx="7886700" cy="428466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2000" dirty="0" smtClean="0"/>
              <a:t>W </a:t>
            </a:r>
            <a:r>
              <a:rPr lang="pl-PL" sz="2000" dirty="0"/>
              <a:t>trakcie renegocjacji RPO WM 2014-2020 mogą być wprowadzane </a:t>
            </a:r>
            <a:r>
              <a:rPr lang="pl-PL" sz="2000" dirty="0" smtClean="0"/>
              <a:t>zmiany wynikające z: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procedury </a:t>
            </a:r>
            <a:r>
              <a:rPr lang="pl-PL" sz="2000" dirty="0"/>
              <a:t>opiniowania przez ministra właściwego do spraw </a:t>
            </a:r>
            <a:r>
              <a:rPr lang="pl-PL" sz="2000" dirty="0" smtClean="0"/>
              <a:t>rozwoju regionalnego,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formalnych </a:t>
            </a:r>
            <a:r>
              <a:rPr lang="pl-PL" sz="2000" dirty="0"/>
              <a:t>negocjacji z Komisją Europejską.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 sz="2000" dirty="0" smtClean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1961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rostokąt 2"/>
          <p:cNvSpPr>
            <a:spLocks noGrp="1" noChangeArrowheads="1"/>
          </p:cNvSpPr>
          <p:nvPr>
            <p:ph idx="1"/>
          </p:nvPr>
        </p:nvSpPr>
        <p:spPr>
          <a:xfrm>
            <a:off x="628650" y="2463800"/>
            <a:ext cx="7886700" cy="1217613"/>
          </a:xfrm>
        </p:spPr>
        <p:txBody>
          <a:bodyPr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endParaRPr lang="pl-PL" altLang="pl-PL" sz="36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l-PL" altLang="pl-PL" sz="3600" dirty="0" smtClean="0"/>
              <a:t>Dziękuję za uwagę</a:t>
            </a:r>
          </a:p>
        </p:txBody>
      </p:sp>
      <p:sp>
        <p:nvSpPr>
          <p:cNvPr id="46083" name="Prostokąt 3"/>
          <p:cNvSpPr>
            <a:spLocks noChangeArrowheads="1"/>
          </p:cNvSpPr>
          <p:nvPr/>
        </p:nvSpPr>
        <p:spPr bwMode="auto">
          <a:xfrm>
            <a:off x="1195388" y="5251450"/>
            <a:ext cx="6700837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latin typeface="Arial" panose="020B0604020202020204" pitchFamily="34" charset="0"/>
              </a:rPr>
              <a:t>Departament Rozwoju Regionalnego i Funduszy Europejskich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latin typeface="Arial" panose="020B0604020202020204" pitchFamily="34" charset="0"/>
              </a:rPr>
              <a:t>Urzędu Marszałkowskiego Województwa Mazowieckiego w Warszawie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latin typeface="Arial" panose="020B0604020202020204" pitchFamily="34" charset="0"/>
              </a:rPr>
              <a:t>a</a:t>
            </a:r>
            <a:r>
              <a:rPr lang="pl-PL" altLang="pl-PL" sz="1400" dirty="0" smtClean="0">
                <a:latin typeface="Arial" panose="020B0604020202020204" pitchFamily="34" charset="0"/>
              </a:rPr>
              <a:t>l</a:t>
            </a:r>
            <a:r>
              <a:rPr lang="pl-PL" altLang="pl-PL" sz="1400" dirty="0">
                <a:latin typeface="Arial" panose="020B0604020202020204" pitchFamily="34" charset="0"/>
              </a:rPr>
              <a:t>. Solidarności 61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latin typeface="Arial" panose="020B0604020202020204" pitchFamily="34" charset="0"/>
              </a:rPr>
              <a:t>03-402 Warszawa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latin typeface="Arial" panose="020B0604020202020204" pitchFamily="34" charset="0"/>
              </a:rPr>
              <a:t>dsrr@mazovia.pl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7</a:t>
            </a:fld>
            <a:endParaRPr lang="pl-PL" altLang="pl-PL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7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FunduszeEuropejskiePrezentacjaTemplate</Template>
  <TotalTime>14830</TotalTime>
  <Words>189</Words>
  <Application>Microsoft Office PowerPoint</Application>
  <PresentationFormat>Pokaz na ekranie (4:3)</PresentationFormat>
  <Paragraphs>44</Paragraphs>
  <Slides>7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Calibri</vt:lpstr>
      <vt:lpstr>Programy Regionalne</vt:lpstr>
      <vt:lpstr>Prezentacja programu PowerPoint</vt:lpstr>
      <vt:lpstr>Prezentacja programu PowerPoint</vt:lpstr>
      <vt:lpstr>Zmiany ogólne</vt:lpstr>
      <vt:lpstr>Zmiany w ramach EFRR</vt:lpstr>
      <vt:lpstr>Zmiany w ramach EFS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Wiśniewski Michał</cp:lastModifiedBy>
  <cp:revision>1363</cp:revision>
  <cp:lastPrinted>2019-10-22T08:05:47Z</cp:lastPrinted>
  <dcterms:created xsi:type="dcterms:W3CDTF">2015-04-20T12:46:14Z</dcterms:created>
  <dcterms:modified xsi:type="dcterms:W3CDTF">2019-12-12T07:41:42Z</dcterms:modified>
</cp:coreProperties>
</file>