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4"/>
  </p:sldMasterIdLst>
  <p:notesMasterIdLst>
    <p:notesMasterId r:id="rId14"/>
  </p:notesMasterIdLst>
  <p:handoutMasterIdLst>
    <p:handoutMasterId r:id="rId15"/>
  </p:handoutMasterIdLst>
  <p:sldIdLst>
    <p:sldId id="378" r:id="rId5"/>
    <p:sldId id="698" r:id="rId6"/>
    <p:sldId id="708" r:id="rId7"/>
    <p:sldId id="707" r:id="rId8"/>
    <p:sldId id="703" r:id="rId9"/>
    <p:sldId id="704" r:id="rId10"/>
    <p:sldId id="706" r:id="rId11"/>
    <p:sldId id="709" r:id="rId12"/>
    <p:sldId id="681" r:id="rId13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099" userDrawn="1">
          <p15:clr>
            <a:srgbClr val="A4A3A4"/>
          </p15:clr>
        </p15:guide>
        <p15:guide id="3" orient="horz" pos="3097" userDrawn="1">
          <p15:clr>
            <a:srgbClr val="A4A3A4"/>
          </p15:clr>
        </p15:guide>
        <p15:guide id="4" pos="2074" userDrawn="1">
          <p15:clr>
            <a:srgbClr val="A4A3A4"/>
          </p15:clr>
        </p15:guide>
        <p15:guide id="5" orient="horz" pos="3149" userDrawn="1">
          <p15:clr>
            <a:srgbClr val="A4A3A4"/>
          </p15:clr>
        </p15:guide>
        <p15:guide id="6" orient="horz" pos="3125" userDrawn="1">
          <p15:clr>
            <a:srgbClr val="A4A3A4"/>
          </p15:clr>
        </p15:guide>
        <p15:guide id="7" pos="2125" userDrawn="1">
          <p15:clr>
            <a:srgbClr val="A4A3A4"/>
          </p15:clr>
        </p15:guide>
        <p15:guide id="8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RMOL MARCINCAK Barbara (REGIO)" initials="JMB(" lastIdx="9" clrIdx="0"/>
  <p:cmAuthor id="1" name="ROMANSKA Urszula (REGIO)" initials="RU(" lastIdx="1" clrIdx="1"/>
  <p:cmAuthor id="2" name="Urszula Romańska" initials="UR" lastIdx="3" clrIdx="2"/>
  <p:cmAuthor id="3" name="B4" initials="B4" lastIdx="3" clrIdx="3"/>
  <p:cmAuthor id="4" name="WAGNER Anna (REGIO)" initials="WA(" lastIdx="1" clrIdx="4"/>
  <p:cmAuthor id="5" name="DORDAIN Oana Andreea (REGIO)" initials="C1" lastIdx="7" clrIdx="5">
    <p:extLst>
      <p:ext uri="{19B8F6BF-5375-455C-9EA6-DF929625EA0E}">
        <p15:presenceInfo xmlns:p15="http://schemas.microsoft.com/office/powerpoint/2012/main" userId="DORDAIN Oana Andreea (REGIO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AA63"/>
    <a:srgbClr val="0F5494"/>
    <a:srgbClr val="FFD624"/>
    <a:srgbClr val="3166CF"/>
    <a:srgbClr val="2D5EC1"/>
    <a:srgbClr val="3E6FD2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6301" autoAdjust="0"/>
    <p:restoredTop sz="81744" autoAdjust="0"/>
  </p:normalViewPr>
  <p:slideViewPr>
    <p:cSldViewPr>
      <p:cViewPr varScale="1">
        <p:scale>
          <a:sx n="115" d="100"/>
          <a:sy n="115" d="100"/>
        </p:scale>
        <p:origin x="1458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4026" y="90"/>
      </p:cViewPr>
      <p:guideLst>
        <p:guide orient="horz" pos="3120"/>
        <p:guide pos="2099"/>
        <p:guide orient="horz" pos="3097"/>
        <p:guide pos="2074"/>
        <p:guide orient="horz" pos="3149"/>
        <p:guide orient="horz" pos="3125"/>
        <p:guide pos="2125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5" tIns="45548" rIns="91095" bIns="4554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70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5" tIns="45548" rIns="91095" bIns="4554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168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5" tIns="45548" rIns="91095" bIns="4554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70" y="9428168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5" tIns="45548" rIns="91095" bIns="4554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5" tIns="45548" rIns="91095" bIns="4554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70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5" tIns="45548" rIns="91095" bIns="4554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600" y="4714877"/>
            <a:ext cx="533589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5" tIns="45548" rIns="91095" bIns="455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168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5" tIns="45548" rIns="91095" bIns="4554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70" y="9428168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5" tIns="45548" rIns="91095" bIns="4554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806450"/>
            <a:ext cx="4962525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589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96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8962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8144" y="4204347"/>
            <a:ext cx="441146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E" sz="80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IE" sz="8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855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96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8962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8144" y="4204347"/>
            <a:ext cx="441146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E" sz="80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IE" sz="8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07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96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8962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8144" y="4204347"/>
            <a:ext cx="441146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E" sz="80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IE" sz="8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662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79356" y="4467707"/>
            <a:ext cx="5423138" cy="4714396"/>
          </a:xfrm>
        </p:spPr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685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442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96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8962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8144" y="4204347"/>
            <a:ext cx="441146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E" sz="80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IE" sz="8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95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96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8962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8144" y="4204347"/>
            <a:ext cx="441146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E" sz="80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IE" sz="8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084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9446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77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" y="1117154"/>
            <a:ext cx="9141578" cy="5753100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0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306" y="2708920"/>
            <a:ext cx="3682646" cy="2880320"/>
          </a:xfrm>
          <a:prstGeom prst="rect">
            <a:avLst/>
          </a:prstGeom>
        </p:spPr>
        <p:txBody>
          <a:bodyPr anchor="t"/>
          <a:lstStyle>
            <a:lvl1pPr marL="0" indent="0">
              <a:defRPr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2969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0999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0"/>
            <a:ext cx="9143182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021288"/>
            <a:ext cx="9143592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210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" y="6286501"/>
            <a:ext cx="9137498" cy="5714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9"/>
          <a:stretch/>
        </p:blipFill>
        <p:spPr>
          <a:xfrm>
            <a:off x="3609974" y="0"/>
            <a:ext cx="5534025" cy="6857999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5592996"/>
            <a:ext cx="2015901" cy="52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143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7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4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099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4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3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257175" indent="-257175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0193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89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4" r:id="rId6"/>
  </p:sldLayoutIdLst>
  <p:hf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-108520" y="1789396"/>
            <a:ext cx="4968552" cy="2808312"/>
          </a:xfr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800" dirty="0" smtClean="0">
                <a:solidFill>
                  <a:schemeClr val="tx1">
                    <a:lumMod val="75000"/>
                  </a:schemeClr>
                </a:solidFill>
              </a:rPr>
              <a:t>The European Green Deal</a:t>
            </a:r>
            <a:br>
              <a:rPr lang="en-GB" sz="28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GB" sz="28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n-GB" sz="28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GB" sz="2800" dirty="0" smtClean="0">
                <a:solidFill>
                  <a:schemeClr val="tx1">
                    <a:lumMod val="75000"/>
                  </a:schemeClr>
                </a:solidFill>
              </a:rPr>
              <a:t>The Just Transition Fund</a:t>
            </a:r>
            <a:br>
              <a:rPr lang="en-GB" sz="28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sz="2800" dirty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pl-PL" sz="28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IE" dirty="0"/>
              <a:t/>
            </a:r>
            <a:br>
              <a:rPr lang="en-IE" dirty="0"/>
            </a:br>
            <a:r>
              <a:rPr lang="en-US" sz="3200" dirty="0">
                <a:solidFill>
                  <a:schemeClr val="tx2"/>
                </a:solidFill>
              </a:rPr>
              <a:t/>
            </a:r>
            <a:br>
              <a:rPr lang="en-US" sz="3200" dirty="0">
                <a:solidFill>
                  <a:schemeClr val="tx2"/>
                </a:solidFill>
              </a:rPr>
            </a:b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589240"/>
            <a:ext cx="5148064" cy="42226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FFFFFF"/>
              </a:solidFill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0" y="5229200"/>
            <a:ext cx="5364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IE" sz="2000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Committee ROP </a:t>
            </a:r>
            <a:r>
              <a:rPr lang="en-IE" sz="2000" dirty="0" err="1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Mazowieckie</a:t>
            </a:r>
            <a:r>
              <a:rPr lang="en-IE" sz="2000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Warsaw, 16 January 2020</a:t>
            </a:r>
          </a:p>
          <a:p>
            <a:endParaRPr lang="en-GB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6165305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Christopher Todd, Head of Unit F3 Poland</a:t>
            </a:r>
            <a:endParaRPr lang="pl-PL" sz="1600" dirty="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Commission DG REGIO </a:t>
            </a:r>
            <a:endParaRPr lang="fr-BE" sz="1600" b="0" dirty="0" err="1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881104" cy="936625"/>
          </a:xfrm>
        </p:spPr>
        <p:txBody>
          <a:bodyPr/>
          <a:lstStyle/>
          <a:p>
            <a:r>
              <a:rPr lang="fr-BE" dirty="0" err="1" smtClean="0"/>
              <a:t>Urgency</a:t>
            </a:r>
            <a:r>
              <a:rPr lang="fr-BE" dirty="0" smtClean="0"/>
              <a:t> of </a:t>
            </a:r>
            <a:r>
              <a:rPr lang="fr-BE" dirty="0" err="1" smtClean="0"/>
              <a:t>climate</a:t>
            </a:r>
            <a:r>
              <a:rPr lang="fr-BE" dirty="0" smtClean="0"/>
              <a:t> 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504" y="1124744"/>
            <a:ext cx="8676456" cy="5904135"/>
          </a:xfrm>
        </p:spPr>
        <p:txBody>
          <a:bodyPr/>
          <a:lstStyle/>
          <a:p>
            <a:pPr marL="0" lvl="2" indent="0">
              <a:lnSpc>
                <a:spcPct val="120000"/>
              </a:lnSpc>
              <a:buClr>
                <a:srgbClr val="0F5494"/>
              </a:buClr>
              <a:defRPr/>
            </a:pPr>
            <a:r>
              <a:rPr lang="en-US" sz="1800" b="1" dirty="0" smtClean="0">
                <a:solidFill>
                  <a:srgbClr val="0F5494"/>
                </a:solidFill>
              </a:rPr>
              <a:t>Without action on climate change, the EU will see, in the </a:t>
            </a:r>
            <a:r>
              <a:rPr lang="en-US" sz="1800" b="1" dirty="0" err="1" smtClean="0">
                <a:solidFill>
                  <a:srgbClr val="0F5494"/>
                </a:solidFill>
              </a:rPr>
              <a:t>timelife</a:t>
            </a:r>
            <a:r>
              <a:rPr lang="en-US" sz="1800" b="1" dirty="0" smtClean="0">
                <a:solidFill>
                  <a:srgbClr val="0F5494"/>
                </a:solidFill>
              </a:rPr>
              <a:t> of our children:</a:t>
            </a:r>
          </a:p>
          <a:p>
            <a:pPr marL="0" lvl="2" indent="0">
              <a:lnSpc>
                <a:spcPct val="120000"/>
              </a:lnSpc>
              <a:buClr>
                <a:srgbClr val="0F5494"/>
              </a:buClr>
              <a:defRPr/>
            </a:pPr>
            <a:r>
              <a:rPr lang="en-US" sz="1800" b="1" dirty="0">
                <a:solidFill>
                  <a:srgbClr val="0F5494"/>
                </a:solidFill>
              </a:rPr>
              <a:t>	</a:t>
            </a:r>
            <a:r>
              <a:rPr lang="en-US" sz="1800" b="1" dirty="0" smtClean="0">
                <a:solidFill>
                  <a:srgbClr val="0F5494"/>
                </a:solidFill>
              </a:rPr>
              <a:t>400,000 premature deaths per </a:t>
            </a:r>
            <a:r>
              <a:rPr lang="en-US" sz="1800" b="1" dirty="0" err="1" smtClean="0">
                <a:solidFill>
                  <a:srgbClr val="0F5494"/>
                </a:solidFill>
              </a:rPr>
              <a:t>yer</a:t>
            </a:r>
            <a:r>
              <a:rPr lang="en-US" sz="1800" b="1" dirty="0" smtClean="0">
                <a:solidFill>
                  <a:srgbClr val="0F5494"/>
                </a:solidFill>
              </a:rPr>
              <a:t> due to </a:t>
            </a:r>
            <a:r>
              <a:rPr lang="en-US" sz="1800" b="1" dirty="0" smtClean="0">
                <a:solidFill>
                  <a:srgbClr val="FF0000"/>
                </a:solidFill>
              </a:rPr>
              <a:t>air pollution</a:t>
            </a:r>
          </a:p>
          <a:p>
            <a:pPr marL="0" lvl="2" indent="0">
              <a:lnSpc>
                <a:spcPct val="120000"/>
              </a:lnSpc>
              <a:buClr>
                <a:srgbClr val="0F5494"/>
              </a:buClr>
              <a:defRPr/>
            </a:pPr>
            <a:r>
              <a:rPr lang="en-US" sz="1800" b="1" dirty="0">
                <a:solidFill>
                  <a:srgbClr val="0F5494"/>
                </a:solidFill>
              </a:rPr>
              <a:t>	</a:t>
            </a:r>
            <a:r>
              <a:rPr lang="en-US" sz="1800" b="1" dirty="0" smtClean="0">
                <a:solidFill>
                  <a:srgbClr val="0F5494"/>
                </a:solidFill>
              </a:rPr>
              <a:t>90,000 annual deaths due to </a:t>
            </a:r>
            <a:r>
              <a:rPr lang="en-US" sz="1800" b="1" dirty="0" smtClean="0">
                <a:solidFill>
                  <a:srgbClr val="FF0000"/>
                </a:solidFill>
              </a:rPr>
              <a:t>heatwaves</a:t>
            </a:r>
          </a:p>
          <a:p>
            <a:pPr marL="0" lvl="2" indent="0">
              <a:lnSpc>
                <a:spcPct val="120000"/>
              </a:lnSpc>
              <a:buClr>
                <a:srgbClr val="0F5494"/>
              </a:buClr>
              <a:defRPr/>
            </a:pPr>
            <a:r>
              <a:rPr lang="en-US" sz="1800" b="1" dirty="0">
                <a:solidFill>
                  <a:srgbClr val="0F5494"/>
                </a:solidFill>
              </a:rPr>
              <a:t>	</a:t>
            </a:r>
            <a:r>
              <a:rPr lang="en-US" sz="1800" b="1" dirty="0" smtClean="0">
                <a:solidFill>
                  <a:srgbClr val="0F5494"/>
                </a:solidFill>
              </a:rPr>
              <a:t>16% of species in risk of </a:t>
            </a:r>
            <a:r>
              <a:rPr lang="en-US" sz="1800" b="1" dirty="0" smtClean="0">
                <a:solidFill>
                  <a:srgbClr val="FF0000"/>
                </a:solidFill>
              </a:rPr>
              <a:t>extinction</a:t>
            </a:r>
          </a:p>
          <a:p>
            <a:pPr marL="0" lvl="2" indent="0">
              <a:lnSpc>
                <a:spcPct val="120000"/>
              </a:lnSpc>
              <a:buClr>
                <a:srgbClr val="0F5494"/>
              </a:buClr>
              <a:defRPr/>
            </a:pPr>
            <a:r>
              <a:rPr lang="en-US" sz="1800" b="1" dirty="0" smtClean="0">
                <a:solidFill>
                  <a:srgbClr val="0F5494"/>
                </a:solidFill>
              </a:rPr>
              <a:t>	40% </a:t>
            </a:r>
            <a:r>
              <a:rPr lang="en-US" sz="1800" b="1" dirty="0" smtClean="0">
                <a:solidFill>
                  <a:srgbClr val="FF0000"/>
                </a:solidFill>
              </a:rPr>
              <a:t>less available water </a:t>
            </a:r>
            <a:r>
              <a:rPr lang="en-US" sz="1800" b="1" dirty="0" smtClean="0">
                <a:solidFill>
                  <a:srgbClr val="0F5494"/>
                </a:solidFill>
              </a:rPr>
              <a:t>in southern part of the EU</a:t>
            </a:r>
          </a:p>
          <a:p>
            <a:pPr marL="0" lvl="2" indent="0">
              <a:lnSpc>
                <a:spcPct val="120000"/>
              </a:lnSpc>
              <a:buClr>
                <a:srgbClr val="0F5494"/>
              </a:buClr>
              <a:defRPr/>
            </a:pPr>
            <a:r>
              <a:rPr lang="en-US" sz="1800" b="1" dirty="0" smtClean="0">
                <a:solidFill>
                  <a:srgbClr val="0F5494"/>
                </a:solidFill>
              </a:rPr>
              <a:t>	500,000 people exposed to </a:t>
            </a:r>
            <a:r>
              <a:rPr lang="en-US" sz="1800" b="1" dirty="0" smtClean="0">
                <a:solidFill>
                  <a:srgbClr val="FF0000"/>
                </a:solidFill>
              </a:rPr>
              <a:t>river flooding </a:t>
            </a:r>
            <a:r>
              <a:rPr lang="en-US" sz="1800" b="1" dirty="0" smtClean="0">
                <a:solidFill>
                  <a:srgbClr val="0F5494"/>
                </a:solidFill>
              </a:rPr>
              <a:t>per year</a:t>
            </a:r>
          </a:p>
          <a:p>
            <a:pPr marL="0" lvl="2" indent="0">
              <a:lnSpc>
                <a:spcPct val="120000"/>
              </a:lnSpc>
              <a:buClr>
                <a:srgbClr val="0F5494"/>
              </a:buClr>
              <a:defRPr/>
            </a:pPr>
            <a:r>
              <a:rPr lang="en-US" sz="1800" b="1" dirty="0">
                <a:solidFill>
                  <a:srgbClr val="0F5494"/>
                </a:solidFill>
              </a:rPr>
              <a:t>	</a:t>
            </a:r>
            <a:r>
              <a:rPr lang="en-US" sz="1800" b="1" dirty="0" smtClean="0">
                <a:solidFill>
                  <a:srgbClr val="0F5494"/>
                </a:solidFill>
              </a:rPr>
              <a:t>2,2 million people </a:t>
            </a:r>
            <a:r>
              <a:rPr lang="en-US" sz="1800" b="1" dirty="0">
                <a:solidFill>
                  <a:srgbClr val="0F5494"/>
                </a:solidFill>
              </a:rPr>
              <a:t>exposed </a:t>
            </a:r>
            <a:r>
              <a:rPr lang="en-US" sz="1800" b="1" dirty="0" smtClean="0">
                <a:solidFill>
                  <a:srgbClr val="0F5494"/>
                </a:solidFill>
              </a:rPr>
              <a:t>to </a:t>
            </a:r>
            <a:r>
              <a:rPr lang="en-US" sz="1800" b="1" dirty="0" smtClean="0">
                <a:solidFill>
                  <a:srgbClr val="FF0000"/>
                </a:solidFill>
              </a:rPr>
              <a:t>coastal inundation </a:t>
            </a:r>
            <a:r>
              <a:rPr lang="en-US" sz="1800" b="1" dirty="0" smtClean="0">
                <a:solidFill>
                  <a:srgbClr val="0F5494"/>
                </a:solidFill>
              </a:rPr>
              <a:t>each </a:t>
            </a:r>
            <a:r>
              <a:rPr lang="en-US" sz="1800" b="1" dirty="0">
                <a:solidFill>
                  <a:srgbClr val="0F5494"/>
                </a:solidFill>
              </a:rPr>
              <a:t>year</a:t>
            </a:r>
            <a:endParaRPr lang="en-US" sz="1800" b="1" dirty="0" smtClean="0">
              <a:solidFill>
                <a:srgbClr val="0F5494"/>
              </a:solidFill>
            </a:endParaRPr>
          </a:p>
          <a:p>
            <a:pPr marL="0" lvl="2" indent="0">
              <a:lnSpc>
                <a:spcPct val="120000"/>
              </a:lnSpc>
              <a:buClr>
                <a:srgbClr val="0F5494"/>
              </a:buClr>
              <a:defRPr/>
            </a:pPr>
            <a:endParaRPr lang="en-US" sz="1800" b="1" dirty="0" smtClean="0">
              <a:solidFill>
                <a:srgbClr val="0F5494"/>
              </a:solidFill>
            </a:endParaRPr>
          </a:p>
          <a:p>
            <a:pPr marL="0" lvl="2" indent="0">
              <a:lnSpc>
                <a:spcPct val="120000"/>
              </a:lnSpc>
              <a:buClr>
                <a:srgbClr val="0F5494"/>
              </a:buClr>
              <a:defRPr/>
            </a:pPr>
            <a:r>
              <a:rPr lang="en-US" sz="1800" b="1" i="1" dirty="0">
                <a:solidFill>
                  <a:srgbClr val="20AA63"/>
                </a:solidFill>
              </a:rPr>
              <a:t>The longer we wait, the harder </a:t>
            </a:r>
            <a:r>
              <a:rPr lang="en-US" sz="1800" b="1" i="1" dirty="0" smtClean="0">
                <a:solidFill>
                  <a:srgbClr val="20AA63"/>
                </a:solidFill>
              </a:rPr>
              <a:t>it becomes </a:t>
            </a:r>
            <a:r>
              <a:rPr lang="en-US" sz="1800" b="1" i="1" dirty="0">
                <a:solidFill>
                  <a:srgbClr val="20AA63"/>
                </a:solidFill>
              </a:rPr>
              <a:t>to reach low </a:t>
            </a:r>
            <a:r>
              <a:rPr lang="en-US" sz="1800" b="1" i="1" dirty="0" smtClean="0">
                <a:solidFill>
                  <a:srgbClr val="20AA63"/>
                </a:solidFill>
              </a:rPr>
              <a:t>temperature targets </a:t>
            </a:r>
            <a:r>
              <a:rPr lang="en-US" sz="1800" b="1" i="1" dirty="0">
                <a:solidFill>
                  <a:srgbClr val="20AA63"/>
                </a:solidFill>
              </a:rPr>
              <a:t>and the more expensive </a:t>
            </a:r>
            <a:r>
              <a:rPr lang="en-US" sz="1800" b="1" i="1" dirty="0" smtClean="0">
                <a:solidFill>
                  <a:srgbClr val="20AA63"/>
                </a:solidFill>
              </a:rPr>
              <a:t>the necessary </a:t>
            </a:r>
            <a:r>
              <a:rPr lang="en-US" sz="1800" b="1" i="1" dirty="0">
                <a:solidFill>
                  <a:srgbClr val="20AA63"/>
                </a:solidFill>
              </a:rPr>
              <a:t>efforts will become</a:t>
            </a:r>
          </a:p>
        </p:txBody>
      </p:sp>
    </p:spTree>
    <p:extLst>
      <p:ext uri="{BB962C8B-B14F-4D97-AF65-F5344CB8AC3E}">
        <p14:creationId xmlns:p14="http://schemas.microsoft.com/office/powerpoint/2010/main" val="296066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c12e8d9-0118-4817-be3a-2ac757e8aa92@e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932">
            <a:off x="4314323" y="2215142"/>
            <a:ext cx="3251260" cy="243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81" y="3615376"/>
            <a:ext cx="4269797" cy="2850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9362">
            <a:off x="4679506" y="4300086"/>
            <a:ext cx="3801707" cy="25337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31" y="1523896"/>
            <a:ext cx="4129110" cy="2108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5857">
            <a:off x="2112347" y="2574925"/>
            <a:ext cx="3572855" cy="2377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4837">
            <a:off x="4985950" y="390023"/>
            <a:ext cx="3821606" cy="25470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4281" y="333608"/>
            <a:ext cx="3528393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BE" sz="2400" dirty="0" err="1">
                <a:solidFill>
                  <a:schemeClr val="bg1"/>
                </a:solidFill>
              </a:rPr>
              <a:t>Extreme</a:t>
            </a:r>
            <a:r>
              <a:rPr lang="fr-BE" sz="2400" dirty="0">
                <a:solidFill>
                  <a:schemeClr val="bg1"/>
                </a:solidFill>
              </a:rPr>
              <a:t> </a:t>
            </a:r>
            <a:r>
              <a:rPr lang="fr-BE" sz="2400" dirty="0" err="1">
                <a:solidFill>
                  <a:schemeClr val="bg1"/>
                </a:solidFill>
              </a:rPr>
              <a:t>weather</a:t>
            </a:r>
            <a:r>
              <a:rPr lang="fr-BE" sz="2400" dirty="0">
                <a:solidFill>
                  <a:schemeClr val="bg1"/>
                </a:solidFill>
              </a:rPr>
              <a:t> </a:t>
            </a:r>
            <a:r>
              <a:rPr lang="fr-BE" sz="2400" dirty="0" err="1">
                <a:solidFill>
                  <a:schemeClr val="bg1"/>
                </a:solidFill>
              </a:rPr>
              <a:t>events</a:t>
            </a:r>
            <a:endParaRPr lang="en-GB" sz="2400" b="0" dirty="0" err="1" smtClean="0">
              <a:solidFill>
                <a:srgbClr val="0F549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495" y="6624547"/>
            <a:ext cx="9495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b="0" i="1" dirty="0">
                <a:solidFill>
                  <a:schemeClr val="bg1"/>
                </a:solidFill>
              </a:rPr>
              <a:t>www.pexels.com</a:t>
            </a:r>
            <a:endParaRPr lang="en-GB" sz="700" b="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6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881104" cy="936625"/>
          </a:xfrm>
        </p:spPr>
        <p:txBody>
          <a:bodyPr/>
          <a:lstStyle/>
          <a:p>
            <a:r>
              <a:rPr lang="fr-BE" dirty="0" smtClean="0"/>
              <a:t>Key ambition of the Commission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504" y="1124744"/>
            <a:ext cx="8676456" cy="5904135"/>
          </a:xfrm>
        </p:spPr>
        <p:txBody>
          <a:bodyPr/>
          <a:lstStyle/>
          <a:p>
            <a:pPr marL="0" lvl="2" indent="0">
              <a:lnSpc>
                <a:spcPct val="120000"/>
              </a:lnSpc>
              <a:buClr>
                <a:srgbClr val="0F5494"/>
              </a:buClr>
              <a:defRPr/>
            </a:pPr>
            <a:r>
              <a:rPr lang="en-US" sz="1800" i="1" dirty="0"/>
              <a:t>“</a:t>
            </a:r>
            <a:r>
              <a:rPr lang="en-US" sz="1800" b="1" i="1" dirty="0"/>
              <a:t>Europe must lead the transition to a healthy planet and a new digital world. But it can only do so by bringing people together and upgrading our unique social market economy to fit today’s new </a:t>
            </a:r>
            <a:r>
              <a:rPr lang="en-US" sz="1800" b="1" i="1" dirty="0" smtClean="0"/>
              <a:t>ambitions” </a:t>
            </a:r>
            <a:br>
              <a:rPr lang="en-US" sz="1800" b="1" i="1" dirty="0" smtClean="0"/>
            </a:br>
            <a:r>
              <a:rPr lang="en-US" sz="1800" b="1" dirty="0" smtClean="0"/>
              <a:t>(Ursula </a:t>
            </a:r>
            <a:r>
              <a:rPr lang="en-US" sz="1800" b="1" dirty="0"/>
              <a:t>von der Leyen, Political guidelines for the next </a:t>
            </a:r>
            <a:r>
              <a:rPr lang="en-US" sz="1800" b="1" dirty="0" smtClean="0"/>
              <a:t>EC 2019-2024)</a:t>
            </a:r>
            <a:endParaRPr lang="en-US" sz="1800" b="1" dirty="0">
              <a:solidFill>
                <a:srgbClr val="0F549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t="5987" r="3889" b="964"/>
          <a:stretch/>
        </p:blipFill>
        <p:spPr>
          <a:xfrm>
            <a:off x="5508104" y="2785728"/>
            <a:ext cx="3456384" cy="280351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7544" y="2709441"/>
            <a:ext cx="5040560" cy="590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2" indent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Headline ambition: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European Green Deal </a:t>
            </a:r>
          </a:p>
          <a:p>
            <a:pPr marL="540000" marR="0" lvl="3" indent="-4572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Global leadership: 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world’s first climate-neutral continent</a:t>
            </a:r>
          </a:p>
          <a:p>
            <a:pPr marL="540000" marR="0" lvl="3" indent="-4572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Biodiversity Strategy 2030</a:t>
            </a:r>
          </a:p>
          <a:p>
            <a:pPr marL="540000" marR="0" lvl="3" indent="-4572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 Circular Economy Action Plan </a:t>
            </a:r>
          </a:p>
          <a:p>
            <a:pPr marL="540000" marR="0" lvl="3" indent="-4572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Just transition: cohesion policy, 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Just Transition Fund </a:t>
            </a:r>
          </a:p>
          <a:p>
            <a:pPr marL="540000" marR="0" lvl="3" indent="-4572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Sustainable European Investment Plan </a:t>
            </a:r>
          </a:p>
          <a:p>
            <a:pPr marL="540000" marR="0" lvl="3" indent="-4572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Future-ready economy – new industrial strategy</a:t>
            </a:r>
          </a:p>
          <a:p>
            <a:pPr marL="914400" marR="0" lvl="3" indent="-4572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85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85DA67-02EB-934F-9139-A8AAE77356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3" t="14866"/>
          <a:stretch/>
        </p:blipFill>
        <p:spPr>
          <a:xfrm>
            <a:off x="44955" y="404664"/>
            <a:ext cx="8991541" cy="5373216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FC49A1-E650-8E46-903B-6450A077666B}"/>
              </a:ext>
            </a:extLst>
          </p:cNvPr>
          <p:cNvSpPr txBox="1"/>
          <p:nvPr/>
        </p:nvSpPr>
        <p:spPr>
          <a:xfrm>
            <a:off x="4139952" y="5589241"/>
            <a:ext cx="489654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044EA3"/>
                </a:solidFill>
                <a:latin typeface="Calibri" panose="020F0502020204030204"/>
              </a:rPr>
              <a:t>Source: Twitter @</a:t>
            </a:r>
            <a:r>
              <a:rPr lang="en-GB" sz="1350" dirty="0" err="1">
                <a:solidFill>
                  <a:srgbClr val="044EA3"/>
                </a:solidFill>
                <a:latin typeface="Calibri" panose="020F0502020204030204"/>
              </a:rPr>
              <a:t>TimmermansEU</a:t>
            </a:r>
            <a:r>
              <a:rPr lang="en-GB" sz="1350" dirty="0">
                <a:solidFill>
                  <a:srgbClr val="044EA3"/>
                </a:solidFill>
                <a:latin typeface="Calibri" panose="020F0502020204030204"/>
              </a:rPr>
              <a:t>, 8 October 2019</a:t>
            </a:r>
          </a:p>
          <a:p>
            <a:pPr algn="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0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en-GB" sz="1350" b="0" dirty="0">
                <a:solidFill>
                  <a:prstClr val="black"/>
                </a:solidFill>
                <a:latin typeface="Calibri" panose="020F0502020204030204"/>
              </a:rPr>
            </a:br>
            <a:endParaRPr lang="en-GB" sz="1350" b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4770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548679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Political framework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324074"/>
            <a:ext cx="7920880" cy="4769222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  <a:buClr>
                <a:schemeClr val="tx1"/>
              </a:buClr>
            </a:pPr>
            <a:endParaRPr lang="en-GB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fr-BE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fr-BE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endParaRPr lang="en-GB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endParaRPr lang="en-GB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640" y="1324074"/>
            <a:ext cx="6624736" cy="936104"/>
          </a:xfrm>
          <a:prstGeom prst="rect">
            <a:avLst/>
          </a:prstGeom>
          <a:solidFill>
            <a:srgbClr val="BDDEFF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6" name="TextBox 5"/>
          <p:cNvSpPr txBox="1"/>
          <p:nvPr/>
        </p:nvSpPr>
        <p:spPr>
          <a:xfrm>
            <a:off x="1231948" y="1420904"/>
            <a:ext cx="6636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dirty="0" smtClean="0">
                <a:solidFill>
                  <a:schemeClr val="bg2"/>
                </a:solidFill>
              </a:rPr>
              <a:t>European Green Deal Communication</a:t>
            </a:r>
            <a:endParaRPr lang="en-GB" sz="1800" b="0" i="1" dirty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9672" y="2780928"/>
            <a:ext cx="5769264" cy="1053080"/>
          </a:xfrm>
          <a:prstGeom prst="rect">
            <a:avLst/>
          </a:prstGeom>
          <a:solidFill>
            <a:srgbClr val="BDDEFF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8" name="TextBox 7"/>
          <p:cNvSpPr txBox="1"/>
          <p:nvPr/>
        </p:nvSpPr>
        <p:spPr>
          <a:xfrm>
            <a:off x="1865909" y="2879648"/>
            <a:ext cx="5298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2"/>
                </a:solidFill>
              </a:rPr>
              <a:t>Sustainable Europe Investment Plan</a:t>
            </a:r>
            <a:endParaRPr lang="en-GB" sz="1800" b="0" i="1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9672" y="4354758"/>
            <a:ext cx="5832648" cy="516377"/>
          </a:xfrm>
          <a:prstGeom prst="rect">
            <a:avLst/>
          </a:prstGeom>
          <a:solidFill>
            <a:srgbClr val="BDDEFF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0" name="TextBox 9"/>
          <p:cNvSpPr txBox="1"/>
          <p:nvPr/>
        </p:nvSpPr>
        <p:spPr>
          <a:xfrm>
            <a:off x="2064934" y="4409470"/>
            <a:ext cx="4798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2"/>
                </a:solidFill>
              </a:rPr>
              <a:t>Just Transition Mechanism</a:t>
            </a:r>
            <a:endParaRPr lang="en-GB" sz="2400" dirty="0">
              <a:solidFill>
                <a:schemeClr val="bg2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355976" y="2260178"/>
            <a:ext cx="216024" cy="520750"/>
          </a:xfrm>
          <a:prstGeom prst="down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2" name="Down Arrow 11"/>
          <p:cNvSpPr/>
          <p:nvPr/>
        </p:nvSpPr>
        <p:spPr>
          <a:xfrm>
            <a:off x="4355976" y="3861486"/>
            <a:ext cx="216024" cy="504055"/>
          </a:xfrm>
          <a:prstGeom prst="down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3" name="Down Arrow 12"/>
          <p:cNvSpPr/>
          <p:nvPr/>
        </p:nvSpPr>
        <p:spPr>
          <a:xfrm>
            <a:off x="2483768" y="4887830"/>
            <a:ext cx="216024" cy="504055"/>
          </a:xfrm>
          <a:prstGeom prst="down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4" name="Down Arrow 13"/>
          <p:cNvSpPr/>
          <p:nvPr/>
        </p:nvSpPr>
        <p:spPr>
          <a:xfrm>
            <a:off x="4355976" y="4869786"/>
            <a:ext cx="216024" cy="504055"/>
          </a:xfrm>
          <a:prstGeom prst="down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5" name="Down Arrow 14"/>
          <p:cNvSpPr/>
          <p:nvPr/>
        </p:nvSpPr>
        <p:spPr>
          <a:xfrm>
            <a:off x="5832140" y="4860352"/>
            <a:ext cx="216024" cy="504055"/>
          </a:xfrm>
          <a:prstGeom prst="down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4" name="Rectangle 3"/>
          <p:cNvSpPr/>
          <p:nvPr/>
        </p:nvSpPr>
        <p:spPr>
          <a:xfrm>
            <a:off x="1958814" y="5392202"/>
            <a:ext cx="1342595" cy="917117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800" dirty="0" smtClean="0">
                <a:solidFill>
                  <a:srgbClr val="20AA63"/>
                </a:solidFill>
              </a:rPr>
              <a:t>Just Transition </a:t>
            </a:r>
            <a:r>
              <a:rPr lang="fr-BE" sz="1800" dirty="0" err="1" smtClean="0">
                <a:solidFill>
                  <a:srgbClr val="20AA63"/>
                </a:solidFill>
              </a:rPr>
              <a:t>Fund</a:t>
            </a:r>
            <a:endParaRPr lang="en-GB" sz="1800" dirty="0">
              <a:solidFill>
                <a:srgbClr val="20AA63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39034" y="5366637"/>
            <a:ext cx="1049907" cy="576064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800" b="0" dirty="0" smtClean="0">
                <a:solidFill>
                  <a:schemeClr val="bg2"/>
                </a:solidFill>
              </a:rPr>
              <a:t>Invest EU</a:t>
            </a:r>
            <a:endParaRPr lang="en-GB" sz="1800" b="0" dirty="0"/>
          </a:p>
        </p:txBody>
      </p:sp>
      <p:sp>
        <p:nvSpPr>
          <p:cNvPr id="18" name="Rectangle 17"/>
          <p:cNvSpPr/>
          <p:nvPr/>
        </p:nvSpPr>
        <p:spPr>
          <a:xfrm>
            <a:off x="5361099" y="5369644"/>
            <a:ext cx="1049907" cy="576064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800" b="0" dirty="0" smtClean="0">
                <a:solidFill>
                  <a:schemeClr val="bg2"/>
                </a:solidFill>
              </a:rPr>
              <a:t>EIB </a:t>
            </a:r>
            <a:r>
              <a:rPr lang="fr-BE" sz="1800" b="0" dirty="0" err="1" smtClean="0">
                <a:solidFill>
                  <a:schemeClr val="bg2"/>
                </a:solidFill>
              </a:rPr>
              <a:t>lending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115382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881104" cy="936625"/>
          </a:xfrm>
        </p:spPr>
        <p:txBody>
          <a:bodyPr/>
          <a:lstStyle/>
          <a:p>
            <a:r>
              <a:rPr lang="fr-BE" dirty="0" smtClean="0"/>
              <a:t>Just Transition </a:t>
            </a:r>
            <a:r>
              <a:rPr lang="fr-BE" dirty="0" err="1" smtClean="0"/>
              <a:t>Fund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504" y="1124744"/>
            <a:ext cx="8676456" cy="5904135"/>
          </a:xfrm>
        </p:spPr>
        <p:txBody>
          <a:bodyPr/>
          <a:lstStyle/>
          <a:p>
            <a:pPr marL="285750" lvl="2" indent="-285750">
              <a:lnSpc>
                <a:spcPct val="120000"/>
              </a:lnSpc>
              <a:buClr>
                <a:srgbClr val="0F5494"/>
              </a:buClr>
              <a:buFontTx/>
              <a:buChar char="-"/>
              <a:defRPr/>
            </a:pPr>
            <a:r>
              <a:rPr lang="en-US" sz="1800" dirty="0" smtClean="0">
                <a:solidFill>
                  <a:srgbClr val="0F5494"/>
                </a:solidFill>
              </a:rPr>
              <a:t>Created </a:t>
            </a:r>
            <a:r>
              <a:rPr lang="en-US" sz="1800" dirty="0">
                <a:solidFill>
                  <a:srgbClr val="0F5494"/>
                </a:solidFill>
              </a:rPr>
              <a:t>to support regions that </a:t>
            </a:r>
            <a:r>
              <a:rPr lang="en-US" sz="1800" b="1" dirty="0">
                <a:solidFill>
                  <a:srgbClr val="0F5494"/>
                </a:solidFill>
              </a:rPr>
              <a:t>depend on fossil fuels or that have carbon-intensive </a:t>
            </a:r>
            <a:r>
              <a:rPr lang="en-US" sz="1800" b="1" dirty="0" smtClean="0">
                <a:solidFill>
                  <a:srgbClr val="0F5494"/>
                </a:solidFill>
              </a:rPr>
              <a:t>industries</a:t>
            </a:r>
            <a:r>
              <a:rPr lang="en-US" sz="1800" dirty="0">
                <a:solidFill>
                  <a:srgbClr val="0F5494"/>
                </a:solidFill>
              </a:rPr>
              <a:t>, helping </a:t>
            </a:r>
            <a:r>
              <a:rPr lang="en-US" sz="1800" b="1" dirty="0">
                <a:solidFill>
                  <a:srgbClr val="0F5494"/>
                </a:solidFill>
              </a:rPr>
              <a:t>reduce the impact of their transition towards climate neutrality</a:t>
            </a:r>
          </a:p>
          <a:p>
            <a:pPr marL="285750" lvl="2" indent="-285750">
              <a:lnSpc>
                <a:spcPct val="120000"/>
              </a:lnSpc>
              <a:buClr>
                <a:srgbClr val="0F5494"/>
              </a:buClr>
              <a:buFontTx/>
              <a:buChar char="-"/>
              <a:defRPr/>
            </a:pPr>
            <a:r>
              <a:rPr lang="en-US" sz="1800" dirty="0" smtClean="0">
                <a:solidFill>
                  <a:srgbClr val="0F5494"/>
                </a:solidFill>
              </a:rPr>
              <a:t>Both new funding from the EU budget of </a:t>
            </a:r>
            <a:r>
              <a:rPr lang="en-US" sz="1800" b="1" dirty="0" smtClean="0">
                <a:solidFill>
                  <a:srgbClr val="0F5494"/>
                </a:solidFill>
              </a:rPr>
              <a:t>7.5 billion euro </a:t>
            </a:r>
            <a:r>
              <a:rPr lang="en-US" sz="1800" u="sng" dirty="0" smtClean="0">
                <a:solidFill>
                  <a:srgbClr val="0F5494"/>
                </a:solidFill>
              </a:rPr>
              <a:t>and </a:t>
            </a:r>
            <a:r>
              <a:rPr lang="en-US" sz="1800" dirty="0" smtClean="0">
                <a:solidFill>
                  <a:srgbClr val="0F5494"/>
                </a:solidFill>
              </a:rPr>
              <a:t>dedicated funding from </a:t>
            </a:r>
            <a:r>
              <a:rPr lang="en-US" sz="1800" b="1" dirty="0" smtClean="0">
                <a:solidFill>
                  <a:srgbClr val="0F5494"/>
                </a:solidFill>
              </a:rPr>
              <a:t>ERDF and ESF+, </a:t>
            </a:r>
            <a:r>
              <a:rPr lang="en-US" sz="1800" dirty="0" smtClean="0">
                <a:solidFill>
                  <a:srgbClr val="0F5494"/>
                </a:solidFill>
              </a:rPr>
              <a:t>mobilizing up to </a:t>
            </a:r>
            <a:r>
              <a:rPr lang="en-US" sz="1800" b="1" dirty="0" smtClean="0">
                <a:solidFill>
                  <a:srgbClr val="0F5494"/>
                </a:solidFill>
              </a:rPr>
              <a:t>50 billion euro</a:t>
            </a:r>
          </a:p>
          <a:p>
            <a:pPr marL="285750" lvl="2" indent="-285750">
              <a:lnSpc>
                <a:spcPct val="120000"/>
              </a:lnSpc>
              <a:buClr>
                <a:srgbClr val="0F5494"/>
              </a:buClr>
              <a:buFontTx/>
              <a:buChar char="-"/>
              <a:defRPr/>
            </a:pPr>
            <a:r>
              <a:rPr lang="en-US" sz="1800" dirty="0" smtClean="0">
                <a:solidFill>
                  <a:srgbClr val="0F5494"/>
                </a:solidFill>
              </a:rPr>
              <a:t>Spending will be based on </a:t>
            </a:r>
            <a:r>
              <a:rPr lang="en-US" sz="1800" b="1" dirty="0" err="1" smtClean="0">
                <a:solidFill>
                  <a:srgbClr val="0F5494"/>
                </a:solidFill>
              </a:rPr>
              <a:t>territiorial</a:t>
            </a:r>
            <a:r>
              <a:rPr lang="en-US" sz="1800" b="1" dirty="0" smtClean="0">
                <a:solidFill>
                  <a:srgbClr val="0F5494"/>
                </a:solidFill>
              </a:rPr>
              <a:t> transition plans </a:t>
            </a:r>
            <a:r>
              <a:rPr lang="en-US" sz="1800" dirty="0" smtClean="0">
                <a:solidFill>
                  <a:srgbClr val="0F5494"/>
                </a:solidFill>
              </a:rPr>
              <a:t>(consistent with National Energy and Climate Plans), showing the outline of the transition process until 2030</a:t>
            </a:r>
          </a:p>
          <a:p>
            <a:pPr marL="285750" lvl="2" indent="-285750">
              <a:lnSpc>
                <a:spcPct val="120000"/>
              </a:lnSpc>
              <a:buClr>
                <a:srgbClr val="0F5494"/>
              </a:buClr>
              <a:buFontTx/>
              <a:buChar char="-"/>
              <a:defRPr/>
            </a:pPr>
            <a:r>
              <a:rPr lang="en-US" sz="1800" dirty="0">
                <a:solidFill>
                  <a:srgbClr val="0F5494"/>
                </a:solidFill>
              </a:rPr>
              <a:t>JTF is only one part of the Just Transition Mechanism, itself a component of the </a:t>
            </a:r>
            <a:r>
              <a:rPr lang="en-US" sz="1800" b="1" dirty="0">
                <a:solidFill>
                  <a:srgbClr val="0F5494"/>
                </a:solidFill>
              </a:rPr>
              <a:t>Sustainable Europe Investment Plan</a:t>
            </a:r>
            <a:r>
              <a:rPr lang="en-US" sz="1800" dirty="0">
                <a:solidFill>
                  <a:srgbClr val="0F5494"/>
                </a:solidFill>
              </a:rPr>
              <a:t>, which aims to </a:t>
            </a:r>
            <a:r>
              <a:rPr lang="en-US" sz="1800" dirty="0" err="1">
                <a:solidFill>
                  <a:srgbClr val="0F5494"/>
                </a:solidFill>
              </a:rPr>
              <a:t>mobilise</a:t>
            </a:r>
            <a:r>
              <a:rPr lang="en-US" sz="1800" dirty="0">
                <a:solidFill>
                  <a:srgbClr val="0F5494"/>
                </a:solidFill>
              </a:rPr>
              <a:t> </a:t>
            </a:r>
            <a:r>
              <a:rPr lang="en-US" sz="1800" b="1" dirty="0">
                <a:solidFill>
                  <a:srgbClr val="0F5494"/>
                </a:solidFill>
              </a:rPr>
              <a:t>EUR 1 trillion </a:t>
            </a:r>
            <a:r>
              <a:rPr lang="en-US" sz="1800" dirty="0">
                <a:solidFill>
                  <a:srgbClr val="0F5494"/>
                </a:solidFill>
              </a:rPr>
              <a:t>over the next 10 years</a:t>
            </a:r>
          </a:p>
        </p:txBody>
      </p:sp>
    </p:spTree>
    <p:extLst>
      <p:ext uri="{BB962C8B-B14F-4D97-AF65-F5344CB8AC3E}">
        <p14:creationId xmlns:p14="http://schemas.microsoft.com/office/powerpoint/2010/main" val="367730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881104" cy="936625"/>
          </a:xfrm>
        </p:spPr>
        <p:txBody>
          <a:bodyPr/>
          <a:lstStyle/>
          <a:p>
            <a:r>
              <a:rPr lang="fr-BE" dirty="0" smtClean="0"/>
              <a:t>Just Transition </a:t>
            </a:r>
            <a:r>
              <a:rPr lang="fr-BE" dirty="0" err="1" smtClean="0"/>
              <a:t>Fund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504" y="1124744"/>
            <a:ext cx="8676456" cy="5904135"/>
          </a:xfrm>
        </p:spPr>
        <p:txBody>
          <a:bodyPr/>
          <a:lstStyle/>
          <a:p>
            <a:pPr marL="0" indent="0">
              <a:buNone/>
            </a:pPr>
            <a:r>
              <a:rPr lang="en-US" b="1" i="0" dirty="0">
                <a:solidFill>
                  <a:srgbClr val="20AA63"/>
                </a:solidFill>
              </a:rPr>
              <a:t>The JTF will be programmed and managed in the same way as the cohesion policy funds</a:t>
            </a:r>
          </a:p>
          <a:p>
            <a:pPr lvl="0"/>
            <a:endParaRPr lang="en-GB" sz="1800" i="0" dirty="0" smtClean="0">
              <a:solidFill>
                <a:srgbClr val="0F5494"/>
              </a:solidFill>
            </a:endParaRPr>
          </a:p>
          <a:p>
            <a:pPr lvl="0"/>
            <a:r>
              <a:rPr lang="en-GB" sz="1800" i="0" dirty="0" smtClean="0">
                <a:solidFill>
                  <a:srgbClr val="0F5494"/>
                </a:solidFill>
              </a:rPr>
              <a:t>The </a:t>
            </a:r>
            <a:r>
              <a:rPr lang="en-GB" sz="1800" i="0" dirty="0">
                <a:solidFill>
                  <a:srgbClr val="0F5494"/>
                </a:solidFill>
              </a:rPr>
              <a:t>JTF will focus on the </a:t>
            </a:r>
            <a:r>
              <a:rPr lang="en-GB" sz="1800" b="1" i="0" dirty="0">
                <a:solidFill>
                  <a:srgbClr val="0F5494"/>
                </a:solidFill>
              </a:rPr>
              <a:t>economic diversification and reconversion </a:t>
            </a:r>
            <a:r>
              <a:rPr lang="en-GB" sz="1800" i="0" dirty="0">
                <a:solidFill>
                  <a:srgbClr val="0F5494"/>
                </a:solidFill>
              </a:rPr>
              <a:t>of the territories concerned. This means, for example, support to companies i.e. </a:t>
            </a:r>
            <a:r>
              <a:rPr lang="en-GB" sz="1800" b="1" i="0" dirty="0">
                <a:solidFill>
                  <a:srgbClr val="0F5494"/>
                </a:solidFill>
              </a:rPr>
              <a:t>productive investments in SMEs </a:t>
            </a:r>
            <a:r>
              <a:rPr lang="en-GB" sz="1800" i="0" dirty="0">
                <a:solidFill>
                  <a:srgbClr val="0F5494"/>
                </a:solidFill>
              </a:rPr>
              <a:t>to diversify their activities but also support for </a:t>
            </a:r>
            <a:r>
              <a:rPr lang="en-GB" sz="1800" b="1" i="0" dirty="0">
                <a:solidFill>
                  <a:srgbClr val="0F5494"/>
                </a:solidFill>
              </a:rPr>
              <a:t>creating new firms</a:t>
            </a:r>
            <a:r>
              <a:rPr lang="en-GB" sz="1800" i="0" dirty="0">
                <a:solidFill>
                  <a:srgbClr val="0F5494"/>
                </a:solidFill>
              </a:rPr>
              <a:t>. In relation to this, re-skilling and job seeking assistance for workers should also be necessary, which the JTF can support. The JTF will also support investments for </a:t>
            </a:r>
            <a:r>
              <a:rPr lang="en-GB" sz="1800" b="1" i="0" dirty="0">
                <a:solidFill>
                  <a:srgbClr val="0F5494"/>
                </a:solidFill>
              </a:rPr>
              <a:t>climate transition and environmental sustainability </a:t>
            </a:r>
            <a:r>
              <a:rPr lang="en-GB" sz="1800" i="0" dirty="0">
                <a:solidFill>
                  <a:srgbClr val="0F5494"/>
                </a:solidFill>
              </a:rPr>
              <a:t>i.e. enhancing processes necessary for enhanced circular economy (waste reduction, resource efficiency, recycling </a:t>
            </a:r>
            <a:r>
              <a:rPr lang="en-GB" sz="1800" i="0" dirty="0" err="1">
                <a:solidFill>
                  <a:srgbClr val="0F5494"/>
                </a:solidFill>
              </a:rPr>
              <a:t>etc</a:t>
            </a:r>
            <a:r>
              <a:rPr lang="en-GB" sz="1800" i="0" dirty="0">
                <a:solidFill>
                  <a:srgbClr val="0F5494"/>
                </a:solidFill>
              </a:rPr>
              <a:t>).</a:t>
            </a:r>
          </a:p>
          <a:p>
            <a:pPr marL="285750" lvl="2" indent="-285750">
              <a:lnSpc>
                <a:spcPct val="120000"/>
              </a:lnSpc>
              <a:buClr>
                <a:srgbClr val="0F5494"/>
              </a:buClr>
              <a:buFontTx/>
              <a:buChar char="-"/>
              <a:defRPr/>
            </a:pPr>
            <a:r>
              <a:rPr lang="en-US" sz="1800" dirty="0">
                <a:solidFill>
                  <a:srgbClr val="0F5494"/>
                </a:solidFill>
              </a:rPr>
              <a:t>The programming process, including the </a:t>
            </a:r>
            <a:r>
              <a:rPr lang="en-US" sz="1800" b="1" dirty="0">
                <a:solidFill>
                  <a:srgbClr val="0F5494"/>
                </a:solidFill>
              </a:rPr>
              <a:t>identification of the territories for intervention and corresponding actions</a:t>
            </a:r>
            <a:r>
              <a:rPr lang="en-US" sz="1800" dirty="0">
                <a:solidFill>
                  <a:srgbClr val="0F5494"/>
                </a:solidFill>
              </a:rPr>
              <a:t> will be agreed in a </a:t>
            </a:r>
            <a:r>
              <a:rPr lang="en-US" sz="1800" b="1" dirty="0">
                <a:solidFill>
                  <a:srgbClr val="0F5494"/>
                </a:solidFill>
              </a:rPr>
              <a:t>dialogue between the Commission and each Member State</a:t>
            </a:r>
            <a:r>
              <a:rPr lang="en-US" sz="1800" dirty="0">
                <a:solidFill>
                  <a:srgbClr val="0F5494"/>
                </a:solidFill>
              </a:rPr>
              <a:t>. It will be steered by the European Semester process. </a:t>
            </a:r>
            <a:endParaRPr lang="en-US" sz="1800" dirty="0" smtClean="0">
              <a:solidFill>
                <a:srgbClr val="0F5494"/>
              </a:solidFill>
            </a:endParaRPr>
          </a:p>
          <a:p>
            <a:pPr marL="285750" lvl="2" indent="-285750">
              <a:lnSpc>
                <a:spcPct val="120000"/>
              </a:lnSpc>
              <a:buClr>
                <a:srgbClr val="0F5494"/>
              </a:buClr>
              <a:buFontTx/>
              <a:buChar char="-"/>
              <a:defRPr/>
            </a:pPr>
            <a:endParaRPr lang="en-US" sz="180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3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57358"/>
            <a:ext cx="3024336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chemeClr val="accent5"/>
              </a:buClr>
            </a:pPr>
            <a:r>
              <a:rPr lang="de-DE" sz="3600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de-DE" sz="36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de-DE" sz="36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0" dirty="0" err="1" smtClean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7504" y="2348880"/>
            <a:ext cx="8948131" cy="1800200"/>
            <a:chOff x="3850" y="2314208"/>
            <a:chExt cx="9594790" cy="19302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" y="2327672"/>
              <a:ext cx="1916832" cy="191683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3612" y="2320988"/>
              <a:ext cx="1916736" cy="19167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4680" y="2314208"/>
              <a:ext cx="1916832" cy="19168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1512" y="2314208"/>
              <a:ext cx="1916832" cy="191683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2314208"/>
              <a:ext cx="1930296" cy="1930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553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">
  <a:themeElements>
    <a:clrScheme name="MFF Sector Colour 8">
      <a:dk1>
        <a:srgbClr val="20AA63"/>
      </a:dk1>
      <a:lt1>
        <a:srgbClr val="FFFFFF"/>
      </a:lt1>
      <a:dk2>
        <a:srgbClr val="0E4194"/>
      </a:dk2>
      <a:lt2>
        <a:srgbClr val="333333"/>
      </a:lt2>
      <a:accent1>
        <a:srgbClr val="FAEDD7"/>
      </a:accent1>
      <a:accent2>
        <a:srgbClr val="FFD15E"/>
      </a:accent2>
      <a:accent3>
        <a:srgbClr val="E6BF8A"/>
      </a:accent3>
      <a:accent4>
        <a:srgbClr val="EB5D64"/>
      </a:accent4>
      <a:accent5>
        <a:srgbClr val="036830"/>
      </a:accent5>
      <a:accent6>
        <a:srgbClr val="6BBE9B"/>
      </a:accent6>
      <a:hlink>
        <a:srgbClr val="0E4194"/>
      </a:hlink>
      <a:folHlink>
        <a:srgbClr val="03683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CCE59510BC85CE4793975F327D53B7FD" ma:contentTypeVersion="3" ma:contentTypeDescription="Create a new document in this library." ma:contentTypeScope="" ma:versionID="d2640ebb4c9c2f40da3b02dd0874be01">
  <xsd:schema xmlns:xsd="http://www.w3.org/2001/XMLSchema" xmlns:xs="http://www.w3.org/2001/XMLSchema" xmlns:p="http://schemas.microsoft.com/office/2006/metadata/properties" xmlns:ns3="fc408b8a-0801-4f39-a4c0-c989ba811097" xmlns:ns4="b9e4fad8-a3a9-4049-8650-307c63ccde83" targetNamespace="http://schemas.microsoft.com/office/2006/metadata/properties" ma:root="true" ma:fieldsID="2f9c90639f88fd787e5ed001e979df49" ns3:_="" ns4:_="">
    <xsd:import namespace="fc408b8a-0801-4f39-a4c0-c989ba811097"/>
    <xsd:import namespace="b9e4fad8-a3a9-4049-8650-307c63ccde83"/>
    <xsd:element name="properties">
      <xsd:complexType>
        <xsd:sequence>
          <xsd:element name="documentManagement">
            <xsd:complexType>
              <xsd:all>
                <xsd:element ref="ns3:EC_Collab_Reference" minOccurs="0"/>
                <xsd:element ref="ns3:EC_Collab_DocumentLanguage" minOccurs="0"/>
                <xsd:element ref="ns3:EC_Collab_Status"/>
                <xsd:element ref="ns4:Meeting_x0020_Dat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408b8a-0801-4f39-a4c0-c989ba811097" elementFormDefault="qualified">
    <xsd:import namespace="http://schemas.microsoft.com/office/2006/documentManagement/types"/>
    <xsd:import namespace="http://schemas.microsoft.com/office/infopath/2007/PartnerControls"/>
    <xsd:element name="EC_Collab_Reference" ma:index="12" nillable="true" ma:displayName="Reference" ma:internalName="EC_Collab_Reference">
      <xsd:simpleType>
        <xsd:restriction base="dms:Text"/>
      </xsd:simpleType>
    </xsd:element>
    <xsd:element name="EC_Collab_DocumentLanguage" ma:index="13" nillable="true" ma:displayName="Language" ma:default="EN" ma:internalName="EC_Collab_DocumentLanguage" ma:readOnly="false">
      <xsd:simpleType>
        <xsd:restriction base="dms:Choice">
          <xsd:enumeration value="BG"/>
          <xsd:enumeration value="ES"/>
          <xsd:enumeration value="CS"/>
          <xsd:enumeration value="DA"/>
          <xsd:enumeration value="DE"/>
          <xsd:enumeration value="ET"/>
          <xsd:enumeration value="EL"/>
          <xsd:enumeration value="EN"/>
          <xsd:enumeration value="FR"/>
          <xsd:enumeration value="GA"/>
          <xsd:enumeration value="IT"/>
          <xsd:enumeration value="LT"/>
          <xsd:enumeration value="LV"/>
          <xsd:enumeration value="HU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FI"/>
          <xsd:enumeration value="SV"/>
          <xsd:enumeration value="HR"/>
          <xsd:enumeration value="MK"/>
          <xsd:enumeration value="TR"/>
          <xsd:enumeration value="EU"/>
          <xsd:enumeration value="CA"/>
          <xsd:enumeration value="GL"/>
          <xsd:enumeration value="AB"/>
          <xsd:enumeration value="AA"/>
          <xsd:enumeration value="AF"/>
          <xsd:enumeration value="AK"/>
          <xsd:enumeration value="SQ"/>
          <xsd:enumeration value="AM"/>
          <xsd:enumeration value="AR"/>
          <xsd:enumeration value="AN"/>
          <xsd:enumeration value="HY"/>
          <xsd:enumeration value="AS"/>
          <xsd:enumeration value="AV"/>
          <xsd:enumeration value="AE"/>
          <xsd:enumeration value="AY"/>
          <xsd:enumeration value="AZ"/>
          <xsd:enumeration value="BM"/>
          <xsd:enumeration value="BA"/>
          <xsd:enumeration value="BE"/>
          <xsd:enumeration value="BN"/>
          <xsd:enumeration value="BH"/>
          <xsd:enumeration value="BI"/>
          <xsd:enumeration value="NB"/>
          <xsd:enumeration value="BS"/>
          <xsd:enumeration value="BR"/>
          <xsd:enumeration value="MY"/>
          <xsd:enumeration value="KM"/>
          <xsd:enumeration value="CH"/>
          <xsd:enumeration value="CE"/>
          <xsd:enumeration value="NY"/>
          <xsd:enumeration value="ZH"/>
          <xsd:enumeration value="CU"/>
          <xsd:enumeration value="CV"/>
          <xsd:enumeration value="KW"/>
          <xsd:enumeration value="CO"/>
          <xsd:enumeration value="CR"/>
          <xsd:enumeration value="DV"/>
          <xsd:enumeration value="DZ"/>
          <xsd:enumeration value="EO"/>
          <xsd:enumeration value="EE"/>
          <xsd:enumeration value="FO"/>
          <xsd:enumeration value="FJ"/>
          <xsd:enumeration value="FF"/>
          <xsd:enumeration value="GD"/>
          <xsd:enumeration value="LG"/>
          <xsd:enumeration value="KA"/>
          <xsd:enumeration value="GN"/>
          <xsd:enumeration value="GU"/>
          <xsd:enumeration value="HT"/>
          <xsd:enumeration value="HA"/>
          <xsd:enumeration value="HE"/>
          <xsd:enumeration value="HZ"/>
          <xsd:enumeration value="HI"/>
          <xsd:enumeration value="HO"/>
          <xsd:enumeration value="IS"/>
          <xsd:enumeration value="IO"/>
          <xsd:enumeration value="IG"/>
          <xsd:enumeration value="ID"/>
          <xsd:enumeration value="IA"/>
          <xsd:enumeration value="IE"/>
          <xsd:enumeration value="IU"/>
          <xsd:enumeration value="IK"/>
          <xsd:enumeration value="JA"/>
          <xsd:enumeration value="JV"/>
          <xsd:enumeration value="KL"/>
          <xsd:enumeration value="KN"/>
          <xsd:enumeration value="KR"/>
          <xsd:enumeration value="KS"/>
          <xsd:enumeration value="KK"/>
          <xsd:enumeration value="KI"/>
          <xsd:enumeration value="RW"/>
          <xsd:enumeration value="KY"/>
          <xsd:enumeration value="KV"/>
          <xsd:enumeration value="KG"/>
          <xsd:enumeration value="KO"/>
          <xsd:enumeration value="KJ"/>
          <xsd:enumeration value="KU"/>
          <xsd:enumeration value="LO"/>
          <xsd:enumeration value="LA"/>
          <xsd:enumeration value="LI"/>
          <xsd:enumeration value="LN"/>
          <xsd:enumeration value="LU"/>
          <xsd:enumeration value="LB"/>
          <xsd:enumeration value="MG"/>
          <xsd:enumeration value="MS"/>
          <xsd:enumeration value="ML"/>
          <xsd:enumeration value="GV"/>
          <xsd:enumeration value="MI"/>
          <xsd:enumeration value="MR"/>
          <xsd:enumeration value="MH"/>
          <xsd:enumeration value="MN"/>
          <xsd:enumeration value="NA"/>
          <xsd:enumeration value="NV"/>
          <xsd:enumeration value="ND"/>
          <xsd:enumeration value="NR"/>
          <xsd:enumeration value="NG"/>
          <xsd:enumeration value="NE"/>
          <xsd:enumeration value="SE"/>
          <xsd:enumeration value="NO"/>
          <xsd:enumeration value="NN"/>
          <xsd:enumeration value="OC"/>
          <xsd:enumeration value="OJ"/>
          <xsd:enumeration value="OR"/>
          <xsd:enumeration value="OM"/>
          <xsd:enumeration value="OS"/>
          <xsd:enumeration value="PI"/>
          <xsd:enumeration value="PA"/>
          <xsd:enumeration value="FA"/>
          <xsd:enumeration value="PS"/>
          <xsd:enumeration value="QU"/>
          <xsd:enumeration value="RM"/>
          <xsd:enumeration value="RN"/>
          <xsd:enumeration value="RU"/>
          <xsd:enumeration value="SM"/>
          <xsd:enumeration value="SG"/>
          <xsd:enumeration value="SA"/>
          <xsd:enumeration value="SC"/>
          <xsd:enumeration value="SR"/>
          <xsd:enumeration value="SN"/>
          <xsd:enumeration value="II"/>
          <xsd:enumeration value="SD"/>
          <xsd:enumeration value="SI"/>
          <xsd:enumeration value="SO"/>
          <xsd:enumeration value="ST"/>
          <xsd:enumeration value="SU"/>
          <xsd:enumeration value="SW"/>
          <xsd:enumeration value="SS"/>
          <xsd:enumeration value="TL"/>
          <xsd:enumeration value="TY"/>
          <xsd:enumeration value="TG"/>
          <xsd:enumeration value="TA"/>
          <xsd:enumeration value="TT"/>
          <xsd:enumeration value="TE"/>
          <xsd:enumeration value="TH"/>
          <xsd:enumeration value="BO"/>
          <xsd:enumeration value="TI"/>
          <xsd:enumeration value="TO"/>
          <xsd:enumeration value="TS"/>
          <xsd:enumeration value="TN"/>
          <xsd:enumeration value="TK"/>
          <xsd:enumeration value="TW"/>
          <xsd:enumeration value="UG"/>
          <xsd:enumeration value="UK"/>
          <xsd:enumeration value="UR"/>
          <xsd:enumeration value="UZ"/>
          <xsd:enumeration value="VE"/>
          <xsd:enumeration value="VI"/>
          <xsd:enumeration value="VO"/>
          <xsd:enumeration value="WA"/>
          <xsd:enumeration value="CY"/>
          <xsd:enumeration value="FY"/>
          <xsd:enumeration value="WO"/>
          <xsd:enumeration value="XH"/>
          <xsd:enumeration value="YI"/>
          <xsd:enumeration value="YO"/>
          <xsd:enumeration value="ZA"/>
          <xsd:enumeration value="ZU"/>
        </xsd:restriction>
      </xsd:simpleType>
    </xsd:element>
    <xsd:element name="EC_Collab_Status" ma:index="14" ma:displayName="EC Status" ma:default="Not Started" ma:internalName="EC_Collab_Status">
      <xsd:simpleType>
        <xsd:restriction base="dms:Choice">
          <xsd:enumeration value="Not Started"/>
          <xsd:enumeration value="Draft"/>
          <xsd:enumeration value="Reviewed"/>
          <xsd:enumeration value="Scheduled"/>
          <xsd:enumeration value="Published"/>
          <xsd:enumeration value="Final"/>
          <xsd:enumeration value="Expir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e4fad8-a3a9-4049-8650-307c63ccde83" elementFormDefault="qualified">
    <xsd:import namespace="http://schemas.microsoft.com/office/2006/documentManagement/types"/>
    <xsd:import namespace="http://schemas.microsoft.com/office/infopath/2007/PartnerControls"/>
    <xsd:element name="Meeting_x0020_Date" ma:index="15" ma:displayName="Meeting Date" ma:default="[today]" ma:format="DateOnly" ma:internalName="Meeting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9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 ma:index="8" ma:displayName="Subject"/>
        <xsd:element ref="dc:description" minOccurs="0" maxOccurs="1" ma:index="11" ma:displayName="Comments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_Collab_DocumentLanguage xmlns="fc408b8a-0801-4f39-a4c0-c989ba811097">EN</EC_Collab_DocumentLanguage>
    <Meeting_x0020_Date xmlns="b9e4fad8-a3a9-4049-8650-307c63ccde83">2018-11-11T23:00:00+00:00</Meeting_x0020_Date>
    <EC_Collab_Status xmlns="fc408b8a-0801-4f39-a4c0-c989ba811097">Not Started</EC_Collab_Status>
    <EC_Collab_Reference xmlns="fc408b8a-0801-4f39-a4c0-c989ba811097" xsi:nil="true"/>
  </documentManagement>
</p:properties>
</file>

<file path=customXml/itemProps1.xml><?xml version="1.0" encoding="utf-8"?>
<ds:datastoreItem xmlns:ds="http://schemas.openxmlformats.org/officeDocument/2006/customXml" ds:itemID="{F469227B-326C-4D91-9FDB-6B54CD6AE2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408b8a-0801-4f39-a4c0-c989ba811097"/>
    <ds:schemaRef ds:uri="b9e4fad8-a3a9-4049-8650-307c63ccde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9E259-174E-4E2F-BEDB-56A7B26D5E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171226-B2DF-4388-8201-6510A09692FE}">
  <ds:schemaRefs>
    <ds:schemaRef ds:uri="http://schemas.openxmlformats.org/package/2006/metadata/core-properties"/>
    <ds:schemaRef ds:uri="http://purl.org/dc/terms/"/>
    <ds:schemaRef ds:uri="b9e4fad8-a3a9-4049-8650-307c63ccde83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fc408b8a-0801-4f39-a4c0-c989ba81109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1195</TotalTime>
  <Words>442</Words>
  <Application>Microsoft Office PowerPoint</Application>
  <PresentationFormat>On-screen Show (4:3)</PresentationFormat>
  <Paragraphs>65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Verdana</vt:lpstr>
      <vt:lpstr>Wingdings</vt:lpstr>
      <vt:lpstr>1_Blank</vt:lpstr>
      <vt:lpstr>The European Green Deal  The Just Transition Fund     </vt:lpstr>
      <vt:lpstr>Urgency of climate action</vt:lpstr>
      <vt:lpstr>PowerPoint Presentation</vt:lpstr>
      <vt:lpstr>Key ambition of the Commission</vt:lpstr>
      <vt:lpstr>PowerPoint Presentation</vt:lpstr>
      <vt:lpstr>Political framework</vt:lpstr>
      <vt:lpstr>Just Transition Fund</vt:lpstr>
      <vt:lpstr>Just Transition Fund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Jolanta.SWIATKOWSKA@ec.europa.eu</dc:creator>
  <cp:lastModifiedBy>KALINKA Przemyslaw (REGIO)</cp:lastModifiedBy>
  <cp:revision>1195</cp:revision>
  <cp:lastPrinted>2020-01-15T09:47:00Z</cp:lastPrinted>
  <dcterms:created xsi:type="dcterms:W3CDTF">2018-03-19T13:44:15Z</dcterms:created>
  <dcterms:modified xsi:type="dcterms:W3CDTF">2020-01-15T09:47:33Z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0x010100258AA79CEB83498886A3A0868112325000CCE59510BC85CE4793975F327D53B7FD</vt:lpwstr>
  </property>
  <property fmtid="{D5CDD505-2E9C-101B-9397-08002B2CF9AE}" pid="3" name="Forms of Support">
    <vt:lpwstr/>
  </property>
  <property fmtid="{D5CDD505-2E9C-101B-9397-08002B2CF9AE}" pid="4" name="Type of Territory">
    <vt:lpwstr/>
  </property>
  <property fmtid="{D5CDD505-2E9C-101B-9397-08002B2CF9AE}" pid="5" name="Modes of Implementation">
    <vt:lpwstr/>
  </property>
  <property fmtid="{D5CDD505-2E9C-101B-9397-08002B2CF9AE}" pid="6" name="REGIOManagement">
    <vt:lpwstr/>
  </property>
  <property fmtid="{D5CDD505-2E9C-101B-9397-08002B2CF9AE}" pid="7" name="ProgrammeType">
    <vt:lpwstr/>
  </property>
  <property fmtid="{D5CDD505-2E9C-101B-9397-08002B2CF9AE}" pid="8" name="ProgramPhase">
    <vt:lpwstr/>
  </property>
  <property fmtid="{D5CDD505-2E9C-101B-9397-08002B2CF9AE}" pid="9" name="SecurityClassification">
    <vt:lpwstr>65;#Limited DG|aae196bf-9f1c-4580-91e2-5c5829ecf2d6</vt:lpwstr>
  </property>
  <property fmtid="{D5CDD505-2E9C-101B-9397-08002B2CF9AE}" pid="10" name="Legislative procedures">
    <vt:lpwstr/>
  </property>
  <property fmtid="{D5CDD505-2E9C-101B-9397-08002B2CF9AE}" pid="11" name="InvestmentPriorities">
    <vt:lpwstr/>
  </property>
  <property fmtid="{D5CDD505-2E9C-101B-9397-08002B2CF9AE}" pid="12" name="Cross-cutting objectives and principles">
    <vt:lpwstr/>
  </property>
  <property fmtid="{D5CDD505-2E9C-101B-9397-08002B2CF9AE}" pid="13" name="ShelvesLanguage">
    <vt:lpwstr/>
  </property>
  <property fmtid="{D5CDD505-2E9C-101B-9397-08002B2CF9AE}" pid="14" name="RegionTypeOfRegion">
    <vt:lpwstr>6;#N/A|af6cff05-0213-4084-92aa-4f661bfa34c5</vt:lpwstr>
  </property>
  <property fmtid="{D5CDD505-2E9C-101B-9397-08002B2CF9AE}" pid="15" name="RegulatoryFramework">
    <vt:lpwstr>99;#Policy Development and Analysis|faf0d063-f1de-49e0-a7b8-004a629b9fe0</vt:lpwstr>
  </property>
  <property fmtid="{D5CDD505-2E9C-101B-9397-08002B2CF9AE}" pid="16" name="Document Status">
    <vt:lpwstr/>
  </property>
  <property fmtid="{D5CDD505-2E9C-101B-9397-08002B2CF9AE}" pid="17" name="ProgramPeriod">
    <vt:lpwstr/>
  </property>
  <property fmtid="{D5CDD505-2E9C-101B-9397-08002B2CF9AE}" pid="18" name="Document Type">
    <vt:lpwstr>74;#Other|9b6fe99d-4257-406a-908e-6dafc846e71d</vt:lpwstr>
  </property>
  <property fmtid="{D5CDD505-2E9C-101B-9397-08002B2CF9AE}" pid="19" name="Funds">
    <vt:lpwstr/>
  </property>
  <property fmtid="{D5CDD505-2E9C-101B-9397-08002B2CF9AE}" pid="20" name="WorkflowChangePath">
    <vt:lpwstr>b04f4547-f5bd-4876-a291-f86263d8eff3,4;</vt:lpwstr>
  </property>
</Properties>
</file>