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8" r:id="rId2"/>
    <p:sldId id="382" r:id="rId3"/>
    <p:sldId id="446" r:id="rId4"/>
    <p:sldId id="443" r:id="rId5"/>
    <p:sldId id="444" r:id="rId6"/>
    <p:sldId id="433" r:id="rId7"/>
    <p:sldId id="447" r:id="rId8"/>
    <p:sldId id="431" r:id="rId9"/>
    <p:sldId id="434" r:id="rId10"/>
    <p:sldId id="435" r:id="rId11"/>
    <p:sldId id="448" r:id="rId12"/>
    <p:sldId id="438" r:id="rId13"/>
    <p:sldId id="324" r:id="rId14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87208" autoAdjust="0"/>
  </p:normalViewPr>
  <p:slideViewPr>
    <p:cSldViewPr snapToGrid="0">
      <p:cViewPr varScale="1">
        <p:scale>
          <a:sx n="128" d="100"/>
          <a:sy n="128" d="100"/>
        </p:scale>
        <p:origin x="10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15.01.2020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9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#_ftnref1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pz.mz.gov.pl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16 stycznia 2020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18"/>
            <a:ext cx="4905632" cy="46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78904"/>
              </p:ext>
            </p:extLst>
          </p:nvPr>
        </p:nvGraphicFramePr>
        <p:xfrm>
          <a:off x="202367" y="1373474"/>
          <a:ext cx="8739265" cy="2098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6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6.</a:t>
                      </a:r>
                      <a:r>
                        <a:rPr lang="pl-PL" sz="1150" dirty="0">
                          <a:effectLst/>
                          <a:latin typeface="+mj-lt"/>
                        </a:rPr>
                        <a:t> </a:t>
                      </a:r>
                      <a:endParaRPr lang="pl-PL" sz="11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>
                          <a:effectLst/>
                          <a:latin typeface="+mj-lt"/>
                        </a:rPr>
                        <a:t>Projekt obejmuje zamianę/modernizację urządzeń grzewczych</a:t>
                      </a:r>
                      <a:endParaRPr lang="pl-PL" sz="11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 marL="90488" indent="0" algn="just" defTabSz="89852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00438" algn="l"/>
                        </a:tabLs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Promowane będą projekty, których elementem jest zamiana/modernizacja konwencjonalnych urządzeń grzewczych.</a:t>
                      </a:r>
                    </a:p>
                    <a:p>
                      <a:pPr marL="90488" indent="0" algn="just" defTabSz="8763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00438" algn="l"/>
                        </a:tabLs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Kryterium weryfikowane będzie na podstawie wskaźnika: </a:t>
                      </a:r>
                    </a:p>
                    <a:p>
                      <a:pPr marL="90488" indent="0" algn="just" defTabSz="89852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3500438" algn="l"/>
                        </a:tabLs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„Powierzchnia podlegająca zmianie sposobu ogrzewania [m</a:t>
                      </a:r>
                      <a:r>
                        <a:rPr lang="pl-PL" sz="1150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150" dirty="0" smtClean="0">
                          <a:effectLst/>
                          <a:latin typeface="+mj-lt"/>
                        </a:rPr>
                        <a:t>]”.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8163" marR="89535" indent="-449263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50" dirty="0">
                          <a:effectLst/>
                          <a:latin typeface="+mj-lt"/>
                        </a:rPr>
                        <a:t>3 </a:t>
                      </a:r>
                      <a:r>
                        <a:rPr lang="pl-PL" sz="1150" dirty="0" smtClean="0">
                          <a:effectLst/>
                          <a:latin typeface="+mj-lt"/>
                        </a:rPr>
                        <a:t>pkt </a:t>
                      </a:r>
                      <a:r>
                        <a:rPr lang="pl-PL" sz="1150" dirty="0">
                          <a:effectLst/>
                          <a:latin typeface="+mj-lt"/>
                        </a:rPr>
                        <a:t>– projekt obejmuje zamianę/modernizację urządzeń grzewczych</a:t>
                      </a:r>
                    </a:p>
                    <a:p>
                      <a:pPr marL="538163" marR="89535" indent="-449263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50" dirty="0">
                          <a:effectLst/>
                          <a:latin typeface="+mj-lt"/>
                        </a:rPr>
                        <a:t>0 pkt - brak spełnienia kryterium  lub brak informacji w tym zakresie</a:t>
                      </a:r>
                      <a:endParaRPr lang="pl-PL" sz="11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3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22579"/>
              </p:ext>
            </p:extLst>
          </p:nvPr>
        </p:nvGraphicFramePr>
        <p:xfrm>
          <a:off x="202368" y="3473325"/>
          <a:ext cx="8739264" cy="247269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357778">
                  <a:extLst>
                    <a:ext uri="{9D8B030D-6E8A-4147-A177-3AD203B41FA5}">
                      <a16:colId xmlns:a16="http://schemas.microsoft.com/office/drawing/2014/main" val="2799739189"/>
                    </a:ext>
                  </a:extLst>
                </a:gridCol>
                <a:gridCol w="1161226">
                  <a:extLst>
                    <a:ext uri="{9D8B030D-6E8A-4147-A177-3AD203B41FA5}">
                      <a16:colId xmlns:a16="http://schemas.microsoft.com/office/drawing/2014/main" val="3131023723"/>
                    </a:ext>
                  </a:extLst>
                </a:gridCol>
                <a:gridCol w="3797824">
                  <a:extLst>
                    <a:ext uri="{9D8B030D-6E8A-4147-A177-3AD203B41FA5}">
                      <a16:colId xmlns:a16="http://schemas.microsoft.com/office/drawing/2014/main" val="1812605930"/>
                    </a:ext>
                  </a:extLst>
                </a:gridCol>
                <a:gridCol w="2573185">
                  <a:extLst>
                    <a:ext uri="{9D8B030D-6E8A-4147-A177-3AD203B41FA5}">
                      <a16:colId xmlns:a16="http://schemas.microsoft.com/office/drawing/2014/main" val="1019888075"/>
                    </a:ext>
                  </a:extLst>
                </a:gridCol>
                <a:gridCol w="849251">
                  <a:extLst>
                    <a:ext uri="{9D8B030D-6E8A-4147-A177-3AD203B41FA5}">
                      <a16:colId xmlns:a16="http://schemas.microsoft.com/office/drawing/2014/main" val="49625674"/>
                    </a:ext>
                  </a:extLst>
                </a:gridCol>
              </a:tblGrid>
              <a:tr h="126669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15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</a:t>
                      </a:r>
                      <a:endParaRPr lang="pl-PL" sz="115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663" marR="5866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kern="1200" dirty="0" smtClean="0">
                          <a:effectLst/>
                        </a:rPr>
                        <a:t>Zgodność ze strategiami niskoemisyjnymi</a:t>
                      </a:r>
                      <a:endParaRPr lang="pl-PL" sz="115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8663" marR="5866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89535" indent="-1588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51175" algn="l"/>
                        </a:tabLst>
                      </a:pPr>
                      <a:r>
                        <a:rPr lang="pl-PL" sz="1150" kern="1200" dirty="0" smtClean="0">
                          <a:effectLst/>
                        </a:rPr>
                        <a:t>Zgodność z: Planem Gospodarki Niskoemisyjnej (PGN) lub</a:t>
                      </a:r>
                      <a:r>
                        <a:rPr lang="pl-PL" sz="1150" kern="1200" baseline="0" dirty="0" smtClean="0">
                          <a:effectLst/>
                        </a:rPr>
                        <a:t> </a:t>
                      </a:r>
                      <a:r>
                        <a:rPr lang="pl-PL" sz="1150" kern="1200" dirty="0" smtClean="0">
                          <a:effectLst/>
                        </a:rPr>
                        <a:t>Programem Ograniczenia Niskiej Emisji (PONE). </a:t>
                      </a:r>
                    </a:p>
                    <a:p>
                      <a:pPr marL="90488" marR="89535" indent="-1588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51175" algn="l"/>
                        </a:tabLst>
                      </a:pPr>
                      <a:r>
                        <a:rPr lang="pl-PL" sz="1150" kern="1200" dirty="0" smtClean="0">
                          <a:effectLst/>
                        </a:rPr>
                        <a:t>W ramach kryterium ocenie podlegać będzie, czy projekt</a:t>
                      </a:r>
                      <a:r>
                        <a:rPr lang="pl-PL" sz="1150" kern="1200" baseline="0" dirty="0" smtClean="0">
                          <a:effectLst/>
                        </a:rPr>
                        <a:t> </a:t>
                      </a:r>
                      <a:r>
                        <a:rPr lang="pl-PL" sz="1150" kern="1200" dirty="0" smtClean="0">
                          <a:effectLst/>
                        </a:rPr>
                        <a:t>jest zgodny z Planem/-</a:t>
                      </a:r>
                      <a:r>
                        <a:rPr lang="pl-PL" sz="1150" kern="1200" dirty="0" err="1" smtClean="0">
                          <a:effectLst/>
                        </a:rPr>
                        <a:t>ami</a:t>
                      </a:r>
                      <a:r>
                        <a:rPr lang="pl-PL" sz="1150" kern="1200" dirty="0" smtClean="0">
                          <a:effectLst/>
                        </a:rPr>
                        <a:t> Gospodarki Niskoemisyjnej oraz Programem Ograniczania Niskiej Emisji, obowiązującym/-i na obszarze na którym realizowany jest projekt.</a:t>
                      </a:r>
                    </a:p>
                    <a:p>
                      <a:pPr marL="90488" marR="89535" indent="-1588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51175" algn="l"/>
                        </a:tabLst>
                      </a:pPr>
                      <a:r>
                        <a:rPr lang="pl-PL" sz="1150" kern="1200" dirty="0" smtClean="0">
                          <a:effectLst/>
                        </a:rPr>
                        <a:t>Weryfikacji podlegać będzie czy projekt wpisuje się w kierunki działań niskoemisyjnych i/ lub został zidentyfikowany w ww. dokumentach.</a:t>
                      </a:r>
                    </a:p>
                    <a:p>
                      <a:pPr marL="538163" marR="89535" indent="-449263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51175" algn="l"/>
                        </a:tabLst>
                      </a:pPr>
                      <a:endParaRPr lang="pl-PL" sz="115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8163" marR="89535" indent="-449263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5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Projekt wynika z  PGN lub PONE - 2 pkt </a:t>
                      </a:r>
                    </a:p>
                    <a:p>
                      <a:pPr marL="538163" marR="89535" indent="-449263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5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Brak spełnienia wyżej wymienionych warunków lub brak informacji w tym zakresie – 0 pkt</a:t>
                      </a:r>
                    </a:p>
                    <a:p>
                      <a:pPr marL="538163" marR="89535" indent="-449263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15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8163" marR="89535" indent="-449263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5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pl-PL" sz="115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2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73575"/>
              </p:ext>
            </p:extLst>
          </p:nvPr>
        </p:nvGraphicFramePr>
        <p:xfrm>
          <a:off x="232349" y="1373474"/>
          <a:ext cx="8694294" cy="3814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47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8.</a:t>
                      </a:r>
                      <a:r>
                        <a:rPr lang="pl-PL" sz="1150" dirty="0">
                          <a:effectLst/>
                          <a:latin typeface="+mj-lt"/>
                        </a:rPr>
                        <a:t> </a:t>
                      </a:r>
                      <a:endParaRPr lang="pl-PL" sz="11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>
                          <a:effectLst/>
                          <a:latin typeface="+mj-lt"/>
                        </a:rPr>
                        <a:t>Zgodność projektu </a:t>
                      </a:r>
                      <a:br>
                        <a:rPr lang="pl-PL" sz="1150" dirty="0">
                          <a:effectLst/>
                          <a:latin typeface="+mj-lt"/>
                        </a:rPr>
                      </a:br>
                      <a:r>
                        <a:rPr lang="pl-PL" sz="1150" dirty="0">
                          <a:effectLst/>
                          <a:latin typeface="+mj-lt"/>
                        </a:rPr>
                        <a:t>z programem rewitalizacji</a:t>
                      </a:r>
                      <a:endParaRPr lang="pl-PL" sz="11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663" marR="58663" marT="0" marB="0" anchor="ctr"/>
                </a:tc>
                <a:tc>
                  <a:txBody>
                    <a:bodyPr/>
                    <a:lstStyle/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Oceniana jest zgodność inwestycji obowiązującym (na dzień składania wniosku o dofinansowanie) właściwym miejscowo programem rewitalizacji. 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Program rewitalizacji musi znajdować się w Wykazie programów rewitalizacji województwa mazowieckiego </a:t>
                      </a:r>
                      <a:br>
                        <a:rPr lang="pl-PL" sz="1150" dirty="0" smtClean="0">
                          <a:effectLst/>
                          <a:latin typeface="+mj-lt"/>
                        </a:rPr>
                      </a:br>
                      <a:r>
                        <a:rPr lang="pl-PL" sz="1150" dirty="0" smtClean="0">
                          <a:effectLst/>
                          <a:latin typeface="+mj-lt"/>
                        </a:rPr>
                        <a:t>w dniu złożenia wniosku o dofinansowanie.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150" dirty="0" smtClean="0">
                        <a:effectLst/>
                        <a:latin typeface="+mj-lt"/>
                      </a:endParaRP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W przypadku gdy inwestycja realizowana jest w całości lub w części na obszarze objętym programem rewitalizacji, udział ten powinien zostać określony wskaźnikiem: 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„Udział inwestycji w odniesieniu do obszaru objętego programem rewitalizacji [%]”.</a:t>
                      </a:r>
                    </a:p>
                    <a:p>
                      <a:pPr marL="169545" marR="1778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1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Zgodność inwestycji z programem rewitalizacji:</a:t>
                      </a:r>
                    </a:p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2 pkt - inwestycja jest zgodna z programem Rewitalizacji i  znajduje się na liście projektów podstawowych lub uzupełniających w programie rewitalizacji;</a:t>
                      </a:r>
                    </a:p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0 pkt - inwestycja nie jest zgodna </a:t>
                      </a:r>
                      <a:br>
                        <a:rPr lang="pl-PL" sz="1150" dirty="0" smtClean="0">
                          <a:effectLst/>
                          <a:latin typeface="+mj-lt"/>
                        </a:rPr>
                      </a:br>
                      <a:r>
                        <a:rPr lang="pl-PL" sz="1150" dirty="0" smtClean="0">
                          <a:effectLst/>
                          <a:latin typeface="+mj-lt"/>
                        </a:rPr>
                        <a:t>z programem  rewitalizacji lub brak informacji w tym zakresie.</a:t>
                      </a:r>
                    </a:p>
                    <a:p>
                      <a:pPr marL="538163" marR="89535" indent="-2730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50" dirty="0" smtClean="0">
                          <a:effectLst/>
                          <a:latin typeface="+mj-lt"/>
                        </a:rPr>
                        <a:t>Punkty w ramach kryterium nie sumują się.</a:t>
                      </a:r>
                      <a:endParaRPr lang="pl-PL" sz="115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2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40479"/>
              </p:ext>
            </p:extLst>
          </p:nvPr>
        </p:nvGraphicFramePr>
        <p:xfrm>
          <a:off x="196215" y="1373474"/>
          <a:ext cx="8715437" cy="493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3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9.</a:t>
                      </a:r>
                      <a:r>
                        <a:rPr lang="pl-PL" sz="1100" dirty="0">
                          <a:effectLst/>
                          <a:latin typeface="+mj-lt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Rodzaj działalności prowadzonej w</a:t>
                      </a:r>
                      <a:r>
                        <a:rPr lang="pl-PL" sz="1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100" dirty="0" err="1" smtClean="0">
                          <a:effectLst/>
                          <a:latin typeface="+mj-lt"/>
                        </a:rPr>
                        <a:t>termomodernizowanych</a:t>
                      </a:r>
                      <a:r>
                        <a:rPr lang="pl-PL" sz="1100" dirty="0" smtClean="0">
                          <a:effectLst/>
                          <a:latin typeface="+mj-lt"/>
                        </a:rPr>
                        <a:t> budynkach</a:t>
                      </a:r>
                      <a:endParaRPr lang="pl-PL" sz="1100" dirty="0">
                        <a:effectLst/>
                        <a:latin typeface="+mj-lt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Kryterium promuje budynki, w których prowadzona jest działalność lecznicza </a:t>
                      </a:r>
                      <a:r>
                        <a:rPr lang="pl-PL" sz="11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100" dirty="0" smtClean="0">
                          <a:effectLst/>
                          <a:latin typeface="+mj-lt"/>
                        </a:rPr>
                      </a:br>
                      <a:r>
                        <a:rPr lang="pl-PL" sz="1100" dirty="0" smtClean="0">
                          <a:effectLst/>
                          <a:latin typeface="+mj-lt"/>
                        </a:rPr>
                        <a:t>w </a:t>
                      </a:r>
                      <a:r>
                        <a:rPr lang="pl-PL" sz="1100" dirty="0">
                          <a:effectLst/>
                          <a:latin typeface="+mj-lt"/>
                        </a:rPr>
                        <a:t>zakresie leczenia szpitalnego. </a:t>
                      </a:r>
                    </a:p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W przypadku kilku budynków brany jest pod uwagę budynek, gdzie powierzchniowy udział działalności innej niż lecznicza </a:t>
                      </a:r>
                      <a:r>
                        <a:rPr lang="pl-PL" sz="1100">
                          <a:effectLst/>
                          <a:latin typeface="+mj-lt"/>
                        </a:rPr>
                        <a:t>jest </a:t>
                      </a:r>
                      <a:r>
                        <a:rPr lang="pl-PL" sz="1100" smtClean="0">
                          <a:effectLst/>
                          <a:latin typeface="+mj-lt"/>
                        </a:rPr>
                        <a:t>największy. 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Budynki wykorzystywane na cele administracyjne, działalność </a:t>
                      </a:r>
                      <a:r>
                        <a:rPr lang="pl-PL" sz="1100" dirty="0" err="1" smtClean="0">
                          <a:effectLst/>
                          <a:latin typeface="+mj-lt"/>
                        </a:rPr>
                        <a:t>pozaleczniczą</a:t>
                      </a:r>
                      <a:r>
                        <a:rPr lang="pl-PL" sz="1100" dirty="0" smtClean="0">
                          <a:effectLst/>
                          <a:latin typeface="+mj-lt"/>
                        </a:rPr>
                        <a:t>  </a:t>
                      </a:r>
                      <a:br>
                        <a:rPr lang="pl-PL" sz="1100" dirty="0" smtClean="0">
                          <a:effectLst/>
                          <a:latin typeface="+mj-lt"/>
                        </a:rPr>
                      </a:br>
                      <a:r>
                        <a:rPr lang="pl-PL" sz="1100" dirty="0" smtClean="0">
                          <a:effectLst/>
                          <a:latin typeface="+mj-lt"/>
                        </a:rPr>
                        <a:t>(np. magazyn, pralnia itp.) oraz działalność inną niż leczenie szpitalne (np. POZ) 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10 pkt - 20% &gt; X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6 pkt - 20 % ≤ X &lt; 30%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3 pkt - 30 % ≤ X &lt; 40%</a:t>
                      </a: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0 pkt - 40% ≤ X lub brak informacji w tym zakresie.</a:t>
                      </a:r>
                      <a:endParaRPr lang="pl-PL" sz="1100" dirty="0">
                        <a:effectLst/>
                        <a:latin typeface="+mj-lt"/>
                      </a:endParaRPr>
                    </a:p>
                    <a:p>
                      <a:pPr marL="89535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10</a:t>
                      </a:r>
                      <a:endParaRPr lang="pl-PL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7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 </a:t>
                      </a: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Gotowość projektu do realizacji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95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Ocenie podlega, czy projekt jest gotowy do realizacji, tzn. wszystkie zadania przewidziane do realizacji </a:t>
                      </a:r>
                      <a:b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 ramach projektu,  posiadają  na dzień składania wniosku o dofinansowanie wszystkie wymagane prawem polskim ostateczne</a:t>
                      </a:r>
                      <a:r>
                        <a:rPr lang="pl-PL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decyzje administracyjne.</a:t>
                      </a:r>
                    </a:p>
                    <a:p>
                      <a:pPr marL="1695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 przypadku gdy zadania przewidziane w projekcie nie wymagają ww. decyzji  wnioskodawca przedstawia stosowne oświadczenie. 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8275" indent="11113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9705" algn="l"/>
                          <a:tab pos="308610" algn="l"/>
                        </a:tabLs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pkt - Wnioskodawca posiada wszystkie wymagane prawem polskim ostateczne  decyzje administracyjne, pozwalające na realizację całości inwestycji lub realizacja inwestycji nie wymaga uzyskania ww. decyzji. </a:t>
                      </a:r>
                    </a:p>
                    <a:p>
                      <a:pPr marL="168275" indent="11113" algn="l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9705" algn="l"/>
                          <a:tab pos="308610" algn="l"/>
                        </a:tabLs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Wnioskodawca nie posiada wszystkich wymaganych prawem polskim ostatecznych decyzji administracyjnych pozwalających na realizację całości inwestycji.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1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pl-PL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6215" y="6459608"/>
            <a:ext cx="6159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0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[8] </a:t>
            </a:r>
            <a:r>
              <a:rPr lang="pl-PL" sz="800" dirty="0" smtClean="0">
                <a:latin typeface="+mj-lt"/>
              </a:rPr>
              <a:t>- Decyzja </a:t>
            </a:r>
            <a:r>
              <a:rPr lang="pl-PL" sz="800" dirty="0">
                <a:latin typeface="+mj-lt"/>
              </a:rPr>
              <a:t>ostateczna - decyzja, od której nie służy odwołanie w administracyjnym toku instancji lub wniosek o ponowne rozpatrzenie sprawy</a:t>
            </a:r>
          </a:p>
        </p:txBody>
      </p:sp>
    </p:spTree>
    <p:extLst>
      <p:ext uri="{BB962C8B-B14F-4D97-AF65-F5344CB8AC3E}">
        <p14:creationId xmlns:p14="http://schemas.microsoft.com/office/powerpoint/2010/main" val="23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</a:t>
            </a:r>
            <a:r>
              <a:rPr lang="pl-PL" altLang="pl-PL" smtClean="0">
                <a:latin typeface="+mn-lt"/>
              </a:rPr>
              <a:t>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6194" y="1230594"/>
            <a:ext cx="845474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b="1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endParaRPr lang="pl-PL" sz="32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Działanie 4.2 „Efektywność energetyczna”, Typ projektu – „Termomodernizacja budynków użyteczności publicznej”</a:t>
            </a:r>
            <a:endParaRPr lang="pl-PL" sz="3600" b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32612"/>
              </p:ext>
            </p:extLst>
          </p:nvPr>
        </p:nvGraphicFramePr>
        <p:xfrm>
          <a:off x="184638" y="1383523"/>
          <a:ext cx="8669216" cy="4506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41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Audyt energetyczny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Wnioskodawca dołączył do wniosku o dofinansowanie audyt energetyczny określający koszty kwalifikowalne (optymalny zakres działań) przedmiotowego projektu.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Wnioskodawca dołączył do wniosku o dofinansowanie audyt energetyczny sporządzony dla każdego budynku będącego przedmiotem projektu. Audyt energetyczny</a:t>
                      </a:r>
                      <a:r>
                        <a:rPr lang="pl-PL" sz="1200" baseline="300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określa koszty kwalifikowane projektu obejmujące zadania inwestycyjne.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110163" algn="l"/>
                        </a:tabLst>
                      </a:pP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Uwaga: Jeżeli projekt zawiera inne koszty kwalifikowane poza pracami inwestycyjnymi, nie muszą one wynikać z audytu.</a:t>
                      </a: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Obowiązkowy audyt ex-post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Złożenie deklaracji przez beneficjenta o przeprowadzeniu audytu energetycznego</a:t>
                      </a:r>
                      <a:r>
                        <a:rPr lang="pl-PL" sz="1200" baseline="300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ex-post, celem weryfikacji przeprowadzonych oszczędności energii w wyniku realizacji projektu.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Poziom oszczędności energii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Na podstawie dokumentacji aplikacyjnej (w tym audytu energetycznego</a:t>
                      </a:r>
                      <a:r>
                        <a:rPr lang="pl-PL" sz="1200" baseline="300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) należy zweryfikować, czy przewidziane działania skutkują poprawą efektywności energetycznej określonej dla energii końcowej, o co najmniej 25% w odniesieniu do stanu sprzed realizacji projektu (warunek dotyczy każdego </a:t>
                      </a:r>
                      <a:r>
                        <a:rPr lang="pl-PL" sz="1200" dirty="0" err="1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termomodernizowanego</a:t>
                      </a:r>
                      <a:r>
                        <a:rPr lang="pl-PL" sz="12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budynku w ramach projektu).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1104" y="6106302"/>
            <a:ext cx="866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pl-PL" altLang="pl-PL" sz="1000" b="0" i="0" u="sng" strike="noStrike" cap="none" normalizeH="0" baseline="3000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pl-PL" altLang="pl-PL" sz="10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kumimoji="0" lang="pl-PL" altLang="pl-PL" sz="8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kumimoji="0" lang="pl-PL" altLang="pl-PL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800" dirty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Zgodnie z Rozporządzeniem Ministra Infrastruktury z dnia 17 marca 2009 r. w sprawie szczegółowego zakresu i form audytu energetycznego oraz części audytu remontowego, wzorów kart audytów, </a:t>
            </a:r>
            <a:r>
              <a:rPr lang="pl-PL" altLang="pl-PL" sz="800" dirty="0" smtClean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800" dirty="0" smtClean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800" dirty="0" smtClean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altLang="pl-PL" sz="800" dirty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także algorytmu oceny opłacalności przedsięwzięcia termomodernizacyjnego (Dz.U. nr 43 poz. 346 z 2009 r. z </a:t>
            </a:r>
            <a:r>
              <a:rPr lang="pl-PL" altLang="pl-PL" sz="800" dirty="0" err="1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altLang="pl-PL" sz="800" dirty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zm</a:t>
            </a:r>
            <a:r>
              <a:rPr lang="pl-PL" altLang="pl-PL" sz="800" dirty="0" smtClean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 eaLnBrk="0" hangingPunct="0"/>
            <a:r>
              <a:rPr kumimoji="0" lang="pl-PL" altLang="pl-PL" sz="800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[2]</a:t>
            </a:r>
            <a:r>
              <a:rPr kumimoji="0" lang="pl-PL" altLang="pl-PL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Jw.</a:t>
            </a:r>
          </a:p>
          <a:p>
            <a:pPr eaLnBrk="0" hangingPunct="0"/>
            <a:r>
              <a:rPr lang="pl-PL" altLang="pl-PL" sz="800" u="sng" baseline="30000" dirty="0" smtClean="0" bmk="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[3]</a:t>
            </a:r>
            <a:r>
              <a:rPr lang="pl-PL" altLang="pl-PL" sz="800" dirty="0" bmk="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800" dirty="0" smtClean="0" bmk="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Jw.</a:t>
            </a:r>
            <a:endParaRPr kumimoji="0" lang="pl-PL" altLang="pl-PL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044" y="1103575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30690"/>
              </p:ext>
            </p:extLst>
          </p:nvPr>
        </p:nvGraphicFramePr>
        <p:xfrm>
          <a:off x="179463" y="1879178"/>
          <a:ext cx="8772662" cy="267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0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projektu z przepisami dotyczącymi emisji zanieczyszczeń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 wyłącznie projektów, które jako element inwestycji zawierają zamianę/modernizację urządzeń grzewczych</a:t>
                      </a:r>
                      <a:r>
                        <a:rPr lang="pl-PL" sz="1200" b="0" kern="600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może zostać udzielone na inwestycje w kotły</a:t>
                      </a:r>
                      <a:r>
                        <a:rPr lang="pl-PL" sz="1200" b="0" kern="600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spalające biomasę lub ewentualnie paliwa gazowe</a:t>
                      </a:r>
                      <a:r>
                        <a:rPr lang="pl-PL" sz="1200" b="0" kern="600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ale jedynie w szczególnie uzasadnionych przypadkach, gdy osiągnięte zostanie znaczne zwiększenie efektywności energetycznej oraz gdy istnieją szczególnie pilne potrzeby. Wsparcie kotłów zużywających węgiel stanowi wydatek niekwalifikowany.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0" kern="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Uwaga: Jeżeli nie dotyczy, kryterium uznaje się za spełnione. </a:t>
                      </a:r>
                      <a:endParaRPr lang="pl-PL" sz="1200" b="0" kern="6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79462" y="4998117"/>
            <a:ext cx="869026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pl-PL" altLang="pl-PL" sz="1000" u="sng" baseline="30000" dirty="0" smtClean="0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lang="pl-PL" altLang="pl-PL" sz="8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4</a:t>
            </a:r>
            <a:r>
              <a:rPr lang="pl-PL" altLang="pl-PL" sz="1000" u="sng" baseline="30000" dirty="0" smtClean="0" bmk="">
                <a:solidFill>
                  <a:srgbClr val="80008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sz="800" dirty="0" smtClean="0">
                <a:ea typeface="Calibri" panose="020F0502020204030204" pitchFamily="34" charset="0"/>
              </a:rPr>
              <a:t>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Inwestycje w urządzenia grzewcze mogą stanowić jedynie element projektów 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termomodernizacyjnych.</a:t>
            </a:r>
            <a:endParaRPr lang="pl-PL" sz="800" dirty="0"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l-PL" altLang="pl-PL" sz="8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[5</a:t>
            </a:r>
            <a:r>
              <a:rPr lang="pl-PL" altLang="pl-PL" sz="800" u="sng" baseline="30000" dirty="0" smtClean="0" bmk="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altLang="pl-PL" sz="800" dirty="0" smtClean="0" bmk="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Wymiana urządzeń grzewczych kwalifikuje się do wsparcia pod warunkiem zapewnienia znacznej redukcji CO2 w odniesieniu do istniejących instalacji (o co najmniej 30% w przypadku zmiany spalanego paliwa). Ze względu na to, że inwestycje w tym zakresie mają długotrwały charakter, powinny być zgodne z właściwymi przepisami unijnymi. Wspierane urządzenia do ogrzewania muszą od początku okresu programowania charakteryzować się obowiązującym od końca 2020 r. minimalnym poziomem efektywności energetycznej i normami emisji zanieczyszczeń, które zostały określone w środkach wykonawczych do dyrektywy 2009/125/WE z dnia 21 października 2009 r. ustanawiającej ogólne zasady ustalania wymogów dotyczących </a:t>
            </a:r>
            <a:r>
              <a:rPr lang="pl-PL" sz="800" dirty="0" err="1">
                <a:latin typeface="+mj-lt"/>
                <a:ea typeface="Calibri" panose="020F0502020204030204" pitchFamily="34" charset="0"/>
              </a:rPr>
              <a:t>ekoprojektu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 dla produktów związanych z energią. Projekty uwzględniające wymianę/modernizację urządzeń grzewczych opalanych na biomasę powinny być zgodne z programami ochrony powietrza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l-PL" altLang="pl-PL" sz="800" u="sng" baseline="30000" dirty="0" smtClean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[6</a:t>
            </a:r>
            <a:r>
              <a:rPr lang="pl-PL" altLang="pl-PL" sz="800" u="sng" baseline="30000" dirty="0" smtClean="0" bmk="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]</a:t>
            </a:r>
            <a:r>
              <a:rPr lang="pl-PL" sz="800" dirty="0" smtClean="0">
                <a:latin typeface="+mj-lt"/>
                <a:ea typeface="Calibri" panose="020F0502020204030204" pitchFamily="34" charset="0"/>
              </a:rPr>
              <a:t>  </a:t>
            </a:r>
            <a:r>
              <a:rPr lang="pl-PL" sz="800" dirty="0">
                <a:latin typeface="+mj-lt"/>
                <a:ea typeface="Calibri" panose="020F0502020204030204" pitchFamily="34" charset="0"/>
              </a:rPr>
              <a:t>Kotły spalające biomasę lub paliwa gazowe mogą zostać wsparte jedynie w przypadku, gdy podłączenie do sieci ciepłowniczej na danym obszarze nie jest uzasadnione ekonomicznie.</a:t>
            </a:r>
          </a:p>
          <a:p>
            <a:endParaRPr lang="pl-PL" sz="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74766"/>
              </p:ext>
            </p:extLst>
          </p:nvPr>
        </p:nvGraphicFramePr>
        <p:xfrm>
          <a:off x="172388" y="1383523"/>
          <a:ext cx="8704913" cy="5323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  <a:endParaRPr lang="pl-PL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Zgodność projektu </a:t>
                      </a:r>
                      <a:br>
                        <a:rPr lang="pl-PL" sz="1200" dirty="0">
                          <a:effectLst/>
                          <a:latin typeface="+mj-lt"/>
                        </a:rPr>
                      </a:br>
                      <a:r>
                        <a:rPr lang="pl-PL" sz="1200" dirty="0">
                          <a:effectLst/>
                          <a:latin typeface="+mj-lt"/>
                        </a:rPr>
                        <a:t>z ,,Mapami potrzeb zdrowotnych”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W ramach kryterium beneficjent powinien wykazać, iż obiekty ochrony zdrowia są zgodne </a:t>
                      </a:r>
                      <a:br>
                        <a:rPr lang="pl-PL" sz="1050" dirty="0" smtClean="0">
                          <a:effectLst/>
                          <a:latin typeface="+mj-lt"/>
                        </a:rPr>
                      </a:br>
                      <a:r>
                        <a:rPr lang="pl-PL" sz="1050" dirty="0" smtClean="0">
                          <a:effectLst/>
                          <a:latin typeface="+mj-lt"/>
                        </a:rPr>
                        <a:t>z wymogami map potrzeb zdrowotnych.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Inwestycje dotyczące modernizacji energetycznej budynków użyteczności publicznej, w których prowadzona jest działalność lecznicza w zakresie leczenia szpitalnego, podlegają ocenie dopuszczalności wsparcia poprzez weryfikację czy działalność lecznicza, wykonywana w budynku będącym przedmiotem projektu, posiada uzasadnienie w kontekście map potrzeb zdrowotnych.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Inwestycje dotyczące modernizacji energetycznej budynków użyteczności publicznej, w których prowadzona jest działalność lecznicza w zakresie podstawowej opieki zdrowotnej (POZ) lub ambulatoryjnej opieki specjalistycznej (AOS), podlegają ocenie dopuszczalności wsparcia poprzez weryfikację czy działalność lecznicza, wykonywana w budynku będącym przedmiotem projektu, posiada uzasadnienie z punktu widzenia potrzeb zdrowotnych w regionie.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Mapy potrzeb zdrowotnych znajdują się na stronie:</a:t>
                      </a:r>
                      <a:r>
                        <a:rPr lang="pl-PL" sz="105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050" dirty="0" smtClean="0">
                          <a:effectLst/>
                          <a:latin typeface="+mj-lt"/>
                          <a:hlinkClick r:id="rId2"/>
                        </a:rPr>
                        <a:t>http://www.mpz.mz.gov.pl/</a:t>
                      </a:r>
                      <a:endParaRPr lang="pl-PL" sz="1050" dirty="0" smtClean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Ze wsparcia wykluczone są inwestycje w infrastrukturę instytucji opiekuńczo-pobytowych (rozumianych zgodnie z Wytycznymi w zakresie realizacji przedsięwzięć w obszarze włączenia społecznego i zwalczania ubóstwa z wykorzystaniem środków EFS i EFRR na lata 2014-2020, </a:t>
                      </a:r>
                      <a:br>
                        <a:rPr lang="pl-PL" sz="1050" dirty="0" smtClean="0">
                          <a:effectLst/>
                          <a:latin typeface="+mj-lt"/>
                        </a:rPr>
                      </a:br>
                      <a:r>
                        <a:rPr lang="pl-PL" sz="1050" dirty="0" smtClean="0">
                          <a:effectLst/>
                          <a:latin typeface="+mj-lt"/>
                        </a:rPr>
                        <a:t>a w przypadku instytucji zdrowotnych – zgodnie z Policy Paper dla ochrony zdrowia na lata 2014-2020) świadczących opiekę dla osób z niepełnosprawnościami, osób z problemami psychicznymi oraz dzieci pozbawionych opieki rodzicielskiej, chyba że rozpoczęty w nich został proces przechodzenia z opieki zinstytucjonalizowanej do opieki świadczonej w społeczności lokalnej lub proces ten zostanie rozpoczęty w okresie realizacji projektu.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Uwaga: Jeżeli nie dotyczy, kryterium uznaje się za spełnione. </a:t>
                      </a:r>
                      <a:endParaRPr lang="pl-PL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0/1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4889"/>
              </p:ext>
            </p:extLst>
          </p:nvPr>
        </p:nvGraphicFramePr>
        <p:xfrm>
          <a:off x="177503" y="2341333"/>
          <a:ext cx="876647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Opis 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36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Stopień poprawy efektywności energetycznej (w %)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Wynikający z audytu energetycznego zakres poprawy efektywności energetycznej w odniesieniu do stanu początkowego (w %) obliczany dla energii końcowej – X dla danego budynku.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+mj-lt"/>
                      </a:endParaRP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10 pkt - 60% &lt; X</a:t>
                      </a: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8 pkt - 50% &lt; X ≤ 60%</a:t>
                      </a: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6 pkt - 40% &lt; X ≤ 50%</a:t>
                      </a: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 pkt - 25% ≤ X ≤ 40% </a:t>
                      </a: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+mj-lt"/>
                      </a:endParaRPr>
                    </a:p>
                    <a:p>
                      <a:pPr marL="193675" indent="-142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Uwaga: w przypadku udziału w projekcie kilku budynków o różnym stopniu efektowności energetycznej, efektywność projektu będzie stanowić średnią ważoną efektywności poszczególnych budynków względem zmniejszenia zużycia kWh w całości projektu</a:t>
                      </a:r>
                      <a:r>
                        <a:rPr lang="pl-PL" sz="1200" baseline="30000" dirty="0" smtClean="0">
                          <a:effectLst/>
                          <a:latin typeface="+mj-lt"/>
                        </a:rPr>
                        <a:t>7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. 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10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503" y="6454750"/>
            <a:ext cx="33121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000" u="sng" baseline="30000" dirty="0">
                <a:solidFill>
                  <a:srgbClr val="800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[7] </a:t>
            </a:r>
            <a:r>
              <a:rPr lang="pl-PL" sz="800" dirty="0" smtClean="0">
                <a:latin typeface="+mj-lt"/>
              </a:rPr>
              <a:t>- </a:t>
            </a:r>
            <a:r>
              <a:rPr lang="pl-PL" sz="900" dirty="0">
                <a:latin typeface="+mj-lt"/>
              </a:rPr>
              <a:t>Zgodnie z metodologią przedstawioną w Regulaminie konkursu</a:t>
            </a:r>
          </a:p>
        </p:txBody>
      </p:sp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44803"/>
              </p:ext>
            </p:extLst>
          </p:nvPr>
        </p:nvGraphicFramePr>
        <p:xfrm>
          <a:off x="177503" y="1293583"/>
          <a:ext cx="8766472" cy="5244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Opis 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67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Podwyższenie standardu energetycznego budynku, wyrażone wskaźnikiem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err="1" smtClean="0">
                          <a:effectLst/>
                          <a:latin typeface="+mj-lt"/>
                        </a:rPr>
                        <a:t>EP</a:t>
                      </a:r>
                      <a:r>
                        <a:rPr lang="pl-PL" sz="1200" baseline="-25000" dirty="0" err="1" smtClean="0">
                          <a:effectLst/>
                          <a:latin typeface="+mj-lt"/>
                        </a:rPr>
                        <a:t>h</a:t>
                      </a:r>
                      <a:r>
                        <a:rPr lang="pl-PL" sz="1200" baseline="-250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baseline="-25000" dirty="0">
                          <a:effectLst/>
                          <a:latin typeface="+mj-lt"/>
                        </a:rPr>
                        <a:t>+ 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 marR="1009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 ramach kryterium oceniany będzie poziom zapotrzebowania na nieodnawialną energię pierwotną w stanie docelowym na potrzeby ogrzewania, wentylacji oraz przygotowania ciepłej wody użytkowej określony w audycie energetycznym.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Liczba punktów przyznawana za osiągnięcie wskaźnika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err="1" smtClean="0">
                          <a:effectLst/>
                          <a:latin typeface="+mj-lt"/>
                        </a:rPr>
                        <a:t>EP</a:t>
                      </a:r>
                      <a:r>
                        <a:rPr lang="pl-PL" sz="1050" baseline="-25000" dirty="0" err="1" smtClean="0">
                          <a:effectLst/>
                          <a:latin typeface="+mj-lt"/>
                        </a:rPr>
                        <a:t>h</a:t>
                      </a:r>
                      <a:r>
                        <a:rPr lang="pl-PL" sz="1050" baseline="-25000" dirty="0" smtClean="0">
                          <a:effectLst/>
                          <a:latin typeface="+mj-lt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, w wysokości: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• Dla budynków użyteczności publicznej - opieka zdrowotna (udział działalności innej niż lecznicza nie większa niż 40%):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4 pkt – jeżeli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≤ 190  kWh/(m</a:t>
                      </a:r>
                      <a:r>
                        <a:rPr lang="pl-PL" sz="1050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rok);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2 pkt – jeżeli 190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 &lt;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≤ 290 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rok);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0 pkt - jeżeli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&gt; 290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 lub brak informacji w tym zakresie.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• Dla pozostałych budynków użyteczności publicznej: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4 pkt – jeżeli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≤ 45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rok);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2 pkt – jeżeli 45kWh/(m</a:t>
                      </a:r>
                      <a:r>
                        <a:rPr lang="pl-PL" sz="1050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 &lt;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≤ 60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</a:t>
                      </a:r>
                      <a:br>
                        <a:rPr lang="pl-PL" sz="1050" dirty="0" smtClean="0">
                          <a:effectLst/>
                          <a:latin typeface="+mj-lt"/>
                        </a:rPr>
                      </a:br>
                      <a:r>
                        <a:rPr lang="pl-PL" sz="1050" dirty="0" smtClean="0">
                          <a:effectLst/>
                          <a:latin typeface="+mj-lt"/>
                        </a:rPr>
                        <a:t>× rok); 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0 pkt - jeżeli </a:t>
                      </a:r>
                      <a:r>
                        <a:rPr lang="pl-PL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05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05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&gt; 60 kWh/(m</a:t>
                      </a:r>
                      <a:r>
                        <a:rPr lang="pl-PL" sz="10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dirty="0" smtClean="0">
                          <a:effectLst/>
                          <a:latin typeface="+mj-lt"/>
                        </a:rPr>
                        <a:t> × rok) lub brak informacji w tym zakresie.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W przypadku kilku budynków, pod uwagę bierze się budynek, który otrzymał najmniejszą ilość punktów.</a:t>
                      </a:r>
                    </a:p>
                    <a:p>
                      <a:pPr marL="19431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50" dirty="0" smtClean="0">
                          <a:effectLst/>
                          <a:latin typeface="+mj-lt"/>
                        </a:rPr>
                        <a:t>Punkty w ramach kryterium nie sumują się.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4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20182"/>
              </p:ext>
            </p:extLst>
          </p:nvPr>
        </p:nvGraphicFramePr>
        <p:xfrm>
          <a:off x="194873" y="1373474"/>
          <a:ext cx="8731770" cy="5207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1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3.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Efektywność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kosztowa: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Zmniejszenie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zużycia energii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 ramach kryterium oceniany będzie nakład środków finansowych UE w stosunku do ilości zaoszczędzonej energii [zł/ MWh/rok] osiągniętej w wyniku realizacji projektu.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Kryterium premiuje projekty, w których koszt ten jest najniższy. 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Wartość zaoszczędzonej energii, w wyniku realizacji projektu, powinna być wyrażona wskaźnikami: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• Ilość zaoszczędzonej energii cieplnej [GJ/rok] i/lub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•</a:t>
                      </a:r>
                      <a:r>
                        <a:rPr lang="pl-PL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Ilość zaoszczędzonej energii elektrycznej [</a:t>
                      </a:r>
                      <a:r>
                        <a:rPr lang="pl-PL" sz="1200" dirty="0" err="1" smtClean="0">
                          <a:effectLst/>
                          <a:latin typeface="+mj-lt"/>
                        </a:rPr>
                        <a:t>MWht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/rok]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 przypadku ilości zaoszczędzonej energii cieplnej wyrażanej w jednostce miary GJ/rok, należy dokonać przeliczenia wykazując osiągniętą wartość z zastosowaniem jednostek wyrażonych 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MWh/rok. 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Punkty w ramach kryterium przyznawane będą następująco: </a:t>
                      </a: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8 pkt – 2 000,00 zł &gt; X</a:t>
                      </a: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 pkt - 2 000,00 zł ≤ X &lt; 3 000,00 zł</a:t>
                      </a: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 pkt – 3 000,00 zł ≤ X &lt; 4 000,00 zł</a:t>
                      </a: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0 pkt – 4 000,00 zł ≤ X lub brak informacji w tym zakresie.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8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47975"/>
              </p:ext>
            </p:extLst>
          </p:nvPr>
        </p:nvGraphicFramePr>
        <p:xfrm>
          <a:off x="209863" y="1373474"/>
          <a:ext cx="8716780" cy="4729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1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Stopień redukcji CO</a:t>
                      </a:r>
                      <a:r>
                        <a:rPr lang="pl-PL" sz="12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pl-PL" sz="1200" baseline="-250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pl-PL" sz="1200" baseline="-250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w 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tony/rok)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Zgodnie z RPO WM 2014-2020, w ramach kryterium oceniana będzie wartość redukcji gazów cieplarnianych na podstawie wartości redukcji wyrażonej w ekwiwalencie CO</a:t>
                      </a:r>
                      <a:r>
                        <a:rPr lang="pl-PL" sz="1200" baseline="-25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Wartość redukcji tony emisji CO</a:t>
                      </a:r>
                      <a:r>
                        <a:rPr lang="pl-PL" sz="1200" baseline="-25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/rok, w wyniku realizacji projektu, powinna zostać wyrażona wskaźnikiem:</a:t>
                      </a:r>
                    </a:p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Szacowany roczny spadek emisji gazów cieplarnianych [tony równoważnika CO</a:t>
                      </a:r>
                      <a:r>
                        <a:rPr lang="pl-PL" sz="1200" baseline="-25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200" dirty="0" smtClean="0">
                          <a:effectLst/>
                          <a:latin typeface="+mj-lt"/>
                        </a:rPr>
                        <a:t>] (CI 34)</a:t>
                      </a:r>
                    </a:p>
                    <a:p>
                      <a:pPr marL="169545">
                        <a:spcAft>
                          <a:spcPts val="10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Wartości muszą wynikać z audytu energetycznego.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Punkty przyznawane są następująco:</a:t>
                      </a:r>
                    </a:p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8 pkt – 60%&lt; X</a:t>
                      </a:r>
                    </a:p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 pkt – 60% ≥ X &gt; 45%</a:t>
                      </a:r>
                    </a:p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2 pkt -  45% ≥ X &gt; 30%</a:t>
                      </a:r>
                    </a:p>
                    <a:p>
                      <a:pPr marL="540385" marR="8953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0 pkt – 30% ≥ X lub brak informacji w tym zakresie.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8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0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5.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Wykorzystanie odnawialnych źródeł energii (OZE)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Zastosowanie w projekcie rozwiązania technicznego, pozwalającego na wytworzenie energii elektrycznej lub/i cieplnej 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z wykorzystaniem odnawialnych źródeł energii. </a:t>
                      </a:r>
                    </a:p>
                    <a:p>
                      <a:pPr marL="169545" marR="9017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Kryterium powiązane ze wskaźnikami właściwymi dla OZE, wskazanymi </a:t>
                      </a:r>
                      <a:br>
                        <a:rPr lang="pl-PL" sz="1200" dirty="0" smtClean="0">
                          <a:effectLst/>
                          <a:latin typeface="+mj-lt"/>
                        </a:rPr>
                      </a:br>
                      <a:r>
                        <a:rPr lang="pl-PL" sz="1200" dirty="0" smtClean="0">
                          <a:effectLst/>
                          <a:latin typeface="+mj-lt"/>
                        </a:rPr>
                        <a:t>w Regulaminie konkursu.</a:t>
                      </a:r>
                      <a:endParaRPr lang="pl-PL" sz="12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9750" marR="89535" indent="-360363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pkt - uwzględnienie w projekcie OZE dla produkcji energii elektrycznej lub/i cieplnej </a:t>
                      </a:r>
                    </a:p>
                    <a:p>
                      <a:pPr marL="538163" marR="89535" indent="-34290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0 pkt - nieuwzględnienie w projekcie OZE lub brak danych w tym zakresie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5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49" y="327515"/>
            <a:ext cx="4300151" cy="4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4620</TotalTime>
  <Words>2188</Words>
  <Application>Microsoft Office PowerPoint</Application>
  <PresentationFormat>Pokaz na ekranie (4:3)</PresentationFormat>
  <Paragraphs>226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Cholewa Michał</cp:lastModifiedBy>
  <cp:revision>669</cp:revision>
  <cp:lastPrinted>2017-06-09T06:00:23Z</cp:lastPrinted>
  <dcterms:created xsi:type="dcterms:W3CDTF">2015-04-20T12:46:14Z</dcterms:created>
  <dcterms:modified xsi:type="dcterms:W3CDTF">2020-01-15T13:33:26Z</dcterms:modified>
</cp:coreProperties>
</file>