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8" r:id="rId2"/>
    <p:sldId id="384" r:id="rId3"/>
    <p:sldId id="406" r:id="rId4"/>
    <p:sldId id="403" r:id="rId5"/>
    <p:sldId id="407" r:id="rId6"/>
    <p:sldId id="409" r:id="rId7"/>
    <p:sldId id="410" r:id="rId8"/>
    <p:sldId id="408" r:id="rId9"/>
    <p:sldId id="411" r:id="rId10"/>
    <p:sldId id="404" r:id="rId11"/>
    <p:sldId id="324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553" autoAdjust="0"/>
  </p:normalViewPr>
  <p:slideViewPr>
    <p:cSldViewPr snapToGrid="0">
      <p:cViewPr varScale="1">
        <p:scale>
          <a:sx n="101" d="100"/>
          <a:sy n="101" d="100"/>
        </p:scale>
        <p:origin x="2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12.12.2019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341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</a:rPr>
              <a:t>Uaktualnienie Planu </a:t>
            </a:r>
            <a:r>
              <a:rPr lang="pl-PL" b="1" dirty="0">
                <a:solidFill>
                  <a:schemeClr val="tx1"/>
                </a:solidFill>
              </a:rPr>
              <a:t>Ewaluacji Regionalnego 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12 grudnia 2019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6" y="240751"/>
            <a:ext cx="4812542" cy="454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588731"/>
              </p:ext>
            </p:extLst>
          </p:nvPr>
        </p:nvGraphicFramePr>
        <p:xfrm>
          <a:off x="352425" y="1014413"/>
          <a:ext cx="8710613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Dokument" r:id="rId3" imgW="9277232" imgH="5700807" progId="Word.Document.12">
                  <p:embed/>
                </p:oleObj>
              </mc:Choice>
              <mc:Fallback>
                <p:oleObj name="Dokument" r:id="rId3" imgW="9277232" imgH="57008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425" y="1014413"/>
                        <a:ext cx="8710613" cy="533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6269" y="307427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</a:t>
            </a:r>
            <a:r>
              <a:rPr lang="pl-PL" altLang="pl-PL" dirty="0" smtClean="0">
                <a:latin typeface="+mn-lt"/>
              </a:rPr>
              <a:t>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</a:t>
            </a:r>
            <a:r>
              <a:rPr lang="pl-PL" sz="2400" dirty="0" smtClean="0">
                <a:latin typeface="+mn-lt"/>
              </a:rPr>
              <a:t>uwagę</a:t>
            </a: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8056" y="336002"/>
            <a:ext cx="4096769" cy="38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8025" y="1162279"/>
            <a:ext cx="8186436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W </a:t>
            </a:r>
            <a:r>
              <a:rPr lang="pl-PL" dirty="0">
                <a:latin typeface="+mn-lt"/>
              </a:rPr>
              <a:t>celu zapewnienia prawidłowego przebiegu procesu ewaluacji opracowany został </a:t>
            </a:r>
            <a:r>
              <a:rPr lang="pl-PL" b="1" i="1" dirty="0">
                <a:latin typeface="+mn-lt"/>
              </a:rPr>
              <a:t>Plan </a:t>
            </a:r>
            <a:r>
              <a:rPr lang="pl-PL" b="1" i="1" dirty="0" smtClean="0">
                <a:latin typeface="+mn-lt"/>
              </a:rPr>
              <a:t>Ewaluacji </a:t>
            </a:r>
            <a:r>
              <a:rPr lang="pl-PL" b="1" i="1" dirty="0">
                <a:latin typeface="+mn-lt"/>
              </a:rPr>
              <a:t>Regionalnego Programu Operacyjnego Województwa Mazowieckiego na lata 2014-2020</a:t>
            </a:r>
            <a:r>
              <a:rPr lang="pl-PL" dirty="0">
                <a:latin typeface="+mn-lt"/>
              </a:rPr>
              <a:t>, którego celem jest uchwycenie rzeczywistych efektów interwencji tj. wskazanie jaka część </a:t>
            </a:r>
            <a:r>
              <a:rPr lang="pl-PL" dirty="0" smtClean="0">
                <a:latin typeface="+mn-lt"/>
              </a:rPr>
              <a:t>zmian </a:t>
            </a:r>
            <a:r>
              <a:rPr lang="pl-PL" dirty="0">
                <a:latin typeface="+mn-lt"/>
              </a:rPr>
              <a:t>w sytuacji </a:t>
            </a:r>
            <a:r>
              <a:rPr lang="pl-PL" dirty="0" smtClean="0">
                <a:latin typeface="+mn-lt"/>
              </a:rPr>
              <a:t>społeczno-ekonomicznej </a:t>
            </a:r>
            <a:r>
              <a:rPr lang="pl-PL" dirty="0">
                <a:latin typeface="+mn-lt"/>
              </a:rPr>
              <a:t>regionu zaistniała dzięki realizacji RPO WM 2014-2020 oraz </a:t>
            </a:r>
            <a:r>
              <a:rPr lang="pl-PL" dirty="0" smtClean="0">
                <a:latin typeface="+mn-lt"/>
              </a:rPr>
              <a:t>odpowiedzi </a:t>
            </a:r>
            <a:r>
              <a:rPr lang="pl-PL" dirty="0">
                <a:latin typeface="+mn-lt"/>
              </a:rPr>
              <a:t>na </a:t>
            </a:r>
            <a:r>
              <a:rPr lang="pl-PL" dirty="0" smtClean="0">
                <a:latin typeface="+mn-lt"/>
              </a:rPr>
              <a:t>pytania </a:t>
            </a:r>
            <a:r>
              <a:rPr lang="pl-PL" dirty="0">
                <a:latin typeface="+mn-lt"/>
              </a:rPr>
              <a:t>dlaczego </a:t>
            </a:r>
            <a:r>
              <a:rPr lang="pl-PL" dirty="0" smtClean="0">
                <a:latin typeface="+mn-lt"/>
              </a:rPr>
              <a:t>zmiany nastąpiły.</a:t>
            </a:r>
          </a:p>
          <a:p>
            <a:pPr algn="just"/>
            <a:endParaRPr lang="pl-PL" dirty="0">
              <a:latin typeface="+mn-lt"/>
            </a:endParaRPr>
          </a:p>
          <a:p>
            <a:pPr algn="just"/>
            <a:r>
              <a:rPr lang="pl-PL" dirty="0">
                <a:latin typeface="+mn-lt"/>
              </a:rPr>
              <a:t>Ewaluacja RPO WM 2014-2020 </a:t>
            </a:r>
            <a:r>
              <a:rPr lang="pl-PL" dirty="0" smtClean="0">
                <a:latin typeface="+mn-lt"/>
              </a:rPr>
              <a:t>jest </a:t>
            </a:r>
            <a:r>
              <a:rPr lang="pl-PL" dirty="0">
                <a:latin typeface="+mn-lt"/>
              </a:rPr>
              <a:t>prowadzona, aby: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określić efekty realizacji oraz wpływ Programu na osiąganie celów określonych 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w </a:t>
            </a:r>
            <a:r>
              <a:rPr lang="pl-PL" dirty="0">
                <a:latin typeface="+mn-lt"/>
              </a:rPr>
              <a:t>strategii województwa, a także w strategiach krajowych i unijnych,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poprawić jakość, skuteczność i efektywność wdrażania Programu oraz usprawnić sposób funkcjonowania instytucji uczestniczących w jego realizacji,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trafnie odpowiadać na potrzeby odbiorców Programu (grup docelowych),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dostarczyć pogłębionych informacji decydentom, instytucjom odpowiedzialnym za planowanie i wdrażanie wsparcia w poszczególnych priorytetach (IZ/IP 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i </a:t>
            </a:r>
            <a:r>
              <a:rPr lang="pl-PL" dirty="0">
                <a:latin typeface="+mn-lt"/>
              </a:rPr>
              <a:t>beneficjentom) oraz opinii publicznej.</a:t>
            </a:r>
          </a:p>
          <a:p>
            <a:pPr algn="just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481" y="336002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706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Plan Ewaluacji RPO WM 2014-2020 - obszary badań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39365" y="1819373"/>
            <a:ext cx="83898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+mn-lt"/>
              </a:rPr>
              <a:t>Wskazany w </a:t>
            </a:r>
            <a:r>
              <a:rPr lang="pl-PL" sz="1400" dirty="0" smtClean="0">
                <a:latin typeface="+mn-lt"/>
              </a:rPr>
              <a:t>Planie Ewaluacji katalog </a:t>
            </a:r>
            <a:r>
              <a:rPr lang="pl-PL" sz="1400" dirty="0">
                <a:latin typeface="+mn-lt"/>
              </a:rPr>
              <a:t>badań ewaluacyjnych uwzględnia wachlarz propozycji badawczych wynikających z analizy logiki RPO WM 2014-2020, ewaluacji ex </a:t>
            </a:r>
            <a:r>
              <a:rPr lang="pl-PL" sz="1400" dirty="0" err="1">
                <a:latin typeface="+mn-lt"/>
              </a:rPr>
              <a:t>ante</a:t>
            </a:r>
            <a:r>
              <a:rPr lang="pl-PL" sz="1400" dirty="0">
                <a:latin typeface="+mn-lt"/>
              </a:rPr>
              <a:t> RPO WM 2014-2020,  jak również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z </a:t>
            </a:r>
            <a:r>
              <a:rPr lang="pl-PL" sz="1400" dirty="0">
                <a:latin typeface="+mn-lt"/>
              </a:rPr>
              <a:t>wytycznych Komisji Europejskiej i Krajowej Jednostki Ewaluacji, a także badania dodatkowe, uwzględniające specyfikę Programu</a:t>
            </a:r>
            <a:r>
              <a:rPr lang="pl-PL" sz="1400" dirty="0" smtClean="0">
                <a:latin typeface="+mn-lt"/>
              </a:rPr>
              <a:t>.</a:t>
            </a:r>
            <a:endParaRPr lang="pl-PL" sz="1400" dirty="0">
              <a:latin typeface="+mn-lt"/>
            </a:endParaRPr>
          </a:p>
          <a:p>
            <a:pPr algn="just"/>
            <a:r>
              <a:rPr lang="pl-PL" sz="1400" dirty="0">
                <a:latin typeface="+mn-lt"/>
              </a:rPr>
              <a:t>W ramach Planu ewaluacji RPO WM 2014-2020 zidentyfikowano następujące obszary </a:t>
            </a:r>
            <a:r>
              <a:rPr lang="pl-PL" sz="1400" dirty="0" smtClean="0">
                <a:latin typeface="+mn-lt"/>
              </a:rPr>
              <a:t>badawcze:</a:t>
            </a: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endParaRPr lang="pl-PL" sz="1400" dirty="0" smtClean="0">
              <a:latin typeface="+mn-lt"/>
            </a:endParaRP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endParaRPr lang="pl-PL" sz="1400" dirty="0" smtClean="0">
              <a:latin typeface="+mn-lt"/>
            </a:endParaRP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endParaRPr lang="pl-PL" sz="1400" dirty="0" smtClean="0">
              <a:latin typeface="+mn-lt"/>
            </a:endParaRP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endParaRPr lang="pl-PL" sz="1400" dirty="0">
              <a:latin typeface="+mn-lt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400" b="1" dirty="0" smtClean="0">
              <a:latin typeface="+mn-lt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400" b="1" dirty="0">
              <a:latin typeface="+mn-lt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400" b="1" dirty="0" smtClean="0">
              <a:latin typeface="+mn-lt"/>
            </a:endParaRPr>
          </a:p>
          <a:p>
            <a:pPr lvl="2"/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290659" y="3056938"/>
            <a:ext cx="7503736" cy="889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b="1" dirty="0" smtClean="0"/>
              <a:t>Nowoczesna </a:t>
            </a:r>
            <a:r>
              <a:rPr lang="pl-PL" b="1" dirty="0"/>
              <a:t>gospodarka  - kapitał przedsiębiorczości, wiedzy i innowacji;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90659" y="3957883"/>
            <a:ext cx="7503736" cy="889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b="1" dirty="0"/>
              <a:t>Zrównoważony </a:t>
            </a:r>
            <a:r>
              <a:rPr lang="pl-PL" b="1" dirty="0" smtClean="0"/>
              <a:t>rozwój;</a:t>
            </a:r>
            <a:endParaRPr lang="pl-PL" b="1" dirty="0"/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90659" y="4821042"/>
            <a:ext cx="7503736" cy="889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b="1" dirty="0"/>
              <a:t>Kapitał ludzki i społeczny;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290659" y="5710452"/>
            <a:ext cx="7503736" cy="889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b="1" dirty="0"/>
              <a:t>Badania </a:t>
            </a:r>
            <a:r>
              <a:rPr lang="pl-PL" b="1" dirty="0" smtClean="0"/>
              <a:t>systemowe.</a:t>
            </a:r>
            <a:endParaRPr lang="pl-PL" b="1" dirty="0"/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956" y="326477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Prace nad uaktualnieniem Planu Ewaluacji RPO WM 2014-2020</a:t>
            </a:r>
          </a:p>
        </p:txBody>
      </p:sp>
      <p:sp>
        <p:nvSpPr>
          <p:cNvPr id="4" name="Strzałka wygięta w górę 3"/>
          <p:cNvSpPr/>
          <p:nvPr/>
        </p:nvSpPr>
        <p:spPr>
          <a:xfrm rot="5400000">
            <a:off x="1062166" y="2684403"/>
            <a:ext cx="726044" cy="82657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Dowolny kształt 4"/>
          <p:cNvSpPr/>
          <p:nvPr/>
        </p:nvSpPr>
        <p:spPr>
          <a:xfrm>
            <a:off x="888667" y="1879569"/>
            <a:ext cx="1222232" cy="855522"/>
          </a:xfrm>
          <a:custGeom>
            <a:avLst/>
            <a:gdLst>
              <a:gd name="connsiteX0" fmla="*/ 0 w 1222232"/>
              <a:gd name="connsiteY0" fmla="*/ 142616 h 855522"/>
              <a:gd name="connsiteX1" fmla="*/ 142616 w 1222232"/>
              <a:gd name="connsiteY1" fmla="*/ 0 h 855522"/>
              <a:gd name="connsiteX2" fmla="*/ 1079616 w 1222232"/>
              <a:gd name="connsiteY2" fmla="*/ 0 h 855522"/>
              <a:gd name="connsiteX3" fmla="*/ 1222232 w 1222232"/>
              <a:gd name="connsiteY3" fmla="*/ 142616 h 855522"/>
              <a:gd name="connsiteX4" fmla="*/ 1222232 w 1222232"/>
              <a:gd name="connsiteY4" fmla="*/ 712906 h 855522"/>
              <a:gd name="connsiteX5" fmla="*/ 1079616 w 1222232"/>
              <a:gd name="connsiteY5" fmla="*/ 855522 h 855522"/>
              <a:gd name="connsiteX6" fmla="*/ 142616 w 1222232"/>
              <a:gd name="connsiteY6" fmla="*/ 855522 h 855522"/>
              <a:gd name="connsiteX7" fmla="*/ 0 w 1222232"/>
              <a:gd name="connsiteY7" fmla="*/ 712906 h 855522"/>
              <a:gd name="connsiteX8" fmla="*/ 0 w 1222232"/>
              <a:gd name="connsiteY8" fmla="*/ 142616 h 8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232" h="855522">
                <a:moveTo>
                  <a:pt x="0" y="142616"/>
                </a:moveTo>
                <a:cubicBezTo>
                  <a:pt x="0" y="63851"/>
                  <a:pt x="63851" y="0"/>
                  <a:pt x="142616" y="0"/>
                </a:cubicBezTo>
                <a:lnTo>
                  <a:pt x="1079616" y="0"/>
                </a:lnTo>
                <a:cubicBezTo>
                  <a:pt x="1158381" y="0"/>
                  <a:pt x="1222232" y="63851"/>
                  <a:pt x="1222232" y="142616"/>
                </a:cubicBezTo>
                <a:lnTo>
                  <a:pt x="1222232" y="712906"/>
                </a:lnTo>
                <a:cubicBezTo>
                  <a:pt x="1222232" y="791671"/>
                  <a:pt x="1158381" y="855522"/>
                  <a:pt x="1079616" y="855522"/>
                </a:cubicBezTo>
                <a:lnTo>
                  <a:pt x="142616" y="855522"/>
                </a:lnTo>
                <a:cubicBezTo>
                  <a:pt x="63851" y="855522"/>
                  <a:pt x="0" y="791671"/>
                  <a:pt x="0" y="712906"/>
                </a:cubicBezTo>
                <a:lnTo>
                  <a:pt x="0" y="142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91" tIns="87491" rIns="87491" bIns="874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kern="1200" dirty="0" smtClean="0"/>
              <a:t>Prace w ramach RF, konsultacje wewnętrzne, doradztwo MR</a:t>
            </a:r>
            <a:endParaRPr lang="pl-PL" sz="1200" kern="1200" dirty="0"/>
          </a:p>
        </p:txBody>
      </p:sp>
      <p:sp>
        <p:nvSpPr>
          <p:cNvPr id="6" name="Prostokąt 5"/>
          <p:cNvSpPr/>
          <p:nvPr/>
        </p:nvSpPr>
        <p:spPr>
          <a:xfrm>
            <a:off x="2092040" y="1961161"/>
            <a:ext cx="888935" cy="6914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załka wygięta w górę 6"/>
          <p:cNvSpPr/>
          <p:nvPr/>
        </p:nvSpPr>
        <p:spPr>
          <a:xfrm rot="5400000">
            <a:off x="2075526" y="3645438"/>
            <a:ext cx="726044" cy="82657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672177"/>
              <a:satOff val="-7688"/>
              <a:lumOff val="5282"/>
              <a:alphaOff val="0"/>
            </a:schemeClr>
          </a:fillRef>
          <a:effectRef idx="0">
            <a:schemeClr val="accent5">
              <a:tint val="50000"/>
              <a:hueOff val="-3672177"/>
              <a:satOff val="-7688"/>
              <a:lumOff val="52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owolny kształt 7"/>
          <p:cNvSpPr/>
          <p:nvPr/>
        </p:nvSpPr>
        <p:spPr>
          <a:xfrm>
            <a:off x="1883168" y="2840602"/>
            <a:ext cx="1222232" cy="855522"/>
          </a:xfrm>
          <a:custGeom>
            <a:avLst/>
            <a:gdLst>
              <a:gd name="connsiteX0" fmla="*/ 0 w 1222232"/>
              <a:gd name="connsiteY0" fmla="*/ 142616 h 855522"/>
              <a:gd name="connsiteX1" fmla="*/ 142616 w 1222232"/>
              <a:gd name="connsiteY1" fmla="*/ 0 h 855522"/>
              <a:gd name="connsiteX2" fmla="*/ 1079616 w 1222232"/>
              <a:gd name="connsiteY2" fmla="*/ 0 h 855522"/>
              <a:gd name="connsiteX3" fmla="*/ 1222232 w 1222232"/>
              <a:gd name="connsiteY3" fmla="*/ 142616 h 855522"/>
              <a:gd name="connsiteX4" fmla="*/ 1222232 w 1222232"/>
              <a:gd name="connsiteY4" fmla="*/ 712906 h 855522"/>
              <a:gd name="connsiteX5" fmla="*/ 1079616 w 1222232"/>
              <a:gd name="connsiteY5" fmla="*/ 855522 h 855522"/>
              <a:gd name="connsiteX6" fmla="*/ 142616 w 1222232"/>
              <a:gd name="connsiteY6" fmla="*/ 855522 h 855522"/>
              <a:gd name="connsiteX7" fmla="*/ 0 w 1222232"/>
              <a:gd name="connsiteY7" fmla="*/ 712906 h 855522"/>
              <a:gd name="connsiteX8" fmla="*/ 0 w 1222232"/>
              <a:gd name="connsiteY8" fmla="*/ 142616 h 8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232" h="855522">
                <a:moveTo>
                  <a:pt x="0" y="142616"/>
                </a:moveTo>
                <a:cubicBezTo>
                  <a:pt x="0" y="63851"/>
                  <a:pt x="63851" y="0"/>
                  <a:pt x="142616" y="0"/>
                </a:cubicBezTo>
                <a:lnTo>
                  <a:pt x="1079616" y="0"/>
                </a:lnTo>
                <a:cubicBezTo>
                  <a:pt x="1158381" y="0"/>
                  <a:pt x="1222232" y="63851"/>
                  <a:pt x="1222232" y="142616"/>
                </a:cubicBezTo>
                <a:lnTo>
                  <a:pt x="1222232" y="712906"/>
                </a:lnTo>
                <a:cubicBezTo>
                  <a:pt x="1222232" y="791671"/>
                  <a:pt x="1158381" y="855522"/>
                  <a:pt x="1079616" y="855522"/>
                </a:cubicBezTo>
                <a:lnTo>
                  <a:pt x="142616" y="855522"/>
                </a:lnTo>
                <a:cubicBezTo>
                  <a:pt x="63851" y="855522"/>
                  <a:pt x="0" y="791671"/>
                  <a:pt x="0" y="712906"/>
                </a:cubicBezTo>
                <a:lnTo>
                  <a:pt x="0" y="142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91" tIns="87491" rIns="87491" bIns="874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kern="1200" dirty="0" smtClean="0"/>
              <a:t>Informacja na ZWM</a:t>
            </a:r>
            <a:endParaRPr lang="pl-PL" sz="1200" kern="1200" dirty="0"/>
          </a:p>
        </p:txBody>
      </p:sp>
      <p:sp>
        <p:nvSpPr>
          <p:cNvPr id="9" name="Prostokąt 8"/>
          <p:cNvSpPr/>
          <p:nvPr/>
        </p:nvSpPr>
        <p:spPr>
          <a:xfrm>
            <a:off x="3105400" y="2922196"/>
            <a:ext cx="888935" cy="6914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załka wygięta w górę 9"/>
          <p:cNvSpPr/>
          <p:nvPr/>
        </p:nvSpPr>
        <p:spPr>
          <a:xfrm rot="5400000">
            <a:off x="3088886" y="4606472"/>
            <a:ext cx="726044" cy="82657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7344354"/>
              <a:satOff val="-15375"/>
              <a:lumOff val="10564"/>
              <a:alphaOff val="0"/>
            </a:schemeClr>
          </a:fillRef>
          <a:effectRef idx="0">
            <a:schemeClr val="accent5">
              <a:tint val="50000"/>
              <a:hueOff val="-7344354"/>
              <a:satOff val="-15375"/>
              <a:lumOff val="105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Dowolny kształt 10"/>
          <p:cNvSpPr/>
          <p:nvPr/>
        </p:nvSpPr>
        <p:spPr>
          <a:xfrm>
            <a:off x="2896529" y="3801637"/>
            <a:ext cx="1222232" cy="855522"/>
          </a:xfrm>
          <a:custGeom>
            <a:avLst/>
            <a:gdLst>
              <a:gd name="connsiteX0" fmla="*/ 0 w 1222232"/>
              <a:gd name="connsiteY0" fmla="*/ 142616 h 855522"/>
              <a:gd name="connsiteX1" fmla="*/ 142616 w 1222232"/>
              <a:gd name="connsiteY1" fmla="*/ 0 h 855522"/>
              <a:gd name="connsiteX2" fmla="*/ 1079616 w 1222232"/>
              <a:gd name="connsiteY2" fmla="*/ 0 h 855522"/>
              <a:gd name="connsiteX3" fmla="*/ 1222232 w 1222232"/>
              <a:gd name="connsiteY3" fmla="*/ 142616 h 855522"/>
              <a:gd name="connsiteX4" fmla="*/ 1222232 w 1222232"/>
              <a:gd name="connsiteY4" fmla="*/ 712906 h 855522"/>
              <a:gd name="connsiteX5" fmla="*/ 1079616 w 1222232"/>
              <a:gd name="connsiteY5" fmla="*/ 855522 h 855522"/>
              <a:gd name="connsiteX6" fmla="*/ 142616 w 1222232"/>
              <a:gd name="connsiteY6" fmla="*/ 855522 h 855522"/>
              <a:gd name="connsiteX7" fmla="*/ 0 w 1222232"/>
              <a:gd name="connsiteY7" fmla="*/ 712906 h 855522"/>
              <a:gd name="connsiteX8" fmla="*/ 0 w 1222232"/>
              <a:gd name="connsiteY8" fmla="*/ 142616 h 8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232" h="855522">
                <a:moveTo>
                  <a:pt x="0" y="142616"/>
                </a:moveTo>
                <a:cubicBezTo>
                  <a:pt x="0" y="63851"/>
                  <a:pt x="63851" y="0"/>
                  <a:pt x="142616" y="0"/>
                </a:cubicBezTo>
                <a:lnTo>
                  <a:pt x="1079616" y="0"/>
                </a:lnTo>
                <a:cubicBezTo>
                  <a:pt x="1158381" y="0"/>
                  <a:pt x="1222232" y="63851"/>
                  <a:pt x="1222232" y="142616"/>
                </a:cubicBezTo>
                <a:lnTo>
                  <a:pt x="1222232" y="712906"/>
                </a:lnTo>
                <a:cubicBezTo>
                  <a:pt x="1222232" y="791671"/>
                  <a:pt x="1158381" y="855522"/>
                  <a:pt x="1079616" y="855522"/>
                </a:cubicBezTo>
                <a:lnTo>
                  <a:pt x="142616" y="855522"/>
                </a:lnTo>
                <a:cubicBezTo>
                  <a:pt x="63851" y="855522"/>
                  <a:pt x="0" y="791671"/>
                  <a:pt x="0" y="712906"/>
                </a:cubicBezTo>
                <a:lnTo>
                  <a:pt x="0" y="142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91" tIns="87491" rIns="87491" bIns="874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kern="1200" dirty="0" smtClean="0"/>
              <a:t>Akceptacja KJE (Ministerstwo Funduszy i Polityki Regionalnej)</a:t>
            </a:r>
            <a:endParaRPr lang="pl-PL" sz="1200" kern="1200" dirty="0"/>
          </a:p>
        </p:txBody>
      </p:sp>
      <p:sp>
        <p:nvSpPr>
          <p:cNvPr id="13" name="Prostokąt 12"/>
          <p:cNvSpPr/>
          <p:nvPr/>
        </p:nvSpPr>
        <p:spPr>
          <a:xfrm>
            <a:off x="4118761" y="3883230"/>
            <a:ext cx="888935" cy="6914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Dowolny kształt 15"/>
          <p:cNvSpPr/>
          <p:nvPr/>
        </p:nvSpPr>
        <p:spPr>
          <a:xfrm>
            <a:off x="3909889" y="4762671"/>
            <a:ext cx="1222232" cy="855522"/>
          </a:xfrm>
          <a:custGeom>
            <a:avLst/>
            <a:gdLst>
              <a:gd name="connsiteX0" fmla="*/ 0 w 1222232"/>
              <a:gd name="connsiteY0" fmla="*/ 142616 h 855522"/>
              <a:gd name="connsiteX1" fmla="*/ 142616 w 1222232"/>
              <a:gd name="connsiteY1" fmla="*/ 0 h 855522"/>
              <a:gd name="connsiteX2" fmla="*/ 1079616 w 1222232"/>
              <a:gd name="connsiteY2" fmla="*/ 0 h 855522"/>
              <a:gd name="connsiteX3" fmla="*/ 1222232 w 1222232"/>
              <a:gd name="connsiteY3" fmla="*/ 142616 h 855522"/>
              <a:gd name="connsiteX4" fmla="*/ 1222232 w 1222232"/>
              <a:gd name="connsiteY4" fmla="*/ 712906 h 855522"/>
              <a:gd name="connsiteX5" fmla="*/ 1079616 w 1222232"/>
              <a:gd name="connsiteY5" fmla="*/ 855522 h 855522"/>
              <a:gd name="connsiteX6" fmla="*/ 142616 w 1222232"/>
              <a:gd name="connsiteY6" fmla="*/ 855522 h 855522"/>
              <a:gd name="connsiteX7" fmla="*/ 0 w 1222232"/>
              <a:gd name="connsiteY7" fmla="*/ 712906 h 855522"/>
              <a:gd name="connsiteX8" fmla="*/ 0 w 1222232"/>
              <a:gd name="connsiteY8" fmla="*/ 142616 h 8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232" h="855522">
                <a:moveTo>
                  <a:pt x="0" y="142616"/>
                </a:moveTo>
                <a:cubicBezTo>
                  <a:pt x="0" y="63851"/>
                  <a:pt x="63851" y="0"/>
                  <a:pt x="142616" y="0"/>
                </a:cubicBezTo>
                <a:lnTo>
                  <a:pt x="1079616" y="0"/>
                </a:lnTo>
                <a:cubicBezTo>
                  <a:pt x="1158381" y="0"/>
                  <a:pt x="1222232" y="63851"/>
                  <a:pt x="1222232" y="142616"/>
                </a:cubicBezTo>
                <a:lnTo>
                  <a:pt x="1222232" y="712906"/>
                </a:lnTo>
                <a:cubicBezTo>
                  <a:pt x="1222232" y="791671"/>
                  <a:pt x="1158381" y="855522"/>
                  <a:pt x="1079616" y="855522"/>
                </a:cubicBezTo>
                <a:lnTo>
                  <a:pt x="142616" y="855522"/>
                </a:lnTo>
                <a:cubicBezTo>
                  <a:pt x="63851" y="855522"/>
                  <a:pt x="0" y="791671"/>
                  <a:pt x="0" y="712906"/>
                </a:cubicBezTo>
                <a:lnTo>
                  <a:pt x="0" y="142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91" tIns="87491" rIns="87491" bIns="874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kern="1200" dirty="0" smtClean="0"/>
              <a:t>Zatwierdzenie zmian do Planu przez KM RPO WM 2014-2020</a:t>
            </a:r>
            <a:endParaRPr lang="pl-PL" sz="1200" kern="12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6620561" y="4637988"/>
            <a:ext cx="2165222" cy="153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rgbClr val="002060"/>
              </a:solidFill>
            </a:endParaRPr>
          </a:p>
          <a:p>
            <a:pPr algn="ctr"/>
            <a:r>
              <a:rPr lang="pl-PL" sz="1200" dirty="0">
                <a:solidFill>
                  <a:schemeClr val="bg1"/>
                </a:solidFill>
              </a:rPr>
              <a:t>U</a:t>
            </a:r>
            <a:r>
              <a:rPr lang="pl-PL" sz="1200" dirty="0" smtClean="0">
                <a:solidFill>
                  <a:schemeClr val="bg1"/>
                </a:solidFill>
              </a:rPr>
              <a:t>publicznienie Planu przez KJE na </a:t>
            </a:r>
            <a:r>
              <a:rPr lang="pl-PL" sz="1200" dirty="0">
                <a:solidFill>
                  <a:schemeClr val="bg1"/>
                </a:solidFill>
              </a:rPr>
              <a:t>głównej stronie internetowej dot. ewaluacji polityki spójności w </a:t>
            </a:r>
            <a:r>
              <a:rPr lang="pl-PL" sz="1200" dirty="0" smtClean="0">
                <a:solidFill>
                  <a:schemeClr val="bg1"/>
                </a:solidFill>
              </a:rPr>
              <a:t>Polsce, oraz przesłanie do </a:t>
            </a:r>
            <a:r>
              <a:rPr lang="pl-PL" sz="1200" dirty="0">
                <a:solidFill>
                  <a:schemeClr val="bg1"/>
                </a:solidFill>
              </a:rPr>
              <a:t>Komisji Europejskiej za pośrednictwem systemu SFC. 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5478445" y="5068135"/>
            <a:ext cx="895547" cy="5373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481" y="325648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6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18662" y="5609959"/>
            <a:ext cx="8149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Wniosek -</a:t>
            </a:r>
            <a:r>
              <a:rPr lang="pl-PL" sz="1200" dirty="0"/>
              <a:t> </a:t>
            </a:r>
            <a:r>
              <a:rPr lang="pl-PL" sz="1200" b="1" dirty="0"/>
              <a:t>IZ RPO WM 2014-2020 rekomenduje przesunięcie ww. badań zgodnie z poniżej wskazanym zestawieniem.</a:t>
            </a:r>
          </a:p>
          <a:p>
            <a:pPr algn="ctr"/>
            <a:endParaRPr lang="pl-PL" sz="1200" b="1" dirty="0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6977714" y="636071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pl-PL" altLang="pl-PL" dirty="0" smtClean="0"/>
              <a:t>40</a:t>
            </a:r>
            <a:endParaRPr lang="pl-PL" alt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Uaktualnienie </a:t>
            </a:r>
            <a:r>
              <a:rPr lang="pl-PL" sz="20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Planu Ewaluacji RPO WM 2014-2020 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dirty="0"/>
              <a:t/>
            </a:r>
            <a:br>
              <a:rPr lang="pl-PL" sz="2000" dirty="0"/>
            </a:br>
            <a:endParaRPr lang="pl-PL" sz="2000" b="1" dirty="0"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C75BB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57680" y="1288277"/>
            <a:ext cx="787096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przyjętym 19 lutego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r. na IX posiedzeniu Komitetu Monitorującego Planie Ewaluacji RPO WM  2014-2020 (Uchwała Nr 16/IX/2016 ) na rok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przedstawiono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realizację poniżej wskazanych badań: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933644" y="2040144"/>
            <a:ext cx="1757328" cy="3385844"/>
            <a:chOff x="933644" y="2040144"/>
            <a:chExt cx="1757328" cy="3385844"/>
          </a:xfrm>
        </p:grpSpPr>
        <p:sp>
          <p:nvSpPr>
            <p:cNvPr id="23" name="Prostokąt zaokrąglony 22"/>
            <p:cNvSpPr/>
            <p:nvPr/>
          </p:nvSpPr>
          <p:spPr>
            <a:xfrm>
              <a:off x="933644" y="2040144"/>
              <a:ext cx="1757328" cy="33858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>
                <a:solidFill>
                  <a:srgbClr val="002060"/>
                </a:solidFill>
              </a:endParaRPr>
            </a:p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endParaRPr lang="pl-PL" sz="1100" dirty="0" smtClean="0"/>
            </a:p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00" i="1" dirty="0" smtClean="0"/>
                <a:t>Wpływ </a:t>
              </a:r>
              <a:r>
                <a:rPr lang="pl-PL" sz="1100" i="1" dirty="0"/>
                <a:t>RPO WM 2014-2020 na poprawę w zakresie usług społecznych w województwie mazowieckim</a:t>
              </a: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00" y="2143125"/>
              <a:ext cx="1381125" cy="911621"/>
            </a:xfrm>
            <a:prstGeom prst="rect">
              <a:avLst/>
            </a:prstGeom>
          </p:spPr>
        </p:pic>
      </p:grpSp>
      <p:grpSp>
        <p:nvGrpSpPr>
          <p:cNvPr id="14" name="Grupa 13"/>
          <p:cNvGrpSpPr/>
          <p:nvPr/>
        </p:nvGrpSpPr>
        <p:grpSpPr>
          <a:xfrm>
            <a:off x="2814672" y="2025605"/>
            <a:ext cx="1757328" cy="3385844"/>
            <a:chOff x="3414465" y="2062851"/>
            <a:chExt cx="1757328" cy="3385844"/>
          </a:xfrm>
        </p:grpSpPr>
        <p:sp>
          <p:nvSpPr>
            <p:cNvPr id="20" name="Prostokąt zaokrąglony 19"/>
            <p:cNvSpPr/>
            <p:nvPr/>
          </p:nvSpPr>
          <p:spPr>
            <a:xfrm>
              <a:off x="3414465" y="2062851"/>
              <a:ext cx="1757328" cy="33858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>
                <a:solidFill>
                  <a:srgbClr val="002060"/>
                </a:solidFill>
              </a:endParaRPr>
            </a:p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endParaRPr lang="pl-PL" sz="1100" dirty="0" smtClean="0"/>
            </a:p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00" i="1" dirty="0" smtClean="0"/>
                <a:t>Ocena </a:t>
              </a:r>
              <a:r>
                <a:rPr lang="pl-PL" sz="1100" i="1" dirty="0"/>
                <a:t>wpływu wsparcia EFS na liczbę trwałych miejsc pracy w województwie mazowieckim dla osób w najtrudniejszej sytuacji na rynku pracy - etap I</a:t>
              </a: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478" y="2171061"/>
              <a:ext cx="1482187" cy="920931"/>
            </a:xfrm>
            <a:prstGeom prst="rect">
              <a:avLst/>
            </a:prstGeom>
          </p:spPr>
        </p:pic>
      </p:grpSp>
      <p:grpSp>
        <p:nvGrpSpPr>
          <p:cNvPr id="37" name="Grupa 36"/>
          <p:cNvGrpSpPr/>
          <p:nvPr/>
        </p:nvGrpSpPr>
        <p:grpSpPr>
          <a:xfrm>
            <a:off x="6810335" y="2040144"/>
            <a:ext cx="1757328" cy="3385844"/>
            <a:chOff x="6810335" y="2040144"/>
            <a:chExt cx="1757328" cy="3385844"/>
          </a:xfrm>
        </p:grpSpPr>
        <p:sp>
          <p:nvSpPr>
            <p:cNvPr id="36" name="Prostokąt zaokrąglony 35"/>
            <p:cNvSpPr/>
            <p:nvPr/>
          </p:nvSpPr>
          <p:spPr>
            <a:xfrm>
              <a:off x="6810335" y="2040144"/>
              <a:ext cx="1757328" cy="33858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>
                <a:solidFill>
                  <a:srgbClr val="002060"/>
                </a:solidFill>
              </a:endParaRPr>
            </a:p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endParaRPr lang="pl-PL" sz="1100" dirty="0" smtClean="0"/>
            </a:p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00" i="1" dirty="0" smtClean="0"/>
                <a:t>Ocena </a:t>
              </a:r>
              <a:r>
                <a:rPr lang="pl-PL" sz="1100" i="1" dirty="0"/>
                <a:t>wpływu wsparcia EFS na liczbę trwałych miejsc pracy w województwie mazowieckim dla osób w najtrudniejszej sytuacji na rynku pracy - etap I</a:t>
              </a:r>
            </a:p>
          </p:txBody>
        </p:sp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961" y="2143125"/>
              <a:ext cx="1362075" cy="920930"/>
            </a:xfrm>
            <a:prstGeom prst="rect">
              <a:avLst/>
            </a:prstGeom>
          </p:spPr>
        </p:pic>
      </p:grpSp>
      <p:grpSp>
        <p:nvGrpSpPr>
          <p:cNvPr id="19" name="Grupa 18"/>
          <p:cNvGrpSpPr/>
          <p:nvPr/>
        </p:nvGrpSpPr>
        <p:grpSpPr>
          <a:xfrm>
            <a:off x="4799729" y="2023588"/>
            <a:ext cx="1757328" cy="3385844"/>
            <a:chOff x="4799729" y="2023588"/>
            <a:chExt cx="1757328" cy="3385844"/>
          </a:xfrm>
        </p:grpSpPr>
        <p:sp>
          <p:nvSpPr>
            <p:cNvPr id="9" name="Prostokąt zaokrąglony 8"/>
            <p:cNvSpPr/>
            <p:nvPr/>
          </p:nvSpPr>
          <p:spPr>
            <a:xfrm>
              <a:off x="4799729" y="2023588"/>
              <a:ext cx="1757328" cy="33858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>
                <a:solidFill>
                  <a:srgbClr val="002060"/>
                </a:solidFill>
              </a:endParaRPr>
            </a:p>
            <a:p>
              <a:pPr algn="ctr"/>
              <a:endParaRPr lang="pl-PL" sz="1100" i="1" dirty="0"/>
            </a:p>
            <a:p>
              <a:pPr algn="ctr"/>
              <a:endParaRPr lang="pl-PL" dirty="0">
                <a:solidFill>
                  <a:srgbClr val="002060"/>
                </a:solidFill>
              </a:endParaRPr>
            </a:p>
            <a:p>
              <a:pPr algn="ctr"/>
              <a:endParaRPr lang="pl-PL" sz="1100" i="1" dirty="0"/>
            </a:p>
            <a:p>
              <a:pPr algn="ctr"/>
              <a:r>
                <a:rPr lang="pl-PL" sz="1100" i="1" dirty="0" smtClean="0"/>
                <a:t>Ewaluacja </a:t>
              </a:r>
              <a:r>
                <a:rPr lang="pl-PL" sz="1100" i="1" dirty="0"/>
                <a:t>działań podejmowanych w zakresie opieki nad dzieckiem do lat 3 i usług opiekuńczo-wychowawczych </a:t>
              </a:r>
              <a:br>
                <a:rPr lang="pl-PL" sz="1100" i="1" dirty="0"/>
              </a:br>
              <a:r>
                <a:rPr lang="pl-PL" sz="1100" i="1" dirty="0"/>
                <a:t>dla dzieci do lat 5 w ramach RPO WM 2014-2020- etap I.</a:t>
              </a: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592" y="2126568"/>
              <a:ext cx="1495426" cy="911621"/>
            </a:xfrm>
            <a:prstGeom prst="rect">
              <a:avLst/>
            </a:prstGeom>
          </p:spPr>
        </p:pic>
      </p:grpSp>
      <p:sp>
        <p:nvSpPr>
          <p:cNvPr id="11" name="pole tekstowe 10"/>
          <p:cNvSpPr txBox="1"/>
          <p:nvPr/>
        </p:nvSpPr>
        <p:spPr bwMode="auto">
          <a:xfrm>
            <a:off x="628650" y="1966025"/>
            <a:ext cx="8039100" cy="335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Przedmiotowe badania </a:t>
            </a:r>
            <a:r>
              <a:rPr lang="pl-PL" sz="1400" dirty="0"/>
              <a:t>mając na względzie niewystarczającą ilość danych warunkujących prawidłowe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rzetelne wykonanie zadania, </a:t>
            </a:r>
            <a:r>
              <a:rPr lang="pl-PL" sz="1400" dirty="0" smtClean="0"/>
              <a:t>zostały </a:t>
            </a:r>
            <a:r>
              <a:rPr lang="pl-PL" sz="1400" dirty="0"/>
              <a:t>przesunięte do realizacji z roku 2019 na rok </a:t>
            </a:r>
            <a:r>
              <a:rPr lang="pl-PL" sz="1400" dirty="0" smtClean="0"/>
              <a:t>2020.</a:t>
            </a:r>
          </a:p>
          <a:p>
            <a:pPr algn="just"/>
            <a:r>
              <a:rPr lang="pl-PL" sz="1400" dirty="0" smtClean="0"/>
              <a:t>Ponadto nawiązując </a:t>
            </a:r>
            <a:r>
              <a:rPr lang="pl-PL" sz="1400" dirty="0"/>
              <a:t>do zapisów rozdziału 5 pkt 21 Wytycznych w zakresie realizacji przedsięwzięć </a:t>
            </a:r>
            <a:br>
              <a:rPr lang="pl-PL" sz="1400" dirty="0"/>
            </a:br>
            <a:r>
              <a:rPr lang="pl-PL" sz="1400" dirty="0"/>
              <a:t>z udziałem środków Europejskiego Funduszu Społecznego w obszarze zdrowia na lata 2014-2020 </a:t>
            </a:r>
            <a:br>
              <a:rPr lang="pl-PL" sz="1400" dirty="0"/>
            </a:br>
            <a:r>
              <a:rPr lang="pl-PL" sz="1400" dirty="0"/>
              <a:t>za ewaluacje Regionalnych Programów Zdrowotnych (RPZ) odpowiedzialna jest Instytucja Zarządzająca RPO WM 2014-2020. Przedmiotowa ewaluacja powinna nastąpić w końcowej fazie wdrożenia RPZ lub po jego zakończeniu. </a:t>
            </a:r>
          </a:p>
          <a:p>
            <a:pPr algn="just"/>
            <a:r>
              <a:rPr lang="pl-PL" sz="1400" dirty="0"/>
              <a:t>Mając powyższe na uwadze Jednostka Ewaluacyjna RPO WM 2014-2020 rekomenduje uwzględnienie </a:t>
            </a:r>
            <a:br>
              <a:rPr lang="pl-PL" sz="1400" dirty="0"/>
            </a:br>
            <a:r>
              <a:rPr lang="pl-PL" sz="1400" dirty="0"/>
              <a:t>do realizacji w II połowie 2020 r. badania ewaluacyjnego pn. „Opracowanie wskazówek i zaleceń do pracy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dzieckiem </a:t>
            </a:r>
            <a:r>
              <a:rPr lang="pl-PL" sz="1400" dirty="0" smtClean="0"/>
              <a:t>z </a:t>
            </a:r>
            <a:r>
              <a:rPr lang="pl-PL" sz="1400" dirty="0"/>
              <a:t>zaburzeniami ze spektrum autyzmu w środowisku domowym</a:t>
            </a:r>
            <a:r>
              <a:rPr lang="pl-PL" sz="1400" dirty="0" smtClean="0"/>
              <a:t>”.</a:t>
            </a:r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pPr>
              <a:lnSpc>
                <a:spcPct val="150000"/>
              </a:lnSpc>
            </a:pPr>
            <a:endParaRPr lang="pl-PL" sz="1200" dirty="0" smtClean="0"/>
          </a:p>
          <a:p>
            <a:pPr algn="just"/>
            <a:r>
              <a:rPr lang="pl-PL" sz="1200" dirty="0" smtClean="0"/>
              <a:t> </a:t>
            </a:r>
            <a:endParaRPr lang="pl-PL" sz="1200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329" y="326192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18662" y="5609959"/>
            <a:ext cx="8149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W </a:t>
            </a:r>
            <a:r>
              <a:rPr lang="pl-PL" sz="1200" b="1" dirty="0"/>
              <a:t>przypadku badania pn. </a:t>
            </a:r>
            <a:r>
              <a:rPr lang="pl-PL" sz="1200" b="1" smtClean="0"/>
              <a:t>„Ewaluacja </a:t>
            </a:r>
            <a:r>
              <a:rPr lang="pl-PL" sz="1200" b="1" dirty="0"/>
              <a:t>ex </a:t>
            </a:r>
            <a:r>
              <a:rPr lang="pl-PL" sz="1200" b="1" dirty="0" err="1"/>
              <a:t>ante</a:t>
            </a:r>
            <a:r>
              <a:rPr lang="pl-PL" sz="1200" b="1" dirty="0"/>
              <a:t> realizacji programu operacyjnego 2021+” mając na uwadze ograniczony budżet Jednostka Ewaluacyjna RPO WM 2014-2020 odstąpiła od realizacji ww. ewaluacji. </a:t>
            </a:r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W </a:t>
            </a:r>
            <a:r>
              <a:rPr lang="pl-PL" sz="1200" b="1" dirty="0"/>
              <a:t>ramach wcześniej realizowanych badań zostały wypracowane rekomendacje, które zostaną wykorzystane </a:t>
            </a:r>
            <a:br>
              <a:rPr lang="pl-PL" sz="1200" b="1" dirty="0"/>
            </a:br>
            <a:r>
              <a:rPr lang="pl-PL" sz="1200" b="1" dirty="0"/>
              <a:t>w działaniach analitycznych służących konceptualizacji nowej perspektywy post 2020. </a:t>
            </a:r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6977714" y="636071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pl-PL" altLang="pl-PL" dirty="0" smtClean="0"/>
              <a:t>40</a:t>
            </a:r>
            <a:endParaRPr lang="pl-PL" alt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Uaktualnienie </a:t>
            </a:r>
            <a:r>
              <a:rPr lang="pl-PL" sz="20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C75BB"/>
                </a:solidFill>
              </a:rPr>
              <a:t>Planu Ewaluacji RPO WM 2014-2020 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dirty="0"/>
              <a:t/>
            </a:r>
            <a:br>
              <a:rPr lang="pl-PL" sz="2000" dirty="0"/>
            </a:br>
            <a:endParaRPr lang="pl-PL" sz="2000" b="1" dirty="0"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C75BB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57680" y="1288277"/>
            <a:ext cx="787096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 smtClean="0">
                <a:latin typeface="+mn-lt"/>
              </a:rPr>
              <a:t>Dodatkowo </a:t>
            </a:r>
            <a:r>
              <a:rPr lang="pl-PL" sz="1400" dirty="0">
                <a:latin typeface="+mn-lt"/>
              </a:rPr>
              <a:t>celem uzyskania oszczędności dokonano w roku 2019 grupowania badań zbliżonych tematycznie według poniżej wskazanego zestawienia i utworzenie z nich jednego zamówienia publicznego (badanie pn. Ocena wpływu działań podjętych w ramach RPO WM 2014-2020 nakierowanych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na </a:t>
            </a:r>
            <a:r>
              <a:rPr lang="pl-PL" sz="1400" dirty="0">
                <a:latin typeface="+mn-lt"/>
              </a:rPr>
              <a:t>ulepszenie warunków dla rozwoju MŚP)</a:t>
            </a:r>
            <a:endParaRPr lang="pl-PL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21814"/>
              </p:ext>
            </p:extLst>
          </p:nvPr>
        </p:nvGraphicFramePr>
        <p:xfrm>
          <a:off x="557680" y="2329625"/>
          <a:ext cx="7886700" cy="2904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081">
                  <a:extLst>
                    <a:ext uri="{9D8B030D-6E8A-4147-A177-3AD203B41FA5}">
                      <a16:colId xmlns:a16="http://schemas.microsoft.com/office/drawing/2014/main" val="305344798"/>
                    </a:ext>
                  </a:extLst>
                </a:gridCol>
                <a:gridCol w="1684599">
                  <a:extLst>
                    <a:ext uri="{9D8B030D-6E8A-4147-A177-3AD203B41FA5}">
                      <a16:colId xmlns:a16="http://schemas.microsoft.com/office/drawing/2014/main" val="2650990664"/>
                    </a:ext>
                  </a:extLst>
                </a:gridCol>
                <a:gridCol w="1288687">
                  <a:extLst>
                    <a:ext uri="{9D8B030D-6E8A-4147-A177-3AD203B41FA5}">
                      <a16:colId xmlns:a16="http://schemas.microsoft.com/office/drawing/2014/main" val="2130142828"/>
                    </a:ext>
                  </a:extLst>
                </a:gridCol>
                <a:gridCol w="2175152">
                  <a:extLst>
                    <a:ext uri="{9D8B030D-6E8A-4147-A177-3AD203B41FA5}">
                      <a16:colId xmlns:a16="http://schemas.microsoft.com/office/drawing/2014/main" val="1198276735"/>
                    </a:ext>
                  </a:extLst>
                </a:gridCol>
                <a:gridCol w="1268181">
                  <a:extLst>
                    <a:ext uri="{9D8B030D-6E8A-4147-A177-3AD203B41FA5}">
                      <a16:colId xmlns:a16="http://schemas.microsoft.com/office/drawing/2014/main" val="391254277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Tytuł badania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Termin realizacji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Status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Realizacja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uwagi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0511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Ocena wpływu działań podjętych w ramach RPO WM 2014-2020 nakierowanych na ulepszenie warunków dla rozwoju MŚP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2019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obligatoryjne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niezrealizowane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Połączenie badań i ich realizacja w roku 2019 w ramach zadania ,,Ocena wpływu działań podjętych w ramach RPO WM 2014-2020 nakierowanych na ulepszenie warunków dla rozwoju MŚP”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7473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Ocena postępów wsparcia udzielonego w ramach RPO WM 2014-2020 na wzrost potencjału B+R oraz wykorzystanie innowacyjnych rozwiązań w gospodarce regionu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obligatoryjne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niezrealizowane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16648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Efekty wsparcia w ramach RPO WM 2014-2020 konkurencyjności, innowacyjności i internacjonalizacji MSP w województwie mazowieckim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nieobowiązkowe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niezrealizowane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155172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329" y="328043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05242"/>
              </p:ext>
            </p:extLst>
          </p:nvPr>
        </p:nvGraphicFramePr>
        <p:xfrm>
          <a:off x="319121" y="1906891"/>
          <a:ext cx="8640053" cy="631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Dokument" r:id="rId3" imgW="8906542" imgH="5726540" progId="Word.Document.12">
                  <p:embed/>
                </p:oleObj>
              </mc:Choice>
              <mc:Fallback>
                <p:oleObj name="Dokument" r:id="rId3" imgW="8906542" imgH="5726540" progId="Word.Document.12">
                  <p:embed/>
                  <p:pic>
                    <p:nvPicPr>
                      <p:cNvPr id="7" name="Obi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121" y="1906891"/>
                        <a:ext cx="8640053" cy="631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9006" y="316952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994098"/>
              </p:ext>
            </p:extLst>
          </p:nvPr>
        </p:nvGraphicFramePr>
        <p:xfrm>
          <a:off x="241300" y="1206500"/>
          <a:ext cx="8902700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Dokument" r:id="rId3" imgW="9086108" imgH="5726540" progId="Word.Document.12">
                  <p:embed/>
                </p:oleObj>
              </mc:Choice>
              <mc:Fallback>
                <p:oleObj name="Dokument" r:id="rId3" imgW="9086108" imgH="5726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1206500"/>
                        <a:ext cx="8902700" cy="569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rzałka w prawo 1"/>
          <p:cNvSpPr/>
          <p:nvPr/>
        </p:nvSpPr>
        <p:spPr>
          <a:xfrm>
            <a:off x="0" y="27026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 w prawo 2"/>
          <p:cNvSpPr/>
          <p:nvPr/>
        </p:nvSpPr>
        <p:spPr>
          <a:xfrm>
            <a:off x="0" y="3112379"/>
            <a:ext cx="978408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0" y="2357325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0" y="2050659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0" y="3833368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0" y="474459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8531" y="326477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76089"/>
              </p:ext>
            </p:extLst>
          </p:nvPr>
        </p:nvGraphicFramePr>
        <p:xfrm>
          <a:off x="111125" y="1216025"/>
          <a:ext cx="88011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kument" r:id="rId3" imgW="9086108" imgH="5843614" progId="Word.Document.12">
                  <p:embed/>
                </p:oleObj>
              </mc:Choice>
              <mc:Fallback>
                <p:oleObj name="Dokument" r:id="rId3" imgW="9086108" imgH="5843614" progId="Word.Document.12">
                  <p:embed/>
                  <p:pic>
                    <p:nvPicPr>
                      <p:cNvPr id="7" name="Obi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" y="1216025"/>
                        <a:ext cx="8801100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rzałka w prawo 1"/>
          <p:cNvSpPr/>
          <p:nvPr/>
        </p:nvSpPr>
        <p:spPr>
          <a:xfrm>
            <a:off x="15326" y="27991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 w prawo 2"/>
          <p:cNvSpPr/>
          <p:nvPr/>
        </p:nvSpPr>
        <p:spPr>
          <a:xfrm>
            <a:off x="15326" y="3093349"/>
            <a:ext cx="978408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15326" y="2340247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15326" y="1872418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15326" y="3500701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15326" y="450536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15326" y="5025391"/>
            <a:ext cx="978408" cy="484632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3881" y="297902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4625</TotalTime>
  <Words>556</Words>
  <Application>Microsoft Office PowerPoint</Application>
  <PresentationFormat>Pokaz na ekranie (4:3)</PresentationFormat>
  <Paragraphs>107</Paragraphs>
  <Slides>11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Programy Regionalne</vt:lpstr>
      <vt:lpstr>Dokument</vt:lpstr>
      <vt:lpstr>Dokument programu Microsoft Word</vt:lpstr>
      <vt:lpstr>Prezentacja programu PowerPoint</vt:lpstr>
      <vt:lpstr>Prezentacja programu PowerPoint</vt:lpstr>
      <vt:lpstr>Prezentacja programu PowerPoint</vt:lpstr>
      <vt:lpstr>Prace nad uaktualnieniem Planu Ewaluacji RPO WM 2014-2020</vt:lpstr>
      <vt:lpstr>Uaktualnienie Planu Ewaluacji RPO WM 2014-2020   </vt:lpstr>
      <vt:lpstr>Uaktualnienie Planu Ewaluacji RPO WM 2014-2020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Waś Artur</cp:lastModifiedBy>
  <cp:revision>648</cp:revision>
  <cp:lastPrinted>2019-12-12T06:51:04Z</cp:lastPrinted>
  <dcterms:created xsi:type="dcterms:W3CDTF">2015-04-20T12:46:14Z</dcterms:created>
  <dcterms:modified xsi:type="dcterms:W3CDTF">2019-12-12T07:50:18Z</dcterms:modified>
</cp:coreProperties>
</file>