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3"/>
  </p:notesMasterIdLst>
  <p:handoutMasterIdLst>
    <p:handoutMasterId r:id="rId24"/>
  </p:handoutMasterIdLst>
  <p:sldIdLst>
    <p:sldId id="258" r:id="rId2"/>
    <p:sldId id="345" r:id="rId3"/>
    <p:sldId id="382" r:id="rId4"/>
    <p:sldId id="354"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387" r:id="rId22"/>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6" autoAdjust="0"/>
    <p:restoredTop sz="87085" autoAdjust="0"/>
  </p:normalViewPr>
  <p:slideViewPr>
    <p:cSldViewPr snapToGrid="0">
      <p:cViewPr varScale="1">
        <p:scale>
          <a:sx n="107" d="100"/>
          <a:sy n="107" d="100"/>
        </p:scale>
        <p:origin x="126" y="12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2097DE0-C653-454D-9F38-48322E833B16}" type="datetimeFigureOut">
              <a:rPr lang="pl-PL" smtClean="0"/>
              <a:t>07.01.2020</a:t>
            </a:fld>
            <a:endParaRPr lang="pl-PL"/>
          </a:p>
        </p:txBody>
      </p:sp>
      <p:sp>
        <p:nvSpPr>
          <p:cNvPr id="4" name="Symbol zastępczy stopki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2A3811C6-B7F9-44CF-B57C-2D2414D23C9A}" type="slidenum">
              <a:rPr lang="pl-PL" smtClean="0"/>
              <a:t>‹#›</a:t>
            </a:fld>
            <a:endParaRPr lang="pl-PL"/>
          </a:p>
        </p:txBody>
      </p:sp>
    </p:spTree>
    <p:extLst>
      <p:ext uri="{BB962C8B-B14F-4D97-AF65-F5344CB8AC3E}">
        <p14:creationId xmlns:p14="http://schemas.microsoft.com/office/powerpoint/2010/main" val="3428275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967"/>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07.01.2020</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299646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p.mcps.com.pl/wp-content/uploads/sites/2/2019/03/wojewodzki-program-oparcia-spolecznego-dla-osob-z-zaburzeniami-na-lata-2018-2022.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unduszedlamazowsza.e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unduszedlamazowsza.eu/"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a:solidFill>
                  <a:schemeClr val="tx1"/>
                </a:solidFill>
                <a:latin typeface="+mj-lt"/>
              </a:rPr>
              <a:t>Propozycje kryteriów wyboru projektów w ramach Regionalnego Programu Operacyjnego Województwa Mazowieckiego na lata </a:t>
            </a:r>
            <a:r>
              <a:rPr lang="pl-PL" b="1" dirty="0" smtClean="0">
                <a:solidFill>
                  <a:schemeClr val="tx1"/>
                </a:solidFill>
                <a:latin typeface="+mj-lt"/>
              </a:rPr>
              <a:t>2014-2020</a:t>
            </a:r>
            <a:endParaRPr lang="pl-PL" b="1" dirty="0">
              <a:solidFill>
                <a:schemeClr val="tx1"/>
              </a:solidFill>
              <a:latin typeface="+mj-lt"/>
            </a:endParaRPr>
          </a:p>
          <a:p>
            <a:pPr algn="ctr">
              <a:defRPr/>
            </a:pPr>
            <a:endParaRPr lang="pl-PL" b="1" dirty="0">
              <a:solidFill>
                <a:schemeClr val="tx1"/>
              </a:solidFill>
              <a:latin typeface="+mj-lt"/>
            </a:endParaRPr>
          </a:p>
        </p:txBody>
      </p:sp>
      <p:sp>
        <p:nvSpPr>
          <p:cNvPr id="6" name="pole tekstowe 5"/>
          <p:cNvSpPr txBox="1"/>
          <p:nvPr/>
        </p:nvSpPr>
        <p:spPr>
          <a:xfrm>
            <a:off x="1216153" y="5760720"/>
            <a:ext cx="6672136" cy="646331"/>
          </a:xfrm>
          <a:prstGeom prst="rect">
            <a:avLst/>
          </a:prstGeom>
          <a:noFill/>
        </p:spPr>
        <p:txBody>
          <a:bodyPr wrap="square">
            <a:spAutoFit/>
          </a:bodyPr>
          <a:lstStyle/>
          <a:p>
            <a:pPr algn="ctr" eaLnBrk="0" hangingPunct="0">
              <a:defRPr/>
            </a:pPr>
            <a:r>
              <a:rPr lang="pl-PL" dirty="0">
                <a:latin typeface="+mj-lt"/>
              </a:rPr>
              <a:t>Posiedzenie Komitetu Monitorującego RPO WM na lata </a:t>
            </a:r>
            <a:r>
              <a:rPr lang="pl-PL" dirty="0" smtClean="0">
                <a:latin typeface="+mj-lt"/>
              </a:rPr>
              <a:t>2014-2020 </a:t>
            </a:r>
          </a:p>
          <a:p>
            <a:pPr algn="ctr" eaLnBrk="0" hangingPunct="0">
              <a:defRPr/>
            </a:pPr>
            <a:r>
              <a:rPr lang="pl-PL" dirty="0" smtClean="0">
                <a:latin typeface="+mj-lt"/>
              </a:rPr>
              <a:t>16</a:t>
            </a:r>
            <a:r>
              <a:rPr lang="pl-PL" dirty="0" smtClean="0">
                <a:latin typeface="+mj-lt"/>
              </a:rPr>
              <a:t> stycznia 2020 </a:t>
            </a:r>
            <a:r>
              <a:rPr lang="pl-PL" dirty="0" smtClean="0">
                <a:latin typeface="+mj-lt"/>
              </a:rPr>
              <a:t>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pic>
        <p:nvPicPr>
          <p:cNvPr id="2" name="Obraz 1"/>
          <p:cNvPicPr>
            <a:picLocks noChangeAspect="1"/>
          </p:cNvPicPr>
          <p:nvPr/>
        </p:nvPicPr>
        <p:blipFill>
          <a:blip r:embed="rId3"/>
          <a:stretch>
            <a:fillRect/>
          </a:stretch>
        </p:blipFill>
        <p:spPr>
          <a:xfrm>
            <a:off x="330002" y="190206"/>
            <a:ext cx="5938019" cy="5608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20632470"/>
              </p:ext>
            </p:extLst>
          </p:nvPr>
        </p:nvGraphicFramePr>
        <p:xfrm>
          <a:off x="335279" y="1425289"/>
          <a:ext cx="8636000" cy="4699152"/>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8140">
                  <a:extLst>
                    <a:ext uri="{9D8B030D-6E8A-4147-A177-3AD203B41FA5}">
                      <a16:colId xmlns:a16="http://schemas.microsoft.com/office/drawing/2014/main" val="20002"/>
                    </a:ext>
                  </a:extLst>
                </a:gridCol>
                <a:gridCol w="9626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7.</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Projekt prowadzi do zwiększenia liczby osób objętych wsparciem oraz zwiększenia liczby miejsc świadczenia usług opiekuńczych lub asystenckich w stosunku do danych z roku poprzedzającego rok złożenia wniosku o dofinansowanie.</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Liczba osób objętych wsparciem oraz liczba miejsc świadczenia ww. usług społecznych jest zwiększana wyłącznie w ramach usług świadczonych w społeczności lokalnej.</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gn="l"/>
                      <a:r>
                        <a:rPr lang="pl-PL" sz="1000" kern="1200" dirty="0" smtClean="0">
                          <a:solidFill>
                            <a:schemeClr val="tx1"/>
                          </a:solidFill>
                          <a:effectLst/>
                          <a:latin typeface="+mn-lt"/>
                          <a:ea typeface="+mn-ea"/>
                          <a:cs typeface="+mn-cs"/>
                        </a:rPr>
                        <a:t>Spełnienie kryterium będzie oceniane na postawie zapisów we wniosku o dofinasowanie.</a:t>
                      </a:r>
                    </a:p>
                    <a:p>
                      <a:pPr algn="l"/>
                      <a:r>
                        <a:rPr lang="pl-PL" sz="1000" kern="1200" dirty="0" smtClean="0">
                          <a:solidFill>
                            <a:schemeClr val="tx1"/>
                          </a:solidFill>
                          <a:effectLst/>
                          <a:latin typeface="+mn-lt"/>
                          <a:ea typeface="+mn-ea"/>
                          <a:cs typeface="+mn-cs"/>
                        </a:rPr>
                        <a:t>W celu weryfikacji spełnienia kryterium Wnioskodawca i ewentualni Partnerzy są zobowiązani do wskazania we wniosku o dofinansowanie liczby osób, które obejmowali wsparciem oraz liczby miejsc, które prowadzili w roku poprzedzającym złożenie wniosku o dofinansowanie (średniorocznie). Wnioskodawca i ewentualni Partnerzy wskazują w tym celu również liczbę osób, które obejmą wsparciem oraz liczbę miejsc, które będą prowadzili w ramach projektu. W przypadku gdy dana osoba bądź miejsce były dotychczas objęte jednocześnie wsparciem wielu podmiotów (np. Wnioskodawca i Partner wspólnie prowadzą Dzienny Dom Pomocy), musi to zostać wyraźnie wskazane we wniosku o dofinansowanie. W takiej sytuacji wymóg zwiększenia liczby miejsc i liczby osób objętych wsparciem dotyczy łącznie Wnioskodawcę i Partnera (tj. nie wymaga się zwiększenia liczby miejsc i liczby osób objętych wsparciem odrębnie od każdego z podmiotów). </a:t>
                      </a:r>
                    </a:p>
                    <a:p>
                      <a:pPr algn="l"/>
                      <a:r>
                        <a:rPr lang="pl-PL" sz="1000" kern="1200" dirty="0" smtClean="0">
                          <a:solidFill>
                            <a:schemeClr val="tx1"/>
                          </a:solidFill>
                          <a:effectLst/>
                          <a:latin typeface="+mn-lt"/>
                          <a:ea typeface="+mn-ea"/>
                          <a:cs typeface="+mn-cs"/>
                        </a:rPr>
                        <a:t>Miejsce świadczenia usługi społecznej utworzone w ramach projektu to:</a:t>
                      </a:r>
                    </a:p>
                    <a:p>
                      <a:pPr algn="l"/>
                      <a:r>
                        <a:rPr lang="pl-PL" sz="1000" kern="1200" dirty="0" smtClean="0">
                          <a:solidFill>
                            <a:schemeClr val="tx1"/>
                          </a:solidFill>
                          <a:effectLst/>
                          <a:latin typeface="+mn-lt"/>
                          <a:ea typeface="+mn-ea"/>
                          <a:cs typeface="+mn-cs"/>
                        </a:rPr>
                        <a:t>1.</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miejsce wsparte ze środków EFS, na którym świadczona jest usługa społeczna w trakcie realizacji projektu lub miejsce gotowe do świadczenia usługi społecznej po zakończeniu projektu; są to miejsca m. in. w placówkach dziennego pobytu, świetlicach, itp.;</a:t>
                      </a:r>
                    </a:p>
                    <a:p>
                      <a:pPr algn="l"/>
                      <a:r>
                        <a:rPr lang="pl-PL" sz="1000" kern="1200" dirty="0" smtClean="0">
                          <a:solidFill>
                            <a:schemeClr val="tx1"/>
                          </a:solidFill>
                          <a:effectLst/>
                          <a:latin typeface="+mn-lt"/>
                          <a:ea typeface="+mn-ea"/>
                          <a:cs typeface="+mn-cs"/>
                        </a:rPr>
                        <a:t>2.</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osoba, np. asystent czy opiekun osób potrzebujących wsparcia w codziennym funkcjonowaniu, który otrzymał wsparcie EFS (np. szkolenie), świadcząca w trakcie realizacji projektu  lub gotowa do świadczenia usługi społecznej po zakończeniu projektu.</a:t>
                      </a:r>
                    </a:p>
                    <a:p>
                      <a:pPr algn="l"/>
                      <a:r>
                        <a:rPr lang="pl-PL" sz="1000" kern="1200" dirty="0" smtClean="0">
                          <a:solidFill>
                            <a:schemeClr val="tx1"/>
                          </a:solidFill>
                          <a:effectLst/>
                          <a:latin typeface="+mn-lt"/>
                          <a:ea typeface="+mn-ea"/>
                          <a:cs typeface="+mn-cs"/>
                        </a:rPr>
                        <a:t>Obowiązek zwiększania liczby miejsc oraz liczby osób objętych usługami, poprzez tworzenie miejsc świadczenia usług społecznych w ramach projektu, nie dotyczy wsparcia dla usług opiekuńczych świadczonych przez opiekunów faktycznych.</a:t>
                      </a:r>
                    </a:p>
                    <a:p>
                      <a:pPr algn="l"/>
                      <a:r>
                        <a:rPr lang="pl-PL" sz="1000" kern="1200" dirty="0" smtClean="0">
                          <a:solidFill>
                            <a:schemeClr val="tx1"/>
                          </a:solidFill>
                          <a:effectLst/>
                          <a:latin typeface="+mn-lt"/>
                          <a:ea typeface="+mn-ea"/>
                          <a:cs typeface="+mn-cs"/>
                        </a:rPr>
                        <a:t>Kryterium wynika z Wytycznych w zakresie realizacji przedsięwzięć w obszarze włączenia społecznego i zwalczania ubóstwa z wykorzystaniem środków Europejskiego Funduszu Społecznego</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i Europejskiego Funduszu Rozwoju Regionalnego na lata 2014-2020.</a:t>
                      </a:r>
                    </a:p>
                    <a:p>
                      <a:pPr algn="l"/>
                      <a:r>
                        <a:rPr lang="pl-PL" sz="1000" kern="1200" dirty="0" smtClean="0">
                          <a:solidFill>
                            <a:schemeClr val="tx1"/>
                          </a:solidFill>
                          <a:effectLst/>
                          <a:latin typeface="+mn-lt"/>
                          <a:ea typeface="+mn-ea"/>
                          <a:cs typeface="+mn-cs"/>
                        </a:rPr>
                        <a:t>Spełnienie kryterium jest warunkiem koniecznym do otrzymania dofinansowania. Ocena kryterium jest 0/1. Uzyskanie oceny „0” jest jednoznaczne z odrzuceniem projektu.</a:t>
                      </a:r>
                    </a:p>
                    <a:p>
                      <a:pPr algn="l"/>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latin typeface="+mn-lt"/>
                          <a:ea typeface="+mn-ea"/>
                          <a:cs typeface="+mn-cs"/>
                        </a:rPr>
                        <a:t>0/1</a:t>
                      </a:r>
                      <a:endParaRPr lang="pl-PL" sz="1000" kern="1200" dirty="0">
                        <a:solidFill>
                          <a:schemeClr val="tx1"/>
                        </a:solidFill>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DOSTĘPU (ocena </a:t>
            </a:r>
            <a:r>
              <a:rPr lang="pl-PL" sz="1600" b="1" dirty="0" smtClean="0">
                <a:latin typeface="Calibri" pitchFamily="34" charset="0"/>
                <a:cs typeface="Calibri" pitchFamily="34" charset="0"/>
              </a:rPr>
              <a:t>merytoryczna</a:t>
            </a:r>
            <a:r>
              <a:rPr lang="pl-PL" sz="1600" b="1" dirty="0">
                <a:latin typeface="Calibri" pitchFamily="34" charset="0"/>
                <a:cs typeface="Calibri" pitchFamily="34" charset="0"/>
              </a:rPr>
              <a:t>)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1595361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750351960"/>
              </p:ext>
            </p:extLst>
          </p:nvPr>
        </p:nvGraphicFramePr>
        <p:xfrm>
          <a:off x="335279" y="1425289"/>
          <a:ext cx="8636000" cy="4394352"/>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0520">
                  <a:extLst>
                    <a:ext uri="{9D8B030D-6E8A-4147-A177-3AD203B41FA5}">
                      <a16:colId xmlns:a16="http://schemas.microsoft.com/office/drawing/2014/main" val="20002"/>
                    </a:ext>
                  </a:extLst>
                </a:gridCol>
                <a:gridCol w="97027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8.</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Wsparcie dla mieszkań chronionych lub wspomaganych polega na utworzeniu nowego mieszkania chronionego lub wspomaganego, bądź prowadzi do zwiększenia liczby miejsc w istniejącym mieszkaniu chronionym lub wspomaganym.</a:t>
                      </a: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będzie oceniane na postawie zapisów we wniosku o dofinasowanie.</a:t>
                      </a:r>
                    </a:p>
                    <a:p>
                      <a:pPr algn="l">
                        <a:spcAft>
                          <a:spcPts val="600"/>
                        </a:spcAft>
                      </a:pPr>
                      <a:r>
                        <a:rPr lang="pl-PL" sz="1000" kern="1200" dirty="0" smtClean="0">
                          <a:solidFill>
                            <a:schemeClr val="tx1"/>
                          </a:solidFill>
                          <a:effectLst/>
                          <a:latin typeface="+mn-lt"/>
                          <a:ea typeface="Calibri" panose="020F0502020204030204" pitchFamily="34" charset="0"/>
                          <a:cs typeface="+mn-cs"/>
                        </a:rPr>
                        <a:t>Powyższy obowiązek dotyczy podmiotów, które wspierają w ramach projektu mieszkania chronione lub wspomagane. Wsparcie to musi polegać na zwiększeniu liczby miejsc w istniejącym mieszkaniu chronionym lub wspomaganym, bądź utworzeniu nowego mieszkania chronionego lub</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wspomaganego. Udzielenie wsparcia nie może skutkować pogorszeniem jakości świadczonej usługi.</a:t>
                      </a:r>
                    </a:p>
                    <a:p>
                      <a:pPr algn="l">
                        <a:spcAft>
                          <a:spcPts val="600"/>
                        </a:spcAft>
                      </a:pPr>
                      <a:r>
                        <a:rPr lang="pl-PL" sz="1000" kern="1200" dirty="0" smtClean="0">
                          <a:solidFill>
                            <a:schemeClr val="tx1"/>
                          </a:solidFill>
                          <a:effectLst/>
                          <a:latin typeface="+mn-lt"/>
                          <a:ea typeface="Calibri" panose="020F0502020204030204" pitchFamily="34" charset="0"/>
                          <a:cs typeface="+mn-cs"/>
                        </a:rPr>
                        <a:t>Miejsce świadczenia usługi utworzone w ramach projektu, rozumiane jest jako miejsce wsparte ze środków EFS, w którym świadczona jest usługa społeczna w trakcie realizacji projektu lub miejsce gotowe do świadczenia usługi społecznej po zakończeniu projektu.</a:t>
                      </a:r>
                    </a:p>
                    <a:p>
                      <a:pPr algn="l">
                        <a:spcAft>
                          <a:spcPts val="600"/>
                        </a:spcAft>
                      </a:pPr>
                      <a:r>
                        <a:rPr lang="pl-PL" sz="1000" kern="1200" dirty="0" smtClean="0">
                          <a:solidFill>
                            <a:schemeClr val="tx1"/>
                          </a:solidFill>
                          <a:effectLst/>
                          <a:latin typeface="+mn-lt"/>
                          <a:ea typeface="Calibri" panose="020F0502020204030204" pitchFamily="34" charset="0"/>
                          <a:cs typeface="+mn-cs"/>
                        </a:rPr>
                        <a:t>Wnioskodawca jest zobowiązany do wskazania we wniosku o dofinansowanie liczby miejsc, które prowadził w roku poprzedzającym złożenie wniosku o dofinansowanie (średniorocznie). Wnioskodawca wskazuje również liczbę miejsc, które będzie prowadził w ramach projektu. Obowiązek zwiększania liczby miejsc dotyczy zarówno Lidera jak i Partnera projektu w przypadku, gdy każdy z nich tworzy nowe mieszkanie chronione lub wspomagane, bądź zwiększa liczbę miejsc w istniejącym mieszkaniu chronionym lub wspomaganym.</a:t>
                      </a:r>
                    </a:p>
                    <a:p>
                      <a:pPr algn="l">
                        <a:spcAft>
                          <a:spcPts val="600"/>
                        </a:spcAft>
                      </a:pPr>
                      <a:r>
                        <a:rPr lang="pl-PL" sz="1000" kern="1200" dirty="0" smtClean="0">
                          <a:solidFill>
                            <a:schemeClr val="tx1"/>
                          </a:solidFill>
                          <a:effectLst/>
                          <a:latin typeface="+mn-lt"/>
                          <a:ea typeface="Calibri" panose="020F0502020204030204" pitchFamily="34" charset="0"/>
                          <a:cs typeface="+mn-cs"/>
                        </a:rPr>
                        <a:t>Kryterium wynika z Wytycznych w zakresie realizacji przedsięwzięć w obszarze włączenia społecznego i zwalczania ubóstwa z wykorzystaniem środków Europejskiego Funduszu Społecznego</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i Europejskiego Funduszu Rozwoju Regionalnego na lata 2014-2020.</a:t>
                      </a:r>
                    </a:p>
                    <a:p>
                      <a:pPr algn="l">
                        <a:spcAft>
                          <a:spcPts val="600"/>
                        </a:spcAft>
                      </a:pPr>
                      <a:r>
                        <a:rPr lang="pl-PL" sz="1000" kern="1200" dirty="0" smtClean="0">
                          <a:solidFill>
                            <a:schemeClr val="tx1"/>
                          </a:solidFill>
                          <a:effectLst/>
                          <a:latin typeface="+mn-lt"/>
                          <a:ea typeface="Calibri" panose="020F0502020204030204" pitchFamily="34" charset="0"/>
                          <a:cs typeface="+mn-cs"/>
                        </a:rPr>
                        <a:t>W przypadku projektów zakładających wsparcie mieszkań chronionych bądź wspomaganych spełnienie kryterium jest warunkiem koniecznym do otrzymania dofinansowania (ocena 0/1). Kryterium nie dotyczy projektów, które nie zakładają wsparcia dla mieszkań chronionych lub wspomaganych.</a:t>
                      </a:r>
                    </a:p>
                    <a:p>
                      <a:pPr algn="l">
                        <a:spcAft>
                          <a:spcPts val="600"/>
                        </a:spcAft>
                      </a:pPr>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latin typeface="+mn-lt"/>
                          <a:ea typeface="+mn-ea"/>
                          <a:cs typeface="+mn-cs"/>
                        </a:rPr>
                        <a:t>0/1/nie </a:t>
                      </a:r>
                      <a:r>
                        <a:rPr lang="pl-PL" sz="1000" kern="1200" dirty="0" smtClean="0">
                          <a:solidFill>
                            <a:schemeClr val="tx1"/>
                          </a:solidFill>
                          <a:latin typeface="+mn-lt"/>
                          <a:ea typeface="+mn-ea"/>
                          <a:cs typeface="+mn-cs"/>
                        </a:rPr>
                        <a:t>dotyczy</a:t>
                      </a:r>
                      <a:endParaRPr lang="pl-PL" sz="1000" kern="1200" dirty="0">
                        <a:solidFill>
                          <a:schemeClr val="tx1"/>
                        </a:solidFill>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KRYTERIA DOSTĘPU (ocena </a:t>
            </a:r>
            <a:r>
              <a:rPr kumimoji="0" lang="pl-PL" sz="16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merytoryczna</a:t>
            </a: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endParaRPr kumimoji="0" lang="pl-PL" sz="16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403504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3357214"/>
              </p:ext>
            </p:extLst>
          </p:nvPr>
        </p:nvGraphicFramePr>
        <p:xfrm>
          <a:off x="335279" y="1425289"/>
          <a:ext cx="8636000" cy="5003952"/>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0520">
                  <a:extLst>
                    <a:ext uri="{9D8B030D-6E8A-4147-A177-3AD203B41FA5}">
                      <a16:colId xmlns:a16="http://schemas.microsoft.com/office/drawing/2014/main" val="20002"/>
                    </a:ext>
                  </a:extLst>
                </a:gridCol>
                <a:gridCol w="97027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9.</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Wsparcie dla osób potrzebujących wsparcia w codziennym funkcjonowaniu realizowane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 ramach projektu odbywać się będzie w oparciu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o „Ogólnoeuropejskie wytyczne dotyczące przejścia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od opieki instytucjonalnej do opieki świadczonej na poziomie lokalnych społeczności”, Wytyczne w zakresie realizacji przedsięwzięć w obszarze włączenia społecznego i zwalczania ubóstwa z wykorzystaniem środków Europejskiego Funduszu Społecznego i Europejskiego Funduszu Rozwoju Regionalnego na lata 2014-2020 oraz zgodnie z minimalnymi wymaganiami świadczenia usług społecznych w społeczności lokalnej określonymi w załączniku do regulaminu konkursu. </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będzie oceniane na podstawie deklaracji zawartej we wniosku o dofinansowanie projektu.</a:t>
                      </a:r>
                    </a:p>
                    <a:p>
                      <a:pPr algn="l">
                        <a:spcAft>
                          <a:spcPts val="600"/>
                        </a:spcAft>
                      </a:pPr>
                      <a:r>
                        <a:rPr lang="pl-PL" sz="1000" kern="1200" dirty="0" smtClean="0">
                          <a:solidFill>
                            <a:schemeClr val="tx1"/>
                          </a:solidFill>
                          <a:effectLst/>
                          <a:latin typeface="+mn-lt"/>
                          <a:ea typeface="Calibri" panose="020F0502020204030204" pitchFamily="34" charset="0"/>
                          <a:cs typeface="+mn-cs"/>
                        </a:rPr>
                        <a:t>Kryterium wynika z Wytycznych w zakresie realizacji przedsięwzięć</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w obszarze włączenia społecznego i zwalczania ubóstwa z wykorzystaniem środków Europejskiego Funduszu Społecznego i Europejskiego Funduszu Rozwoju Regionalnego na lata 2014-2020.</a:t>
                      </a:r>
                    </a:p>
                    <a:p>
                      <a:pPr algn="l">
                        <a:spcAft>
                          <a:spcPts val="600"/>
                        </a:spcAft>
                      </a:pPr>
                      <a:r>
                        <a:rPr lang="pl-PL" sz="1000" kern="1200" dirty="0" smtClean="0">
                          <a:solidFill>
                            <a:schemeClr val="tx1"/>
                          </a:solidFill>
                          <a:effectLst/>
                          <a:latin typeface="+mn-lt"/>
                          <a:ea typeface="Calibri" panose="020F0502020204030204" pitchFamily="34" charset="0"/>
                          <a:cs typeface="+mn-cs"/>
                        </a:rPr>
                        <a:t>Minimalne wymagania świadczenia usług społecznych w społeczności lokalnej są zgodne z ww. Wytycznymi oraz załącznikiem nr 1 do tych Wytycznych.</a:t>
                      </a:r>
                    </a:p>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a:t>
                      </a:r>
                    </a:p>
                    <a:p>
                      <a:pPr algn="l">
                        <a:spcAft>
                          <a:spcPts val="600"/>
                        </a:spcAft>
                      </a:pPr>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latin typeface="+mn-lt"/>
                          <a:ea typeface="+mn-ea"/>
                          <a:cs typeface="+mn-cs"/>
                        </a:rPr>
                        <a:t>0/1</a:t>
                      </a:r>
                      <a:endParaRPr lang="pl-PL" sz="1000" kern="1200" dirty="0">
                        <a:solidFill>
                          <a:schemeClr val="tx1"/>
                        </a:solidFill>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KRYTERIA DOSTĘPU (ocena </a:t>
            </a:r>
            <a:r>
              <a:rPr kumimoji="0" lang="pl-PL" sz="16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merytoryczna</a:t>
            </a: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endParaRPr kumimoji="0" lang="pl-PL" sz="16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930322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71554979"/>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10.</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Projekt odpowiada na problemy i potrzeby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 świadczeniu usług społecznych, zidentyfikowane na obszarze jego realizacji, biorąc pod uwagę trendy demograficzne i poziom dostępności usług społecznych na tym obszarze.</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r>
                        <a:rPr lang="pl-PL" sz="1000" kern="1200" dirty="0" smtClean="0">
                          <a:solidFill>
                            <a:schemeClr val="tx1"/>
                          </a:solidFill>
                          <a:effectLst/>
                          <a:latin typeface="+mn-lt"/>
                          <a:ea typeface="Calibri" panose="020F0502020204030204" pitchFamily="34" charset="0"/>
                          <a:cs typeface="+mn-cs"/>
                        </a:rPr>
                        <a:t>Spełnienie kryterium będzie oceniane na podstawie zapisów we wniosku o dofinansowanie projektu (sugerowane pola C2. Opis projektu w kontekście właściwego celu szczegółowego, D1 Zadania). </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Zastosowanie kryterium przyczyni się do wsparcia obszaru, na którym występują zidentyfikowane deficyty w zakresie dostępność usług społecznych.</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W celu spełnienia kryterium we wniosku o dofinasowanie należy przedstawić analizę sytuacji regionalnej w obszarze usług społecznych zawierającą minimum: diagnozę problemów i potrzeb, analizę trendów demograficznych, poziom dostępności usług społecznych w ujęciu terytorialnym, z uwzględnieniem ich dostępności i barier w dostępie dla poszczególnych grup docelowych. Przedmiotowa analiza musi zostać przeprowadzona na podstawie najbardziej aktualnych danych. </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Kryterium wynika z Wytycznych w zakresie realizacji przedsięwzięć</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w obszarze włączenia społecznego i zwalczania ubóstwa z wykorzystaniem środków Europejskiego Funduszu Społecznego i Europejskiego Funduszu Rozwoju Regionalnego na lata 2014-2020.</a:t>
                      </a:r>
                    </a:p>
                    <a:p>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a:t>
                      </a:r>
                    </a:p>
                    <a:p>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r>
                        <a:rPr lang="pl-PL" sz="1000" kern="1200" dirty="0" smtClean="0">
                          <a:solidFill>
                            <a:schemeClr val="tx1"/>
                          </a:solidFill>
                          <a:effectLst/>
                          <a:latin typeface="+mn-lt"/>
                          <a:ea typeface="+mn-ea"/>
                          <a:cs typeface="+mn-cs"/>
                        </a:rPr>
                        <a:t>0/1</a:t>
                      </a:r>
                      <a:endParaRPr lang="pl-PL" sz="1000" kern="1200" dirty="0">
                        <a:solidFill>
                          <a:schemeClr val="tx1"/>
                        </a:solidFill>
                        <a:effectLst/>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eaLnBrk="0" hangingPunct="0"/>
            <a:r>
              <a:rPr lang="pl-PL" sz="1600" b="1" dirty="0">
                <a:solidFill>
                  <a:prstClr val="black"/>
                </a:solidFill>
                <a:latin typeface="Calibri" pitchFamily="34" charset="0"/>
                <a:cs typeface="Calibri" pitchFamily="34" charset="0"/>
              </a:rPr>
              <a:t>KRYTERIA DOSTĘPU (ocena merytoryczna) </a:t>
            </a:r>
            <a:endParaRPr lang="pl-PL" sz="1600" b="1" dirty="0">
              <a:solidFill>
                <a:prstClr val="black"/>
              </a:solidFill>
              <a:latin typeface="Calibri" pitchFamily="34" charset="0"/>
              <a:cs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33400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988540720"/>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11.</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Wsparcie w projekcie będzie realizowane na podstawie ścieżki wsparcia stworzonej indywidualnie dla każdego uczestnika/</a:t>
                      </a:r>
                      <a:r>
                        <a:rPr lang="pl-PL" sz="1000" kern="1200" dirty="0" err="1" smtClean="0">
                          <a:solidFill>
                            <a:schemeClr val="tx1"/>
                          </a:solidFill>
                          <a:effectLst/>
                          <a:latin typeface="+mn-lt"/>
                          <a:ea typeface="+mn-ea"/>
                          <a:cs typeface="+mn-cs"/>
                        </a:rPr>
                        <a:t>czki</a:t>
                      </a:r>
                      <a:r>
                        <a:rPr lang="pl-PL" sz="1000" kern="1200" dirty="0" smtClean="0">
                          <a:solidFill>
                            <a:schemeClr val="tx1"/>
                          </a:solidFill>
                          <a:effectLst/>
                          <a:latin typeface="+mn-lt"/>
                          <a:ea typeface="+mn-ea"/>
                          <a:cs typeface="+mn-cs"/>
                        </a:rPr>
                        <a:t> projektu oraz zgodnie z koncepcją </a:t>
                      </a:r>
                      <a:r>
                        <a:rPr lang="pl-PL" sz="1000" kern="1200" dirty="0" err="1" smtClean="0">
                          <a:solidFill>
                            <a:schemeClr val="tx1"/>
                          </a:solidFill>
                          <a:effectLst/>
                          <a:latin typeface="+mn-lt"/>
                          <a:ea typeface="+mn-ea"/>
                          <a:cs typeface="+mn-cs"/>
                        </a:rPr>
                        <a:t>empowerment</a:t>
                      </a:r>
                      <a:r>
                        <a:rPr lang="pl-PL" sz="1000" kern="1200" dirty="0" smtClean="0">
                          <a:solidFill>
                            <a:schemeClr val="tx1"/>
                          </a:solidFill>
                          <a:effectLst/>
                          <a:latin typeface="+mn-lt"/>
                          <a:ea typeface="+mn-ea"/>
                          <a:cs typeface="+mn-cs"/>
                        </a:rPr>
                        <a:t>.</a:t>
                      </a: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r>
                        <a:rPr lang="pl-PL" sz="1000" kern="1200" dirty="0" smtClean="0">
                          <a:solidFill>
                            <a:schemeClr val="tx1"/>
                          </a:solidFill>
                          <a:effectLst/>
                          <a:latin typeface="+mn-lt"/>
                          <a:ea typeface="Calibri" panose="020F0502020204030204" pitchFamily="34" charset="0"/>
                          <a:cs typeface="+mn-cs"/>
                        </a:rPr>
                        <a:t>Spełnienie kryterium będzie oceniane na podstawie zapisów zawartych we wniosku o dofinansowanie projektu (opis zadań, opis grupy docelowej).</a:t>
                      </a:r>
                    </a:p>
                    <a:p>
                      <a:r>
                        <a:rPr lang="pl-PL" sz="1000" kern="1200" dirty="0" smtClean="0">
                          <a:solidFill>
                            <a:schemeClr val="tx1"/>
                          </a:solidFill>
                          <a:effectLst/>
                          <a:latin typeface="+mn-lt"/>
                          <a:ea typeface="Calibri" panose="020F0502020204030204" pitchFamily="34" charset="0"/>
                          <a:cs typeface="+mn-cs"/>
                        </a:rPr>
                        <a:t>Zasada </a:t>
                      </a:r>
                      <a:r>
                        <a:rPr lang="pl-PL" sz="1000" kern="1200" dirty="0" err="1" smtClean="0">
                          <a:solidFill>
                            <a:schemeClr val="tx1"/>
                          </a:solidFill>
                          <a:effectLst/>
                          <a:latin typeface="+mn-lt"/>
                          <a:ea typeface="Calibri" panose="020F0502020204030204" pitchFamily="34" charset="0"/>
                          <a:cs typeface="+mn-cs"/>
                        </a:rPr>
                        <a:t>empowerment</a:t>
                      </a:r>
                      <a:r>
                        <a:rPr lang="pl-PL" sz="1000" kern="1200" dirty="0" smtClean="0">
                          <a:solidFill>
                            <a:schemeClr val="tx1"/>
                          </a:solidFill>
                          <a:effectLst/>
                          <a:latin typeface="+mn-lt"/>
                          <a:ea typeface="Calibri" panose="020F0502020204030204" pitchFamily="34" charset="0"/>
                          <a:cs typeface="+mn-cs"/>
                        </a:rPr>
                        <a:t> (ang. upodmiotowienie) oznacza aktywne uczestnictwo w projekcie osób, na rzecz których realizowane są dane działania. Realizacja tej zasady ma na celu zwiększenie rzeczywistej zdolności uczestników do wpływania na działania, które ich dotyczą, co przekłada się na świadomość kosztów, poczucie przynależności </a:t>
                      </a:r>
                    </a:p>
                    <a:p>
                      <a:r>
                        <a:rPr lang="pl-PL" sz="1000" kern="1200" dirty="0" smtClean="0">
                          <a:solidFill>
                            <a:schemeClr val="tx1"/>
                          </a:solidFill>
                          <a:effectLst/>
                          <a:latin typeface="+mn-lt"/>
                          <a:ea typeface="Calibri" panose="020F0502020204030204" pitchFamily="34" charset="0"/>
                          <a:cs typeface="+mn-cs"/>
                        </a:rPr>
                        <a:t>i odpowiedzialności oraz poprawę relacji między organizatorem, dostawcami i odbiorcami usług.</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a:t>
                      </a:r>
                    </a:p>
                    <a:p>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algn="l" defTabSz="914400" rtl="0" eaLnBrk="1" latinLnBrk="0" hangingPunct="1"/>
                      <a:r>
                        <a:rPr lang="pl-PL" sz="1000" kern="1200" dirty="0" smtClean="0">
                          <a:solidFill>
                            <a:schemeClr val="tx1"/>
                          </a:solidFill>
                          <a:effectLst/>
                          <a:latin typeface="+mn-lt"/>
                          <a:ea typeface="+mn-ea"/>
                          <a:cs typeface="+mn-cs"/>
                        </a:rPr>
                        <a:t>0/1</a:t>
                      </a:r>
                      <a:endParaRPr lang="pl-PL" sz="1000" kern="1200" dirty="0">
                        <a:solidFill>
                          <a:schemeClr val="tx1"/>
                        </a:solidFill>
                        <a:effectLst/>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eaLnBrk="0" hangingPunct="0"/>
            <a:r>
              <a:rPr lang="pl-PL" sz="1600" b="1" dirty="0">
                <a:solidFill>
                  <a:prstClr val="black"/>
                </a:solidFill>
                <a:latin typeface="Calibri" pitchFamily="34" charset="0"/>
                <a:cs typeface="Calibri" pitchFamily="34" charset="0"/>
              </a:rPr>
              <a:t>KRYTERIA DOSTĘPU (ocena merytoryczna) </a:t>
            </a:r>
            <a:endParaRPr lang="pl-PL" sz="1600" b="1" dirty="0">
              <a:solidFill>
                <a:prstClr val="black"/>
              </a:solidFill>
              <a:latin typeface="Calibri" pitchFamily="34" charset="0"/>
              <a:cs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29855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4943971"/>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1.</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Projekt jest realizowany na obszarze, na którym nie realizuje się usług opiekuńczych, bądź zidentyfikowano niższy poziom wykorzystania usług opiekuńczych niż przeciętna w województwie mazowieckim.</a:t>
                      </a: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r>
                        <a:rPr lang="pl-PL" sz="1000" kern="1200" dirty="0" smtClean="0">
                          <a:solidFill>
                            <a:schemeClr val="tx1"/>
                          </a:solidFill>
                          <a:effectLst/>
                          <a:latin typeface="+mn-lt"/>
                          <a:ea typeface="Calibri" panose="020F0502020204030204" pitchFamily="34" charset="0"/>
                          <a:cs typeface="+mn-cs"/>
                        </a:rPr>
                        <a:t>Celem zastosowania kryterium jest wyrównywanie dostępu do usług opiekuńczych w województwie mazowieckim realizowanych w społeczności lokalnej.</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Obszary (gminy oraz w przypadku m. st. Warszawy dzielnice) na których nie realizuje się usług opiekuńczych bądź na których zidentyfikowano niższy poziom wykorzystania usług opiekuńczych w odniesieniu do przeciętnej w województwie mazowieckim określonej przez Mazowieckie Centrum Polityki Społecznej na podstawie Oceny zasobów pomocy społecznej w oparciu o sytuację społeczną i demograficzną województwa mazowieckiego zostały wskazane w załączniku do Regulaminu Konkursu.</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Biorąc pod uwagę fakt, iż przedmiotem konkursu jest wsparcie usług społecznych świadczonych w lokalnej społeczności zasadnym jest przyznanie dodatkowych punktów za realizację wsparcia na obszarze o niskim dostępie do usług opiekuńczych.</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Kryterium zostanie zweryfikowane na podstawie informacji zawartych w treści wniosku o dofinansowanie.</a:t>
                      </a:r>
                    </a:p>
                    <a:p>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algn="l" defTabSz="914400" rtl="0" eaLnBrk="1" latinLnBrk="0" hangingPunct="1"/>
                      <a:r>
                        <a:rPr lang="pl-PL" sz="1000" kern="1200" dirty="0" smtClean="0">
                          <a:solidFill>
                            <a:schemeClr val="tx1"/>
                          </a:solidFill>
                          <a:effectLst/>
                          <a:latin typeface="+mn-lt"/>
                          <a:ea typeface="+mn-ea"/>
                          <a:cs typeface="+mn-cs"/>
                        </a:rPr>
                        <a:t>Projekt realizowany wyłącznie na obszarze wskazanym w załączniku do regulaminu – 10 pkt.</a:t>
                      </a:r>
                    </a:p>
                    <a:p>
                      <a:pPr marL="0" algn="l" defTabSz="914400" rtl="0" eaLnBrk="1" latinLnBrk="0" hangingPunct="1"/>
                      <a:r>
                        <a:rPr lang="pl-PL" sz="1000" kern="1200" dirty="0" smtClean="0">
                          <a:solidFill>
                            <a:schemeClr val="tx1"/>
                          </a:solidFill>
                          <a:effectLst/>
                          <a:latin typeface="+mn-lt"/>
                          <a:ea typeface="+mn-ea"/>
                          <a:cs typeface="+mn-cs"/>
                        </a:rPr>
                        <a:t>Brak spełnienia ww. warunku – 0 pkt.</a:t>
                      </a:r>
                    </a:p>
                    <a:p>
                      <a:pPr marL="0" algn="l" defTabSz="914400" rtl="0" eaLnBrk="1" latinLnBrk="0" hangingPunct="1"/>
                      <a:endParaRPr lang="pl-PL" sz="1000" kern="1200" dirty="0">
                        <a:solidFill>
                          <a:schemeClr val="tx1"/>
                        </a:solidFill>
                        <a:effectLst/>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SZCZEGÓŁOWE KRYTERIA MERYTORYCZNE</a:t>
            </a:r>
            <a:endParaRPr kumimoji="0" lang="pl-PL" sz="16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2441601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037765882"/>
              </p:ext>
            </p:extLst>
          </p:nvPr>
        </p:nvGraphicFramePr>
        <p:xfrm>
          <a:off x="335279" y="1425289"/>
          <a:ext cx="8636000" cy="4546752"/>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2.</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Grupę docelową projektu</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stanowią osoby potrzebujące wsparcia w codziennym funkcjonowaniu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z zaburzeniami psychicznymi zgodnie z ustawą</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 o ochronie zdrowia psychicznego.</a:t>
                      </a: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nSpc>
                          <a:spcPct val="100000"/>
                        </a:lnSpc>
                        <a:spcBef>
                          <a:spcPts val="600"/>
                        </a:spcBef>
                        <a:spcAft>
                          <a:spcPts val="600"/>
                        </a:spcAft>
                      </a:pPr>
                      <a:r>
                        <a:rPr lang="pl-PL" sz="1000" dirty="0">
                          <a:effectLst/>
                          <a:latin typeface="+mj-lt"/>
                          <a:ea typeface="Times New Roman" panose="02020603050405020304" pitchFamily="18" charset="0"/>
                          <a:cs typeface="Times New Roman" panose="02020603050405020304" pitchFamily="18" charset="0"/>
                        </a:rPr>
                        <a:t>Zastosowanie kryterium ma na celu wsparcie rozwoju usług społecznych świadczonych w lokalnej społeczności dla osób potrzebujących wsparcia w codziennym funkcjonowaniu z zaburzeniami psychicznymi.</a:t>
                      </a:r>
                      <a:endParaRPr lang="pl-PL" sz="1000" dirty="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a:effectLst/>
                          <a:latin typeface="+mj-lt"/>
                          <a:ea typeface="Times New Roman" panose="02020603050405020304" pitchFamily="18" charset="0"/>
                          <a:cs typeface="Times New Roman" panose="02020603050405020304" pitchFamily="18" charset="0"/>
                        </a:rPr>
                        <a:t>Obecnie w Polsce usługi środowiskowe należą do znikomych form opieki nad osobami z zaburzeniami psychicznymi, która  realizowana jest najczęściej w formie instytucjonalnej.</a:t>
                      </a:r>
                      <a:endParaRPr lang="pl-PL" sz="1000" dirty="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a:effectLst/>
                          <a:latin typeface="+mj-lt"/>
                          <a:ea typeface="Times New Roman" panose="02020603050405020304" pitchFamily="18" charset="0"/>
                          <a:cs typeface="Times New Roman" panose="02020603050405020304" pitchFamily="18" charset="0"/>
                        </a:rPr>
                        <a:t> Zgodnie z informacją zawartą w Wojewódzkim Programie Pomocy i Oparcia Społecznego dla Osób z Zaburzeniami Psychicznymi na lata 2018-2022 opracowanym przez Mazowieckie Centrum Polityki Społecznej w Warszawie 21,4% mieszkańców Mazowsza doświadcza zaburzeń psychicznych przynajmniej jeden raz w życiu. Jest to grupa przejawiająca szczególne trudności w dostępie do wsparcia społecznego. Ponadto w związku z pogłębiającym się procesem starzenia się społeczeństwa konieczne jest podjęcie odpowiednich działań na rzecz osób starszych, u których wraz z wiekiem pojawiają się zaburzenia zdrowia psychicznego, w tym zespoły otępienne (np. choroba Alzheimera). Zaspokojenie potrzeb ww. osób wciąż jest niewystarczające, dlatego też należy podjąć działania prowadzące do rozwoju usług dla ww. grupy.</a:t>
                      </a:r>
                      <a:endParaRPr lang="pl-PL" sz="1000" dirty="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a:effectLst/>
                          <a:latin typeface="+mj-lt"/>
                          <a:ea typeface="Times New Roman" panose="02020603050405020304" pitchFamily="18" charset="0"/>
                          <a:cs typeface="Times New Roman" panose="02020603050405020304" pitchFamily="18" charset="0"/>
                        </a:rPr>
                        <a:t>Wojewódzki Program Pomocy i Oparcia Społecznego dla Osób z Zaburzeniami Psychicznymi na lata 2018-2022 dostępny jest na stronie: </a:t>
                      </a:r>
                      <a:endParaRPr lang="pl-PL" sz="1000" dirty="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u="sng" dirty="0">
                          <a:solidFill>
                            <a:srgbClr val="0563C1"/>
                          </a:solidFill>
                          <a:effectLst/>
                          <a:latin typeface="+mj-lt"/>
                          <a:ea typeface="Times New Roman" panose="02020603050405020304" pitchFamily="18" charset="0"/>
                          <a:cs typeface="Times New Roman" panose="02020603050405020304" pitchFamily="18" charset="0"/>
                          <a:hlinkClick r:id="rId2"/>
                        </a:rPr>
                        <a:t>Wojewódzki Program Pomocy i Oparcia Społecznego dla Osób z Zaburzeniami Psychicznymi na lata 2018-2022 </a:t>
                      </a:r>
                      <a:endParaRPr lang="pl-PL" sz="1000" dirty="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a:effectLst/>
                          <a:latin typeface="+mj-lt"/>
                          <a:ea typeface="Times New Roman" panose="02020603050405020304" pitchFamily="18" charset="0"/>
                          <a:cs typeface="Times New Roman" panose="02020603050405020304" pitchFamily="18" charset="0"/>
                        </a:rPr>
                        <a:t>Kryterium zostanie zweryfikowane na podstawie informacji zawartych w treści wniosku o dofinansowanie.</a:t>
                      </a:r>
                      <a:endParaRPr lang="pl-PL" sz="10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algn="l" defTabSz="914400" rtl="0" eaLnBrk="1" latinLnBrk="0" hangingPunct="1"/>
                      <a:r>
                        <a:rPr lang="pl-PL" sz="1000" kern="1200" dirty="0" smtClean="0">
                          <a:solidFill>
                            <a:schemeClr val="tx1"/>
                          </a:solidFill>
                          <a:effectLst/>
                          <a:latin typeface="+mn-lt"/>
                          <a:ea typeface="+mn-ea"/>
                          <a:cs typeface="+mn-cs"/>
                        </a:rPr>
                        <a:t>Grupę docelową projektu</a:t>
                      </a:r>
                    </a:p>
                    <a:p>
                      <a:pPr marL="0" algn="l" defTabSz="914400" rtl="0" eaLnBrk="1" latinLnBrk="0" hangingPunct="1"/>
                      <a:r>
                        <a:rPr lang="pl-PL" sz="1000" kern="1200" dirty="0" smtClean="0">
                          <a:solidFill>
                            <a:schemeClr val="tx1"/>
                          </a:solidFill>
                          <a:effectLst/>
                          <a:latin typeface="+mn-lt"/>
                          <a:ea typeface="+mn-ea"/>
                          <a:cs typeface="+mn-cs"/>
                        </a:rPr>
                        <a:t>stanowią osoby potrzebujące wsparcia w codziennym funkcjonowaniu z zaburzeniami psychicznymi zgodnie z ustawą</a:t>
                      </a:r>
                    </a:p>
                    <a:p>
                      <a:pPr marL="0" algn="l" defTabSz="914400" rtl="0" eaLnBrk="1" latinLnBrk="0" hangingPunct="1"/>
                      <a:r>
                        <a:rPr lang="pl-PL" sz="1000" kern="1200" dirty="0" smtClean="0">
                          <a:solidFill>
                            <a:schemeClr val="tx1"/>
                          </a:solidFill>
                          <a:effectLst/>
                          <a:latin typeface="+mn-lt"/>
                          <a:ea typeface="+mn-ea"/>
                          <a:cs typeface="+mn-cs"/>
                        </a:rPr>
                        <a:t> o ochronie zdrowia psychicznego:</a:t>
                      </a:r>
                    </a:p>
                    <a:p>
                      <a:pPr marL="0" algn="l" defTabSz="914400" rtl="0" eaLnBrk="1" latinLnBrk="0" hangingPunct="1"/>
                      <a:r>
                        <a:rPr lang="pl-PL" sz="1000" kern="1200" dirty="0" smtClean="0">
                          <a:solidFill>
                            <a:schemeClr val="tx1"/>
                          </a:solidFill>
                          <a:effectLst/>
                          <a:latin typeface="+mn-lt"/>
                          <a:ea typeface="+mn-ea"/>
                          <a:cs typeface="+mn-cs"/>
                        </a:rPr>
                        <a:t>1.</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min. 50% uczestników – 8 pkt.,</a:t>
                      </a:r>
                    </a:p>
                    <a:p>
                      <a:pPr marL="0" algn="l" defTabSz="914400" rtl="0" eaLnBrk="1" latinLnBrk="0" hangingPunct="1"/>
                      <a:r>
                        <a:rPr lang="pl-PL" sz="1000" kern="1200" dirty="0" smtClean="0">
                          <a:solidFill>
                            <a:schemeClr val="tx1"/>
                          </a:solidFill>
                          <a:effectLst/>
                          <a:latin typeface="+mn-lt"/>
                          <a:ea typeface="+mn-ea"/>
                          <a:cs typeface="+mn-cs"/>
                        </a:rPr>
                        <a:t>2.</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min. 25% uczestników - 4 pkt.</a:t>
                      </a:r>
                    </a:p>
                    <a:p>
                      <a:pPr marL="0" algn="l" defTabSz="914400" rtl="0" eaLnBrk="1" latinLnBrk="0" hangingPunct="1"/>
                      <a:endParaRPr lang="pl-PL" sz="1000" kern="1200" dirty="0" smtClean="0">
                        <a:solidFill>
                          <a:schemeClr val="tx1"/>
                        </a:solidFill>
                        <a:effectLst/>
                        <a:latin typeface="+mn-lt"/>
                        <a:ea typeface="+mn-ea"/>
                        <a:cs typeface="+mn-cs"/>
                      </a:endParaRPr>
                    </a:p>
                    <a:p>
                      <a:pPr marL="0" algn="l" defTabSz="914400" rtl="0" eaLnBrk="1" latinLnBrk="0" hangingPunct="1"/>
                      <a:r>
                        <a:rPr lang="pl-PL" sz="1000" kern="1200" dirty="0" smtClean="0">
                          <a:solidFill>
                            <a:schemeClr val="tx1"/>
                          </a:solidFill>
                          <a:effectLst/>
                          <a:latin typeface="+mn-lt"/>
                          <a:ea typeface="+mn-ea"/>
                          <a:cs typeface="+mn-cs"/>
                        </a:rPr>
                        <a:t>Brak spełnienia ww. warunków lub brak informacji w tym zakresie – 0 pkt.</a:t>
                      </a:r>
                    </a:p>
                    <a:p>
                      <a:pPr marL="0" algn="l" defTabSz="914400" rtl="0" eaLnBrk="1" latinLnBrk="0" hangingPunct="1"/>
                      <a:endParaRPr lang="pl-PL" sz="1000" kern="1200" dirty="0" smtClean="0">
                        <a:solidFill>
                          <a:schemeClr val="tx1"/>
                        </a:solidFill>
                        <a:effectLst/>
                        <a:latin typeface="+mn-lt"/>
                        <a:ea typeface="+mn-ea"/>
                        <a:cs typeface="+mn-cs"/>
                      </a:endParaRPr>
                    </a:p>
                    <a:p>
                      <a:pPr marL="0" algn="l" defTabSz="914400" rtl="0" eaLnBrk="1" latinLnBrk="0" hangingPunct="1"/>
                      <a:r>
                        <a:rPr lang="pl-PL" sz="1000" kern="1200" dirty="0" smtClean="0">
                          <a:solidFill>
                            <a:schemeClr val="tx1"/>
                          </a:solidFill>
                          <a:effectLst/>
                          <a:latin typeface="+mn-lt"/>
                          <a:ea typeface="+mn-ea"/>
                          <a:cs typeface="+mn-cs"/>
                        </a:rPr>
                        <a:t>Punkty w ramach kryterium nie sumują się</a:t>
                      </a:r>
                    </a:p>
                    <a:p>
                      <a:pPr marL="0" algn="l" defTabSz="914400" rtl="0" eaLnBrk="1" latinLnBrk="0" hangingPunct="1"/>
                      <a:endParaRPr lang="pl-PL" sz="1000" kern="1200" dirty="0">
                        <a:solidFill>
                          <a:schemeClr val="tx1"/>
                        </a:solidFill>
                        <a:effectLst/>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SZCZEGÓŁOWE KRYTERIA MERYTORYCZNE</a:t>
            </a:r>
            <a:endParaRPr kumimoji="0" lang="pl-PL" sz="16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3"/>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2822474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983684498"/>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3.</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Projekt realizowany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 partnerstwie podmiotów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z różnych sektorów (publiczny, prywatny, społeczny).</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r>
                        <a:rPr lang="pl-PL" sz="1000" kern="1200" dirty="0" smtClean="0">
                          <a:solidFill>
                            <a:schemeClr val="tx1"/>
                          </a:solidFill>
                          <a:effectLst/>
                          <a:latin typeface="+mn-lt"/>
                          <a:ea typeface="Calibri" panose="020F0502020204030204" pitchFamily="34" charset="0"/>
                          <a:cs typeface="+mn-cs"/>
                        </a:rPr>
                        <a:t>Celem zastosowania kryterium jest zapewnienie lepszej koordynacji i komplementarności działań na danym terytorium prowadzonych przez różne podmioty w odniesieniu do tej samej grupy docelowej lub nastawionych na realizację tych samych celów. Kryterium sprzyja zapewnieniu w projekcie kompleksowego wsparcia, a także zachowaniu trwałości rezultatów.</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Punkty za spełnienie kryterium zostaną przyznane w przypadku zawarcia partnerstwa podmiotów z minimum dwóch sektorów. Podmioty z różnych sektorów mogą występować zarówno jako Partner jak i Lider projektu.</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Kryterium zostanie zweryfikowane na podstawie informacji zawartych w treści wniosku o dofinansowanie.</a:t>
                      </a:r>
                    </a:p>
                    <a:p>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Projekt realizowany w partnerstwie podmiotów z różnych sektorów:</a:t>
                      </a: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1.</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za partnerstwo podmiotu publicznego z PES lub podmiotu prywatnego z PES - 8 pkt.,</a:t>
                      </a: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2.</a:t>
                      </a:r>
                      <a:r>
                        <a:rPr lang="pl-PL" sz="1000" kern="1200" baseline="0" dirty="0" smtClean="0">
                          <a:solidFill>
                            <a:schemeClr val="tx1"/>
                          </a:solidFill>
                          <a:effectLst/>
                          <a:latin typeface="+mn-lt"/>
                          <a:ea typeface="+mn-ea"/>
                          <a:cs typeface="+mn-cs"/>
                        </a:rPr>
                        <a:t> </a:t>
                      </a:r>
                      <a:r>
                        <a:rPr lang="pl-PL" sz="1000" kern="1200" dirty="0" smtClean="0">
                          <a:solidFill>
                            <a:schemeClr val="tx1"/>
                          </a:solidFill>
                          <a:effectLst/>
                          <a:latin typeface="+mn-lt"/>
                          <a:ea typeface="+mn-ea"/>
                          <a:cs typeface="+mn-cs"/>
                        </a:rPr>
                        <a:t>za partnerstwo  z podmiotem z innego sektora - 5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smtClean="0">
                        <a:solidFill>
                          <a:schemeClr val="tx1"/>
                        </a:solidFill>
                        <a:effectLst/>
                        <a:latin typeface="+mn-lt"/>
                        <a:ea typeface="+mn-ea"/>
                        <a:cs typeface="+mn-cs"/>
                      </a:endParaRP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Brak spełnienia ww. warunków lub partnerstwo z podmiotem z tego samego sektora – 0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smtClean="0">
                        <a:solidFill>
                          <a:schemeClr val="tx1"/>
                        </a:solidFill>
                        <a:effectLst/>
                        <a:latin typeface="+mn-lt"/>
                        <a:ea typeface="+mn-ea"/>
                        <a:cs typeface="+mn-cs"/>
                      </a:endParaRP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Punkty w ramach kryterium nie sumują się.</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SZCZEGÓŁOWE KRYTERIA MERYTORYCZNE</a:t>
            </a:r>
            <a:endParaRPr kumimoji="0" lang="pl-PL" sz="16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343965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48917373"/>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4.</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Wnioskodawca zapewnia tworzenie w ramach projektu:</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   mieszkań chronionych lub wspomaganych;</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lub</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 miejsc w istniejących mieszkaniach chronionych lub wspomaganych;</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dla osób potrzebujących wsparcia w codziennym funkcjonowaniu.</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r>
                        <a:rPr lang="pl-PL" sz="1000" kern="1200" dirty="0" smtClean="0">
                          <a:solidFill>
                            <a:schemeClr val="tx1"/>
                          </a:solidFill>
                          <a:effectLst/>
                          <a:latin typeface="+mn-lt"/>
                          <a:ea typeface="Calibri" panose="020F0502020204030204" pitchFamily="34" charset="0"/>
                          <a:cs typeface="+mn-cs"/>
                        </a:rPr>
                        <a:t>Zastosowanie kryterium ma na celu zwiększenie liczby tworzonych mieszkań chronionych lub wspomaganych, bądź zwiększenie liczby miejsc w już istniejących mieszkaniach, zapewniających osobom potrzebującym wsparcia w codziennym funkcjonowaniu opuszczającym opiekę instytucjonalną, pomoc w osiągnięciu częściowej lub całkowitej samodzielności w integracji ze społecznością lokalną.</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Definicja mieszkania chronionego i wspomaganego została zawarta w Wytycznych w zakresie realizacji przedsięwzięć w obszarze włączenia społecznego i zwalczania ubóstwa z wykorzystaniem środków Europejskiego Funduszu Społecznego i Europejskiego Funduszu Rozwoju Regionalnego na lata 2014-2020.</a:t>
                      </a:r>
                    </a:p>
                    <a:p>
                      <a:endParaRPr lang="pl-PL" sz="1000" kern="1200" dirty="0" smtClean="0">
                        <a:solidFill>
                          <a:schemeClr val="tx1"/>
                        </a:solidFill>
                        <a:effectLst/>
                        <a:latin typeface="+mn-lt"/>
                        <a:ea typeface="Calibri" panose="020F0502020204030204" pitchFamily="34" charset="0"/>
                        <a:cs typeface="+mn-cs"/>
                      </a:endParaRPr>
                    </a:p>
                    <a:p>
                      <a:r>
                        <a:rPr lang="pl-PL" sz="1000" kern="1200" dirty="0" smtClean="0">
                          <a:solidFill>
                            <a:schemeClr val="tx1"/>
                          </a:solidFill>
                          <a:effectLst/>
                          <a:latin typeface="+mn-lt"/>
                          <a:ea typeface="Calibri" panose="020F0502020204030204" pitchFamily="34" charset="0"/>
                          <a:cs typeface="+mn-cs"/>
                        </a:rPr>
                        <a:t>Kryterium zostanie zweryfikowane na podstawie informacji zawartych w treści wniosku o dofinansowanie.</a:t>
                      </a:r>
                    </a:p>
                    <a:p>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Projekt zakłada wsparcie w zakresie tworzenia:</a:t>
                      </a: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 mieszkań chronionych lub wspomaganych;</a:t>
                      </a: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lub</a:t>
                      </a: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 miejsc w istniejących mieszkaniach chronionych lub wspomaganych;</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smtClean="0">
                        <a:solidFill>
                          <a:schemeClr val="tx1"/>
                        </a:solidFill>
                        <a:effectLst/>
                        <a:latin typeface="+mn-lt"/>
                        <a:ea typeface="+mn-ea"/>
                        <a:cs typeface="+mn-cs"/>
                      </a:endParaRP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dla osób potrzebujących wsparcia w codziennym funkcjonowaniu - 5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smtClean="0">
                        <a:solidFill>
                          <a:schemeClr val="tx1"/>
                        </a:solidFill>
                        <a:effectLst/>
                        <a:latin typeface="+mn-lt"/>
                        <a:ea typeface="+mn-ea"/>
                        <a:cs typeface="+mn-cs"/>
                      </a:endParaRP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Brak spełnienia ww. warunków lub brak informacji w tym zakresie – 0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SZCZEGÓŁOWE KRYTERIA MERYTORYCZNE</a:t>
            </a:r>
            <a:endParaRPr kumimoji="0" lang="pl-PL" sz="16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3303613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504433159"/>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5.</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Projekt jest wpisany w</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program rewitalizacji obowiązującego na obszarze, na którym jest realizowany.</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Zastosowanie kryterium przyczyni się do wsparcia procesu rewitalizacji mającego na celu pobudzenie aktywności środowisk lokalnych, stymulowanie współpracy na rzecz rozwoju społeczno-gospodarczego oraz przeciwdziałanie zjawisku wykluczenia społecznego na obszarach degradowanych i zmarginalizowanych. W celu uzyskania korzystnych</a:t>
                      </a:r>
                      <a:r>
                        <a:rPr lang="pl-PL" sz="1000" baseline="0" dirty="0" smtClean="0">
                          <a:effectLst/>
                          <a:latin typeface="+mj-lt"/>
                          <a:ea typeface="Times New Roman" panose="02020603050405020304" pitchFamily="18" charset="0"/>
                          <a:cs typeface="Times New Roman" panose="02020603050405020304" pitchFamily="18" charset="0"/>
                        </a:rPr>
                        <a:t> </a:t>
                      </a:r>
                      <a:r>
                        <a:rPr lang="pl-PL" sz="1000" dirty="0" smtClean="0">
                          <a:effectLst/>
                          <a:latin typeface="+mj-lt"/>
                          <a:ea typeface="Times New Roman" panose="02020603050405020304" pitchFamily="18" charset="0"/>
                          <a:cs typeface="Times New Roman" panose="02020603050405020304" pitchFamily="18" charset="0"/>
                        </a:rPr>
                        <a:t>efektów działań rewitalizacyjnych niezbędna jest koordynacja  i synergia projektów finansowanych w ramach EFS i EFRR.</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Kryterium wynika z zapisów RPO WM oraz Wytycznych w zakresie rewitalizacji w programach operacyjnych na lata 2014-2020.</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W ramach kryterium ocenie podlega, czy projekt jest zgodny z obowiązującym (na dzień składania wniosku o dofinansowanie) programem rewitalizacji, przy czym zgodność projektu z programem rewitalizacji oznacza wskazanie go wprost w programie rewitalizacji (lista projektów głównych) lub określenie wśród pozostałych rodzajów przedsięwzięć rewitalizacyjnych (przedsięwzięcia uzupełniające), które realizują kierunki działań programu.</a:t>
                      </a:r>
                      <a:r>
                        <a:rPr lang="pl-PL" sz="1000" dirty="0" smtClean="0">
                          <a:effectLst/>
                          <a:latin typeface="+mj-lt"/>
                          <a:ea typeface="Calibri" panose="020F0502020204030204" pitchFamily="34" charset="0"/>
                          <a:cs typeface="Times New Roman" panose="02020603050405020304" pitchFamily="18" charset="0"/>
                        </a:rPr>
                        <a:t> </a:t>
                      </a:r>
                      <a:r>
                        <a:rPr lang="pl-PL" sz="1000" dirty="0" smtClean="0">
                          <a:effectLst/>
                          <a:latin typeface="+mj-lt"/>
                          <a:ea typeface="Times New Roman" panose="02020603050405020304" pitchFamily="18" charset="0"/>
                          <a:cs typeface="Times New Roman" panose="02020603050405020304" pitchFamily="18" charset="0"/>
                        </a:rPr>
                        <a:t>Zgodność z lokalnym programem rewitalizacji będzie weryfikowana poprzez zgodność przedsięwzięcia wskazanego w programie rewitalizacji z zasadami i typami operacji przewidzianymi w konkursie oraz realizację wskaźników obligatoryjnych dla konkursu.</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Program rewitalizacji musi znajdować się w Wykazie programów rewitalizacji województwa mazowieckiego publikowanym na stronie </a:t>
                      </a:r>
                      <a:r>
                        <a:rPr lang="pl-PL" sz="1000" u="sng" dirty="0" smtClean="0">
                          <a:solidFill>
                            <a:srgbClr val="0000FF"/>
                          </a:solidFill>
                          <a:effectLst/>
                          <a:latin typeface="+mj-lt"/>
                          <a:ea typeface="Times New Roman" panose="02020603050405020304" pitchFamily="18" charset="0"/>
                          <a:cs typeface="Times New Roman" panose="02020603050405020304" pitchFamily="18" charset="0"/>
                          <a:hlinkClick r:id="rId2"/>
                        </a:rPr>
                        <a:t>Fundusze dla Mazowsza</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pPr>
                      <a:r>
                        <a:rPr lang="pl-PL" sz="1000" dirty="0" smtClean="0">
                          <a:effectLst/>
                          <a:latin typeface="+mj-lt"/>
                          <a:ea typeface="Times New Roman" panose="02020603050405020304" pitchFamily="18" charset="0"/>
                        </a:rPr>
                        <a:t>Kryterium zostanie zweryfikowane na podstawie informacji zawartych w treści Wniosku o dofinansowanie.</a:t>
                      </a:r>
                      <a:endParaRPr lang="pl-PL" sz="1000" kern="1200" dirty="0">
                        <a:solidFill>
                          <a:schemeClr val="tx1"/>
                        </a:solidFill>
                        <a:effectLst/>
                        <a:latin typeface="+mj-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Projekt jest wpisany w program rewitalizacji – 2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smtClean="0">
                        <a:solidFill>
                          <a:schemeClr val="tx1"/>
                        </a:solidFill>
                        <a:effectLst/>
                        <a:latin typeface="+mn-lt"/>
                        <a:ea typeface="+mn-ea"/>
                        <a:cs typeface="+mn-cs"/>
                      </a:endParaRPr>
                    </a:p>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Projekt nie jest wpisany w program rewitalizacji lub brak informacji w tym zakresie – 0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SZCZEGÓŁOWE KRYTERIA MERYTORYCZNE</a:t>
            </a:r>
            <a:endParaRPr kumimoji="0" lang="pl-PL" sz="16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3"/>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414801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7472" y="1417320"/>
            <a:ext cx="8423466" cy="3785652"/>
          </a:xfrm>
          <a:prstGeom prst="rect">
            <a:avLst/>
          </a:prstGeom>
          <a:noFill/>
        </p:spPr>
        <p:txBody>
          <a:bodyPr wrap="square">
            <a:spAutoFit/>
          </a:bodyPr>
          <a:lstStyle/>
          <a:p>
            <a:pPr algn="ctr" eaLnBrk="0" hangingPunct="0">
              <a:defRPr/>
            </a:pPr>
            <a:r>
              <a:rPr lang="pl-PL" sz="2800" dirty="0">
                <a:latin typeface="+mn-lt"/>
              </a:rPr>
              <a:t>Kryteria dostępu oraz szczegółowe merytoryczne </a:t>
            </a:r>
          </a:p>
          <a:p>
            <a:pPr algn="ctr" eaLnBrk="0" hangingPunct="0">
              <a:defRPr/>
            </a:pPr>
            <a:r>
              <a:rPr lang="pl-PL" sz="2800" dirty="0">
                <a:latin typeface="+mn-lt"/>
              </a:rPr>
              <a:t>wyboru projektów konkursowych w ramach Regionalnego Programu Operacyjnego Województwa Mazowieckiego  na lata </a:t>
            </a:r>
            <a:r>
              <a:rPr lang="pl-PL" sz="2800" dirty="0" smtClean="0">
                <a:latin typeface="+mn-lt"/>
              </a:rPr>
              <a:t>2014-2020</a:t>
            </a:r>
          </a:p>
          <a:p>
            <a:pPr algn="ctr" eaLnBrk="0" hangingPunct="0">
              <a:defRPr/>
            </a:pPr>
            <a:endParaRPr lang="pl-PL" sz="2800" dirty="0" smtClean="0">
              <a:latin typeface="+mn-lt"/>
            </a:endParaRPr>
          </a:p>
          <a:p>
            <a:pPr algn="ctr" eaLnBrk="0" hangingPunct="0">
              <a:defRPr/>
            </a:pPr>
            <a:endParaRPr lang="pl-PL" sz="2800" dirty="0">
              <a:latin typeface="+mn-lt"/>
            </a:endParaRPr>
          </a:p>
          <a:p>
            <a:pPr algn="ctr"/>
            <a:r>
              <a:rPr lang="pl-PL" sz="2400" b="1" dirty="0">
                <a:latin typeface="+mn-lt"/>
              </a:rPr>
              <a:t>Działanie 9.2 Usługi społeczne i usługi opieki </a:t>
            </a:r>
            <a:r>
              <a:rPr lang="pl-PL" sz="2400" b="1" dirty="0" smtClean="0">
                <a:latin typeface="+mn-lt"/>
              </a:rPr>
              <a:t>zdrowotnej</a:t>
            </a:r>
          </a:p>
          <a:p>
            <a:pPr algn="ctr"/>
            <a:endParaRPr lang="pl-PL" sz="2400" b="1" dirty="0">
              <a:latin typeface="+mn-lt"/>
            </a:endParaRPr>
          </a:p>
          <a:p>
            <a:pPr algn="ctr"/>
            <a:r>
              <a:rPr lang="pl-PL" sz="2400" b="1" dirty="0" smtClean="0">
                <a:latin typeface="+mn-lt"/>
              </a:rPr>
              <a:t> </a:t>
            </a:r>
            <a:r>
              <a:rPr lang="pl-PL" sz="2400" b="1" dirty="0">
                <a:latin typeface="+mn-lt"/>
              </a:rPr>
              <a:t>Poddziałanie 9.2.1 Zwiększenie dostępności usług społecznych</a:t>
            </a:r>
            <a:endParaRPr lang="pl-PL" sz="2400" b="1" dirty="0">
              <a:latin typeface="+mn-lt"/>
            </a:endParaRPr>
          </a:p>
        </p:txBody>
      </p:sp>
      <p:pic>
        <p:nvPicPr>
          <p:cNvPr id="2" name="Obraz 1"/>
          <p:cNvPicPr>
            <a:picLocks noChangeAspect="1"/>
          </p:cNvPicPr>
          <p:nvPr/>
        </p:nvPicPr>
        <p:blipFill>
          <a:blip r:embed="rId2"/>
          <a:stretch>
            <a:fillRect/>
          </a:stretch>
        </p:blipFill>
        <p:spPr>
          <a:xfrm>
            <a:off x="4953001" y="338311"/>
            <a:ext cx="4096867" cy="390178"/>
          </a:xfrm>
          <a:prstGeom prst="rect">
            <a:avLst/>
          </a:prstGeom>
        </p:spPr>
      </p:pic>
    </p:spTree>
    <p:extLst>
      <p:ext uri="{BB962C8B-B14F-4D97-AF65-F5344CB8AC3E}">
        <p14:creationId xmlns:p14="http://schemas.microsoft.com/office/powerpoint/2010/main" val="45957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782663960"/>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4866640">
                  <a:extLst>
                    <a:ext uri="{9D8B030D-6E8A-4147-A177-3AD203B41FA5}">
                      <a16:colId xmlns:a16="http://schemas.microsoft.com/office/drawing/2014/main" val="20002"/>
                    </a:ext>
                  </a:extLst>
                </a:gridCol>
                <a:gridCol w="15341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6.</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Projekt jest wpisany w</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program rewitalizacji obowiązującego na obszarze, na którym jest realizowany.</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Zastosowanie kryterium przyczyni się do wzmocnienia potencjału Obszarów Strategicznej Interwencji (OSI) oraz zapewni komplementarność wsparcia w ramach EFS  i EFRR.</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Wsparcie Obszarów Strategicznej Interwencji w ramach RPO WM 2014-2020 odbywa się poprzez realizację Planów Inwestycyjnych dla 5 subregionów (ciechanowskiego, płockiego, ostrołęckiego, siedleckiego i radomskiego) objętych  OSI problemowymi.</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W ramach kryterium ocenie podlega, czy projekt jest zawarty w Planie inwestycyjnym dla subregionu objętego problemowym Obszarem Strategicznej Interwencji, jako projekt towarzyszący.</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Plany inwestycyjne dla poszczególnych subregionów są dostępne na stronie </a:t>
                      </a:r>
                      <a:r>
                        <a:rPr lang="pl-PL" sz="1000" u="sng" dirty="0" smtClean="0">
                          <a:solidFill>
                            <a:srgbClr val="0000FF"/>
                          </a:solidFill>
                          <a:effectLst/>
                          <a:latin typeface="+mj-lt"/>
                          <a:ea typeface="Times New Roman" panose="02020603050405020304" pitchFamily="18" charset="0"/>
                          <a:cs typeface="Times New Roman" panose="02020603050405020304" pitchFamily="18" charset="0"/>
                          <a:hlinkClick r:id="rId2"/>
                        </a:rPr>
                        <a:t>Fundusze dla Mazowsza</a:t>
                      </a:r>
                      <a:r>
                        <a:rPr lang="pl-PL" sz="1000" dirty="0" smtClean="0">
                          <a:effectLst/>
                          <a:latin typeface="+mj-lt"/>
                          <a:ea typeface="Times New Roman" panose="02020603050405020304" pitchFamily="18" charset="0"/>
                          <a:cs typeface="Times New Roman" panose="02020603050405020304" pitchFamily="18" charset="0"/>
                        </a:rPr>
                        <a:t>, zakładka „O programie/ Zapoznaj się z prawem i dokumentami”.</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pl-PL" sz="1000" dirty="0" smtClean="0">
                          <a:effectLst/>
                          <a:latin typeface="+mj-lt"/>
                          <a:ea typeface="Times New Roman" panose="02020603050405020304" pitchFamily="18" charset="0"/>
                          <a:cs typeface="Times New Roman" panose="02020603050405020304" pitchFamily="18" charset="0"/>
                        </a:rPr>
                        <a:t>Kryterium wynika z zapisów Regionalnego Programu Operacyjnego Województwa Mazowieckiego 2014-2020.</a:t>
                      </a:r>
                      <a:endParaRPr lang="pl-PL" sz="1000" dirty="0" smtClean="0">
                        <a:effectLst/>
                        <a:latin typeface="+mj-lt"/>
                        <a:ea typeface="Calibri" panose="020F0502020204030204" pitchFamily="34" charset="0"/>
                        <a:cs typeface="Times New Roman" panose="02020603050405020304" pitchFamily="18" charset="0"/>
                      </a:endParaRPr>
                    </a:p>
                    <a:p>
                      <a:pPr>
                        <a:lnSpc>
                          <a:spcPct val="100000"/>
                        </a:lnSpc>
                      </a:pPr>
                      <a:r>
                        <a:rPr lang="pl-PL" sz="1000" dirty="0" smtClean="0">
                          <a:effectLst/>
                          <a:latin typeface="+mj-lt"/>
                          <a:ea typeface="Times New Roman" panose="02020603050405020304" pitchFamily="18" charset="0"/>
                        </a:rPr>
                        <a:t>Kryterium zostanie zweryfikowane na podstawie informacji zawartych w treści Wniosku o dofinansowanie.</a:t>
                      </a:r>
                      <a:endParaRPr lang="pl-PL" sz="1000" kern="1200" dirty="0">
                        <a:solidFill>
                          <a:schemeClr val="tx1"/>
                        </a:solidFill>
                        <a:effectLst/>
                        <a:latin typeface="+mj-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lvl="0" indent="0" algn="l" defTabSz="914400" rtl="0" eaLnBrk="1" latinLnBrk="0" hangingPunct="1">
                        <a:lnSpc>
                          <a:spcPct val="100000"/>
                        </a:lnSpc>
                        <a:spcAft>
                          <a:spcPts val="0"/>
                        </a:spcAft>
                        <a:buFont typeface="Arial" panose="020B0604020202020204" pitchFamily="34" charset="0"/>
                        <a:buNone/>
                      </a:pPr>
                      <a:r>
                        <a:rPr lang="pl-PL" sz="1000" kern="1200" dirty="0" smtClean="0">
                          <a:solidFill>
                            <a:schemeClr val="tx1"/>
                          </a:solidFill>
                          <a:effectLst/>
                          <a:latin typeface="+mn-lt"/>
                          <a:ea typeface="+mn-ea"/>
                          <a:cs typeface="+mn-cs"/>
                        </a:rPr>
                        <a:t>Projekt wynika z Planu Inwestycyjnego dla subregionu objętego problemowym Obszarem Strategicznej Interwencji (OSI problemowymi) - 2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smtClean="0">
                        <a:solidFill>
                          <a:schemeClr val="tx1"/>
                        </a:solidFill>
                        <a:effectLst/>
                        <a:latin typeface="+mn-lt"/>
                        <a:ea typeface="+mn-ea"/>
                        <a:cs typeface="+mn-cs"/>
                      </a:endParaRPr>
                    </a:p>
                    <a:p>
                      <a:pPr marL="0" lvl="0" indent="0" algn="l" defTabSz="914400" rtl="0" eaLnBrk="1" latinLnBrk="0" hangingPunct="1">
                        <a:lnSpc>
                          <a:spcPct val="100000"/>
                        </a:lnSpc>
                        <a:spcAft>
                          <a:spcPts val="0"/>
                        </a:spcAft>
                        <a:buFont typeface="Arial" panose="020B0604020202020204" pitchFamily="34" charset="0"/>
                        <a:buNone/>
                      </a:pPr>
                      <a:r>
                        <a:rPr lang="pl-PL" sz="1000" kern="1200" smtClean="0">
                          <a:solidFill>
                            <a:schemeClr val="tx1"/>
                          </a:solidFill>
                          <a:effectLst/>
                          <a:latin typeface="+mn-lt"/>
                          <a:ea typeface="+mn-ea"/>
                          <a:cs typeface="+mn-cs"/>
                        </a:rPr>
                        <a:t>Brak </a:t>
                      </a:r>
                      <a:r>
                        <a:rPr lang="pl-PL" sz="1000" kern="1200" dirty="0" smtClean="0">
                          <a:solidFill>
                            <a:schemeClr val="tx1"/>
                          </a:solidFill>
                          <a:effectLst/>
                          <a:latin typeface="+mn-lt"/>
                          <a:ea typeface="+mn-ea"/>
                          <a:cs typeface="+mn-cs"/>
                        </a:rPr>
                        <a:t>spełnienia ww. warunków lub brak informacji w tym zakresie – 0 pkt.</a:t>
                      </a:r>
                    </a:p>
                    <a:p>
                      <a:pPr marL="0" lvl="0" indent="0" algn="l" defTabSz="914400" rtl="0" eaLnBrk="1" latinLnBrk="0" hangingPunct="1">
                        <a:lnSpc>
                          <a:spcPct val="100000"/>
                        </a:lnSpc>
                        <a:spcAft>
                          <a:spcPts val="0"/>
                        </a:spcAft>
                        <a:buFont typeface="Arial" panose="020B0604020202020204" pitchFamily="34" charset="0"/>
                        <a:buNone/>
                      </a:pPr>
                      <a:endParaRPr lang="pl-PL"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05580" cy="338554"/>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SZCZEGÓŁOWE KRYTERIA MERYTORYCZNE</a:t>
            </a:r>
            <a:endParaRPr kumimoji="0" lang="pl-PL" sz="16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pic>
        <p:nvPicPr>
          <p:cNvPr id="4" name="Obraz 3"/>
          <p:cNvPicPr>
            <a:picLocks noChangeAspect="1"/>
          </p:cNvPicPr>
          <p:nvPr/>
        </p:nvPicPr>
        <p:blipFill>
          <a:blip r:embed="rId3"/>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1655264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smtClean="0">
                <a:latin typeface="+mn-lt"/>
              </a:rPr>
              <a:t>Urząd Marszałkowski Województwa Mazowieckiego </a:t>
            </a:r>
            <a:r>
              <a:rPr lang="pl-PL" altLang="pl-PL" dirty="0">
                <a:latin typeface="+mn-lt"/>
              </a:rPr>
              <a:t>w Warszawie</a:t>
            </a:r>
          </a:p>
          <a:p>
            <a:pPr algn="ctr">
              <a:defRPr/>
            </a:pPr>
            <a:r>
              <a:rPr lang="pl-PL" altLang="pl-PL" dirty="0" smtClean="0">
                <a:latin typeface="+mn-lt"/>
              </a:rPr>
              <a:t>Al</a:t>
            </a:r>
            <a:r>
              <a:rPr lang="pl-PL" altLang="pl-PL" dirty="0">
                <a:latin typeface="+mn-lt"/>
              </a:rPr>
              <a:t>. Solidarności 61</a:t>
            </a:r>
          </a:p>
          <a:p>
            <a:pPr algn="ctr">
              <a:defRPr/>
            </a:pPr>
            <a:r>
              <a:rPr lang="pl-PL" altLang="pl-PL" dirty="0">
                <a:latin typeface="+mn-lt"/>
              </a:rPr>
              <a:t>03-402 Warszawa</a:t>
            </a:r>
          </a:p>
          <a:p>
            <a:pPr algn="ctr">
              <a:defRPr/>
            </a:pPr>
            <a:r>
              <a:rPr lang="pl-PL" altLang="pl-PL" dirty="0" err="1">
                <a:latin typeface="+mn-lt"/>
              </a:rPr>
              <a:t>dsrr@mazovia.pl</a:t>
            </a:r>
            <a:endParaRPr lang="pl-PL" altLang="pl-PL" dirty="0">
              <a:latin typeface="+mn-lt"/>
            </a:endParaRP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pic>
        <p:nvPicPr>
          <p:cNvPr id="2" name="Obraz 1"/>
          <p:cNvPicPr>
            <a:picLocks noChangeAspect="1"/>
          </p:cNvPicPr>
          <p:nvPr/>
        </p:nvPicPr>
        <p:blipFill>
          <a:blip r:embed="rId2"/>
          <a:stretch>
            <a:fillRect/>
          </a:stretch>
        </p:blipFill>
        <p:spPr>
          <a:xfrm>
            <a:off x="4926107" y="329346"/>
            <a:ext cx="4096867" cy="390178"/>
          </a:xfrm>
          <a:prstGeom prst="rect">
            <a:avLst/>
          </a:prstGeom>
        </p:spPr>
      </p:pic>
    </p:spTree>
    <p:extLst>
      <p:ext uri="{BB962C8B-B14F-4D97-AF65-F5344CB8AC3E}">
        <p14:creationId xmlns:p14="http://schemas.microsoft.com/office/powerpoint/2010/main" val="1675635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74320" y="1788160"/>
            <a:ext cx="8650605" cy="1384995"/>
          </a:xfrm>
          <a:prstGeom prst="rect">
            <a:avLst/>
          </a:prstGeom>
          <a:noFill/>
        </p:spPr>
        <p:txBody>
          <a:bodyPr wrap="square">
            <a:spAutoFit/>
          </a:bodyPr>
          <a:lstStyle/>
          <a:p>
            <a:pPr algn="ctr"/>
            <a:r>
              <a:rPr lang="pl-PL" sz="2400" b="1" dirty="0">
                <a:latin typeface="+mn-lt"/>
              </a:rPr>
              <a:t> </a:t>
            </a:r>
            <a:r>
              <a:rPr lang="pl-PL" sz="2400" b="1" dirty="0" smtClean="0">
                <a:latin typeface="+mn-lt"/>
              </a:rPr>
              <a:t>Typ projektów</a:t>
            </a:r>
          </a:p>
          <a:p>
            <a:endParaRPr lang="pl-PL" sz="2400" b="1" dirty="0" smtClean="0">
              <a:latin typeface="+mn-lt"/>
            </a:endParaRPr>
          </a:p>
          <a:p>
            <a:pPr marL="342900" indent="-342900">
              <a:buFont typeface="+mj-lt"/>
              <a:buAutoNum type="arabicPeriod"/>
            </a:pPr>
            <a:r>
              <a:rPr lang="pl-PL" dirty="0">
                <a:latin typeface="+mn-lt"/>
              </a:rPr>
              <a:t>Rozwój usług społecznych świadczonych w społeczności lokalnej realizowanych na rzecz osób potrzebujących wsparcia w codziennym </a:t>
            </a:r>
            <a:r>
              <a:rPr lang="pl-PL" dirty="0" smtClean="0">
                <a:latin typeface="+mn-lt"/>
              </a:rPr>
              <a:t>funkcjonowaniu.</a:t>
            </a:r>
            <a:endParaRPr lang="pl-PL" dirty="0">
              <a:latin typeface="+mn-lt"/>
            </a:endParaRPr>
          </a:p>
        </p:txBody>
      </p:sp>
      <p:pic>
        <p:nvPicPr>
          <p:cNvPr id="2" name="Obraz 1"/>
          <p:cNvPicPr>
            <a:picLocks noChangeAspect="1"/>
          </p:cNvPicPr>
          <p:nvPr/>
        </p:nvPicPr>
        <p:blipFill>
          <a:blip r:embed="rId2"/>
          <a:stretch>
            <a:fillRect/>
          </a:stretch>
        </p:blipFill>
        <p:spPr>
          <a:xfrm>
            <a:off x="4926107" y="293487"/>
            <a:ext cx="4096867" cy="390178"/>
          </a:xfrm>
          <a:prstGeom prst="rect">
            <a:avLst/>
          </a:prstGeom>
        </p:spPr>
      </p:pic>
    </p:spTree>
    <p:extLst>
      <p:ext uri="{BB962C8B-B14F-4D97-AF65-F5344CB8AC3E}">
        <p14:creationId xmlns:p14="http://schemas.microsoft.com/office/powerpoint/2010/main" val="277449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56555999"/>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8140">
                  <a:extLst>
                    <a:ext uri="{9D8B030D-6E8A-4147-A177-3AD203B41FA5}">
                      <a16:colId xmlns:a16="http://schemas.microsoft.com/office/drawing/2014/main" val="20002"/>
                    </a:ext>
                  </a:extLst>
                </a:gridCol>
                <a:gridCol w="9626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1.</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a:lnSpc>
                          <a:spcPct val="100000"/>
                        </a:lnSpc>
                        <a:spcAft>
                          <a:spcPts val="0"/>
                        </a:spcAft>
                      </a:pPr>
                      <a:r>
                        <a:rPr lang="pl-PL" sz="1000" dirty="0" smtClean="0">
                          <a:solidFill>
                            <a:schemeClr val="tx1"/>
                          </a:solidFill>
                          <a:effectLst/>
                          <a:latin typeface="+mn-lt"/>
                          <a:ea typeface="Calibri" panose="020F0502020204030204" pitchFamily="34" charset="0"/>
                          <a:cs typeface="Times New Roman" panose="02020603050405020304" pitchFamily="18" charset="0"/>
                        </a:rPr>
                        <a:t>Okres realizacji projektu wynosi maksymalnie 36 miesięcy.</a:t>
                      </a:r>
                      <a:endParaRPr lang="pl-PL" sz="10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lgn="l">
                        <a:spcAft>
                          <a:spcPts val="0"/>
                        </a:spcAft>
                      </a:pPr>
                      <a:r>
                        <a:rPr lang="pl-PL" sz="1000" kern="1200" dirty="0" smtClean="0">
                          <a:solidFill>
                            <a:schemeClr val="tx1"/>
                          </a:solidFill>
                          <a:effectLst/>
                          <a:latin typeface="+mn-lt"/>
                          <a:ea typeface="Times New Roman" panose="02020603050405020304" pitchFamily="18" charset="0"/>
                          <a:cs typeface="+mn-cs"/>
                        </a:rPr>
                        <a:t>Spełnienie kryterium będzie oceniane na podstawie zapisów we wniosku o dofinansowanie (punkt A6. Planowany okres realizacji projektu).</a:t>
                      </a:r>
                    </a:p>
                    <a:p>
                      <a:pPr algn="l">
                        <a:spcAft>
                          <a:spcPts val="0"/>
                        </a:spcAft>
                      </a:pPr>
                      <a:r>
                        <a:rPr lang="pl-PL" sz="1000" kern="1200" dirty="0" smtClean="0">
                          <a:solidFill>
                            <a:schemeClr val="tx1"/>
                          </a:solidFill>
                          <a:effectLst/>
                          <a:latin typeface="+mn-lt"/>
                          <a:ea typeface="Times New Roman" panose="02020603050405020304" pitchFamily="18" charset="0"/>
                          <a:cs typeface="+mn-cs"/>
                        </a:rPr>
                        <a:t>Trzy lata to maksymalny okres w jakim możliwe jest wspieranie w ramach danego projektu utworzonych miejsc świadczenia usług opiekuńczych i asystenckich.</a:t>
                      </a:r>
                    </a:p>
                    <a:p>
                      <a:pPr algn="l">
                        <a:spcAft>
                          <a:spcPts val="0"/>
                        </a:spcAft>
                      </a:pPr>
                      <a:r>
                        <a:rPr lang="pl-PL" sz="1000" kern="1200" dirty="0" smtClean="0">
                          <a:solidFill>
                            <a:schemeClr val="tx1"/>
                          </a:solidFill>
                          <a:effectLst/>
                          <a:latin typeface="+mn-lt"/>
                          <a:ea typeface="Times New Roman" panose="02020603050405020304" pitchFamily="18" charset="0"/>
                          <a:cs typeface="+mn-cs"/>
                        </a:rPr>
                        <a:t>Spełnienie kryterium jest warunkiem koniecznym do otrzymania dofinansowania. Ocena kryterium jest 0/1. Uzyskanie oceny „0” jest jednoznaczne z odrzuceniem projektu.</a:t>
                      </a:r>
                    </a:p>
                    <a:p>
                      <a:pPr algn="l">
                        <a:spcAft>
                          <a:spcPts val="0"/>
                        </a:spcAft>
                      </a:pPr>
                      <a:endParaRPr lang="pl-PL" sz="1000" kern="1200" dirty="0">
                        <a:solidFill>
                          <a:schemeClr val="tx1"/>
                        </a:solidFill>
                        <a:effectLst/>
                        <a:latin typeface="+mn-lt"/>
                        <a:ea typeface="Times New Roman" panose="02020603050405020304" pitchFamily="18"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smtClean="0">
                          <a:solidFill>
                            <a:schemeClr val="tx1"/>
                          </a:solidFill>
                          <a:latin typeface="+mn-lt"/>
                        </a:rPr>
                        <a:t>0/1</a:t>
                      </a:r>
                    </a:p>
                    <a:p>
                      <a:pPr algn="ctr"/>
                      <a:endParaRPr lang="pl-PL" sz="1000" dirty="0">
                        <a:solidFill>
                          <a:schemeClr val="tx1"/>
                        </a:solidFill>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3383280"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a:t>
            </a:r>
            <a:r>
              <a:rPr lang="pl-PL" sz="1600" b="1" dirty="0" smtClean="0">
                <a:latin typeface="Calibri" pitchFamily="34" charset="0"/>
                <a:cs typeface="Calibri" pitchFamily="34" charset="0"/>
              </a:rPr>
              <a:t>DOSTĘPU (ocena formalna)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3176703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995018629"/>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8140">
                  <a:extLst>
                    <a:ext uri="{9D8B030D-6E8A-4147-A177-3AD203B41FA5}">
                      <a16:colId xmlns:a16="http://schemas.microsoft.com/office/drawing/2014/main" val="20002"/>
                    </a:ext>
                  </a:extLst>
                </a:gridCol>
                <a:gridCol w="9626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2.</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Wnioskodawca zapewnia trwałość miejsc świadczenia usług społecznych utworzonych w ramach projektu po zakończeniu realizacji projektu co najmniej przez okres odpowiadający okresowi realizacji projektu.</a:t>
                      </a:r>
                      <a:endParaRPr lang="pl-PL"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Spełnienie kryterium będzie oceniane na podstawie deklaracji Wnioskodawcy.</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Trwałość miejsc świadczenia usług społecznych jest rozumiana, jako instytucjonalna gotowość podmiotów do świadczenia następujących usług:</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 opiekuńczych,</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 asystenckich,</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 mieszkań chronionych,</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 mieszkań wspomaganych.</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W przypadku realizowania danej usługi społecznej, Wnioskodawca jest zobowiązany do zawarcia we wniosku zapewnienia, że zachowa trwałość  utworzonych w ramach projektu miejsc świadczenia takiej usługi bądź usług po zakończeniu realizacji projektu, co najmniej przez okres odpowiadający okresowi jego realizacji.</a:t>
                      </a:r>
                      <a:r>
                        <a:rPr lang="pl-PL" sz="1000" kern="1200" baseline="0" dirty="0" smtClean="0">
                          <a:solidFill>
                            <a:schemeClr val="tx1"/>
                          </a:solidFill>
                          <a:effectLst/>
                          <a:latin typeface="+mn-lt"/>
                          <a:ea typeface="Calibri" panose="020F0502020204030204" pitchFamily="34" charset="0"/>
                          <a:cs typeface="+mn-cs"/>
                        </a:rPr>
                        <a:t> </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IZ RPO weryfikuje spełnienie powyższego warunku po upływie okresu wskazanego w umowie o dofinansowanie projektu.</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Kryterium wynika z Wytycznych w zakresie realizacji przedsięwzięć w obszarze włączenia społecznego i zwalczania ubóstwa z wykorzystaniem środków Europejskiego Funduszu Społecznego i Europejskiego Funduszu Rozwoju Regionalnego na lata 2014-2020.</a:t>
                      </a:r>
                    </a:p>
                    <a:p>
                      <a:pPr marL="0" algn="l" defTabSz="914400" rtl="0" eaLnBrk="1" latinLnBrk="0" hangingPunct="1">
                        <a:spcAft>
                          <a:spcPts val="0"/>
                        </a:spcAft>
                      </a:pPr>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a:t>
                      </a:r>
                    </a:p>
                    <a:p>
                      <a:pPr marL="0" algn="l" defTabSz="914400" rtl="0" eaLnBrk="1" latinLnBrk="0" hangingPunct="1">
                        <a:spcAft>
                          <a:spcPts val="0"/>
                        </a:spcAft>
                      </a:pPr>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smtClean="0">
                          <a:solidFill>
                            <a:schemeClr val="tx1"/>
                          </a:solidFill>
                          <a:latin typeface="+mn-lt"/>
                        </a:rPr>
                        <a:t>0/1</a:t>
                      </a:r>
                    </a:p>
                    <a:p>
                      <a:pPr algn="ctr"/>
                      <a:endParaRPr lang="pl-PL" sz="1000" dirty="0">
                        <a:solidFill>
                          <a:schemeClr val="tx1"/>
                        </a:solidFill>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3383280"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DOSTĘPU (ocena formalna)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111882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33524285"/>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8140">
                  <a:extLst>
                    <a:ext uri="{9D8B030D-6E8A-4147-A177-3AD203B41FA5}">
                      <a16:colId xmlns:a16="http://schemas.microsoft.com/office/drawing/2014/main" val="20002"/>
                    </a:ext>
                  </a:extLst>
                </a:gridCol>
                <a:gridCol w="9626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3.</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Pierwszeństwo w dostępie do wsparcia w ramach projektu mają osoby lub rodziny korzystające z Programu Operacyjnego Pomoc Żywnościowa 2014-2020 (PO PŻ).</a:t>
                      </a: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będzie oceniane na podstawie deklaracji Wnioskodawcy.</a:t>
                      </a:r>
                    </a:p>
                    <a:p>
                      <a:pPr algn="l">
                        <a:spcAft>
                          <a:spcPts val="600"/>
                        </a:spcAft>
                      </a:pPr>
                      <a:r>
                        <a:rPr lang="pl-PL" sz="1000" kern="1200" dirty="0" smtClean="0">
                          <a:solidFill>
                            <a:schemeClr val="tx1"/>
                          </a:solidFill>
                          <a:effectLst/>
                          <a:latin typeface="+mn-lt"/>
                          <a:ea typeface="Calibri" panose="020F0502020204030204" pitchFamily="34" charset="0"/>
                          <a:cs typeface="+mn-cs"/>
                        </a:rPr>
                        <a:t>Kryterium wynika z RPO WM 2014-2020 oraz z Wytycznych w zakresie realizacji przedsięwzięć w obszarze włączenia społecznego i zwalczania ubóstwa z wykorzystaniem środków Europejskiego Funduszu Społecznego i Europejskiego Funduszu Rozwoju Regionalnego na lata 2014-2020.</a:t>
                      </a:r>
                    </a:p>
                    <a:p>
                      <a:pPr algn="l">
                        <a:spcAft>
                          <a:spcPts val="600"/>
                        </a:spcAft>
                      </a:pPr>
                      <a:r>
                        <a:rPr lang="pl-PL" sz="1000" kern="1200" dirty="0" smtClean="0">
                          <a:solidFill>
                            <a:schemeClr val="tx1"/>
                          </a:solidFill>
                          <a:effectLst/>
                          <a:latin typeface="+mn-lt"/>
                          <a:ea typeface="Calibri" panose="020F0502020204030204" pitchFamily="34" charset="0"/>
                          <a:cs typeface="+mn-cs"/>
                        </a:rPr>
                        <a:t>Katalog usług realizowanych w ramach PO PŻ oraz podmioty uczestniczące w jego realizacji zostaną wymienione w załączniku do Regulaminu konkursu.</a:t>
                      </a:r>
                    </a:p>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a:t>
                      </a:r>
                    </a:p>
                    <a:p>
                      <a:pPr algn="l">
                        <a:spcAft>
                          <a:spcPts val="600"/>
                        </a:spcAft>
                      </a:pPr>
                      <a:endParaRPr lang="pl-PL" sz="95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smtClean="0">
                          <a:solidFill>
                            <a:schemeClr val="tx1"/>
                          </a:solidFill>
                          <a:latin typeface="+mn-lt"/>
                        </a:rPr>
                        <a:t>0/1</a:t>
                      </a:r>
                    </a:p>
                    <a:p>
                      <a:pPr algn="ctr"/>
                      <a:endParaRPr lang="pl-PL" sz="1050" dirty="0">
                        <a:solidFill>
                          <a:schemeClr val="tx1"/>
                        </a:solidFill>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3383280"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DOSTĘPU (ocena formalna)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238524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960334308"/>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8140">
                  <a:extLst>
                    <a:ext uri="{9D8B030D-6E8A-4147-A177-3AD203B41FA5}">
                      <a16:colId xmlns:a16="http://schemas.microsoft.com/office/drawing/2014/main" val="20002"/>
                    </a:ext>
                  </a:extLst>
                </a:gridCol>
                <a:gridCol w="96265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4.</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Pierwszeństwo w dostępie do usług asystenckich i opiekuńczych mają osoby potrzebujące wsparcia w codziennym funkcjonowaniu, których dochód nie przekracza 150% właściwego kryterium dochodowego (na osobę samotnie gospodarującą lub na osobę w rodzinie), o którym mowa w ustawie z dnia 12 marca 2004 r. o pomocy społecznej.</a:t>
                      </a:r>
                      <a:endParaRPr lang="pl-PL" sz="1000" kern="1200" dirty="0">
                        <a:solidFill>
                          <a:schemeClr val="tx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algn="l">
                        <a:lnSpc>
                          <a:spcPct val="100000"/>
                        </a:lnSpc>
                        <a:spcAft>
                          <a:spcPts val="600"/>
                        </a:spcAft>
                      </a:pPr>
                      <a:r>
                        <a:rPr lang="pl-PL" sz="1000" dirty="0" smtClean="0">
                          <a:solidFill>
                            <a:schemeClr val="tx1"/>
                          </a:solidFill>
                          <a:effectLst/>
                          <a:latin typeface="+mn-lt"/>
                        </a:rPr>
                        <a:t>Spełnienie kryterium będzie oceniane na podstawie deklaracji Wnioskodawcy, że zapewni pierwszeństwo w dostępie do usług asystenckich i opiekuńczych dla osób potrzebujących wsparcia w codziennym funkcjonowaniu, których dochód nie przekracza 150% właściwego kryterium dochodowego.</a:t>
                      </a:r>
                    </a:p>
                    <a:p>
                      <a:pPr algn="l">
                        <a:lnSpc>
                          <a:spcPct val="100000"/>
                        </a:lnSpc>
                        <a:spcAft>
                          <a:spcPts val="600"/>
                        </a:spcAft>
                      </a:pPr>
                      <a:r>
                        <a:rPr lang="pl-PL" sz="1000" dirty="0" smtClean="0">
                          <a:solidFill>
                            <a:schemeClr val="tx1"/>
                          </a:solidFill>
                          <a:effectLst/>
                          <a:latin typeface="+mn-lt"/>
                        </a:rPr>
                        <a:t>Kryterium wynika z RPO WM 2014-2020 oraz z Wytycznych w zakresie realizacji przedsięwzięć w obszarze włączenia społecznego i zwalczania ubóstwa z wykorzystaniem środków Europejskiego Funduszu Społecznego i Europejskiego Funduszu Rozwoju Regionalnego na lata 2014-2020.</a:t>
                      </a:r>
                    </a:p>
                    <a:p>
                      <a:pPr algn="l">
                        <a:lnSpc>
                          <a:spcPct val="100000"/>
                        </a:lnSpc>
                        <a:spcAft>
                          <a:spcPts val="600"/>
                        </a:spcAft>
                      </a:pPr>
                      <a:r>
                        <a:rPr lang="pl-PL" sz="1000" dirty="0" smtClean="0">
                          <a:solidFill>
                            <a:schemeClr val="tx1"/>
                          </a:solidFill>
                          <a:effectLst/>
                          <a:latin typeface="+mn-lt"/>
                        </a:rPr>
                        <a:t>Spełnienie kryterium jest warunkiem koniecznym do otrzymania dofinansowania. Ocena kryterium jest 0/1. Uzyskanie oceny „0” jest jednoznaczne z odrzuceniem projektu.</a:t>
                      </a:r>
                    </a:p>
                    <a:p>
                      <a:pPr algn="l">
                        <a:lnSpc>
                          <a:spcPct val="100000"/>
                        </a:lnSpc>
                        <a:spcAft>
                          <a:spcPts val="600"/>
                        </a:spcAft>
                      </a:pPr>
                      <a:endParaRPr lang="pl-PL" sz="1000" dirty="0">
                        <a:solidFill>
                          <a:schemeClr val="tx1"/>
                        </a:solidFill>
                        <a:effectLst/>
                        <a:latin typeface="+mn-lt"/>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latin typeface="+mn-lt"/>
                          <a:ea typeface="+mn-ea"/>
                          <a:cs typeface="+mn-cs"/>
                        </a:rPr>
                        <a:t>0/1</a:t>
                      </a:r>
                      <a:endParaRPr lang="pl-PL" sz="1000" kern="1200" dirty="0">
                        <a:solidFill>
                          <a:schemeClr val="tx1"/>
                        </a:solidFill>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3383280"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DOSTĘPU (ocena formalna)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2826271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160696144"/>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0520">
                  <a:extLst>
                    <a:ext uri="{9D8B030D-6E8A-4147-A177-3AD203B41FA5}">
                      <a16:colId xmlns:a16="http://schemas.microsoft.com/office/drawing/2014/main" val="20002"/>
                    </a:ext>
                  </a:extLst>
                </a:gridCol>
                <a:gridCol w="97027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5.</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Wnioskowana kwota dofinansowania w projekcie przekracza wyrażoną w PLN równowartość 100 tys. EUR, a koszty bezpośrednie projektu będą rozliczane na podstawie rzeczywiście poniesionych wydatków.</a:t>
                      </a:r>
                      <a:endParaRPr lang="pl-PL" sz="1000" kern="1200" dirty="0">
                        <a:solidFill>
                          <a:schemeClr val="tx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będzie oceniane na podstawie treści wniosku o dofinansowanie.</a:t>
                      </a:r>
                    </a:p>
                    <a:p>
                      <a:pPr algn="l">
                        <a:spcAft>
                          <a:spcPts val="600"/>
                        </a:spcAft>
                      </a:pPr>
                      <a:r>
                        <a:rPr lang="pl-PL" sz="1000" kern="1200" dirty="0" smtClean="0">
                          <a:solidFill>
                            <a:schemeClr val="tx1"/>
                          </a:solidFill>
                          <a:effectLst/>
                          <a:latin typeface="+mn-lt"/>
                          <a:ea typeface="Calibri" panose="020F0502020204030204" pitchFamily="34" charset="0"/>
                          <a:cs typeface="+mn-cs"/>
                        </a:rPr>
                        <a:t>Wnioskowana kwota dofinansowania w projekcie, tj. łącznie środki z Europejskiego Funduszu Społecznego oraz środki budżetu państwa (jeśli dotyczy), przekracza wyrażoną w PLN równowartość 100 tys. EUR. Kwotę należy przeliczyć wg. kursu euro podanego w regulaminie konkursu.</a:t>
                      </a:r>
                    </a:p>
                    <a:p>
                      <a:pPr algn="l">
                        <a:spcAft>
                          <a:spcPts val="600"/>
                        </a:spcAft>
                      </a:pPr>
                      <a:r>
                        <a:rPr lang="pl-PL" sz="1000" kern="1200" dirty="0" smtClean="0">
                          <a:solidFill>
                            <a:schemeClr val="tx1"/>
                          </a:solidFill>
                          <a:effectLst/>
                          <a:latin typeface="+mn-lt"/>
                          <a:ea typeface="Calibri" panose="020F0502020204030204" pitchFamily="34" charset="0"/>
                          <a:cs typeface="+mn-cs"/>
                        </a:rPr>
                        <a:t>Jednocześnie, koszty bezpośrednie projektu będą rozliczane na podstawie rzeczywiście poniesionych wydatków, co oznacza, że nie mogą być do nich stosowane uproszczone metody rozliczania wydatków. Koszty pośrednie rozliczane będą z wykorzystaniem stawek ryczałtowych, określonych w rozdziale 8.4 Wytycznych w zakresie kwalifikowalności wydatków w ramach EFRR, EFS i FS na lata 2014-2020 i wskazanych w regulaminie konkursu.</a:t>
                      </a:r>
                    </a:p>
                    <a:p>
                      <a:pPr algn="l">
                        <a:spcAft>
                          <a:spcPts val="600"/>
                        </a:spcAft>
                      </a:pPr>
                      <a:r>
                        <a:rPr lang="pl-PL" sz="1000" kern="1200" dirty="0" smtClean="0">
                          <a:solidFill>
                            <a:schemeClr val="tx1"/>
                          </a:solidFill>
                          <a:effectLst/>
                          <a:latin typeface="+mn-lt"/>
                          <a:ea typeface="Calibri" panose="020F0502020204030204" pitchFamily="34" charset="0"/>
                          <a:cs typeface="+mn-cs"/>
                        </a:rPr>
                        <a:t>W sytuacji gdy na którymkolwiek etapie oceny wniosku (ocena formalna, merytoryczna, negocjacje) kwota dofinansowania wyrażona w PLN zmniejszy się do wartości 100 tys. EUR lub niższej wniosek zostanie odrzucony. </a:t>
                      </a:r>
                    </a:p>
                    <a:p>
                      <a:pPr algn="l">
                        <a:spcAft>
                          <a:spcPts val="600"/>
                        </a:spcAft>
                      </a:pPr>
                      <a:r>
                        <a:rPr lang="pl-PL" sz="1000" kern="1200" dirty="0" smtClean="0">
                          <a:solidFill>
                            <a:schemeClr val="tx1"/>
                          </a:solidFill>
                          <a:effectLst/>
                          <a:latin typeface="+mn-lt"/>
                          <a:ea typeface="Calibri" panose="020F0502020204030204" pitchFamily="34" charset="0"/>
                          <a:cs typeface="+mn-cs"/>
                        </a:rPr>
                        <a:t>Kryterium wynika z Wytycznych w zakresie kwalifikowalności wydatków w ramach EFRR, EFS i FS na lata 2014-2020.</a:t>
                      </a:r>
                    </a:p>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a:t>
                      </a:r>
                    </a:p>
                    <a:p>
                      <a:pPr algn="l">
                        <a:spcAft>
                          <a:spcPts val="600"/>
                        </a:spcAft>
                      </a:pPr>
                      <a:endParaRPr lang="pl-PL" sz="9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latin typeface="+mn-lt"/>
                          <a:ea typeface="+mn-ea"/>
                          <a:cs typeface="+mn-cs"/>
                        </a:rPr>
                        <a:t>0/1</a:t>
                      </a:r>
                      <a:endParaRPr lang="pl-PL" sz="1000" kern="1200" dirty="0">
                        <a:solidFill>
                          <a:schemeClr val="tx1"/>
                        </a:solidFill>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3383280"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DOSTĘPU (ocena formalna)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283217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925103900"/>
              </p:ext>
            </p:extLst>
          </p:nvPr>
        </p:nvGraphicFramePr>
        <p:xfrm>
          <a:off x="335279" y="1425289"/>
          <a:ext cx="8636000" cy="435829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val="20000"/>
                    </a:ext>
                  </a:extLst>
                </a:gridCol>
                <a:gridCol w="1732349">
                  <a:extLst>
                    <a:ext uri="{9D8B030D-6E8A-4147-A177-3AD203B41FA5}">
                      <a16:colId xmlns:a16="http://schemas.microsoft.com/office/drawing/2014/main" val="20001"/>
                    </a:ext>
                  </a:extLst>
                </a:gridCol>
                <a:gridCol w="5430520">
                  <a:extLst>
                    <a:ext uri="{9D8B030D-6E8A-4147-A177-3AD203B41FA5}">
                      <a16:colId xmlns:a16="http://schemas.microsoft.com/office/drawing/2014/main" val="20002"/>
                    </a:ext>
                  </a:extLst>
                </a:gridCol>
                <a:gridCol w="970279">
                  <a:extLst>
                    <a:ext uri="{9D8B030D-6E8A-4147-A177-3AD203B41FA5}">
                      <a16:colId xmlns:a16="http://schemas.microsoft.com/office/drawing/2014/main" val="20003"/>
                    </a:ext>
                  </a:extLst>
                </a:gridCol>
              </a:tblGrid>
              <a:tr h="58435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extLst>
                  <a:ext uri="{0D108BD9-81ED-4DB2-BD59-A6C34878D82A}">
                    <a16:rowId xmlns:a16="http://schemas.microsoft.com/office/drawing/2014/main" val="10000"/>
                  </a:ext>
                </a:extLst>
              </a:tr>
              <a:tr h="3773939">
                <a:tc>
                  <a:txBody>
                    <a:bodyPr/>
                    <a:lstStyle/>
                    <a:p>
                      <a:pPr algn="ctr"/>
                      <a:r>
                        <a:rPr lang="pl-PL" sz="1000" dirty="0" smtClean="0">
                          <a:solidFill>
                            <a:schemeClr val="tx1"/>
                          </a:solidFill>
                          <a:latin typeface="+mn-lt"/>
                        </a:rPr>
                        <a:t>6.</a:t>
                      </a:r>
                      <a:endParaRPr lang="pl-PL" sz="1000" dirty="0">
                        <a:solidFill>
                          <a:schemeClr val="tx1"/>
                        </a:solidFill>
                        <a:latin typeface="+mn-lt"/>
                      </a:endParaRPr>
                    </a:p>
                  </a:txBody>
                  <a:tcPr anchor="ctr" anchorCtr="1">
                    <a:solidFill>
                      <a:schemeClr val="accent1">
                        <a:lumMod val="20000"/>
                        <a:lumOff val="80000"/>
                      </a:schemeClr>
                    </a:solidFill>
                  </a:tcPr>
                </a:tc>
                <a:tc>
                  <a:txBody>
                    <a:bodyPr/>
                    <a:lstStyle/>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Wnioskodawca lub Partner na dzień złożenia wniosku </a:t>
                      </a:r>
                    </a:p>
                    <a:p>
                      <a:pPr marL="0" algn="l" defTabSz="914400" rtl="0" eaLnBrk="1" latinLnBrk="0" hangingPunct="1">
                        <a:lnSpc>
                          <a:spcPct val="100000"/>
                        </a:lnSpc>
                        <a:spcAft>
                          <a:spcPts val="0"/>
                        </a:spcAft>
                      </a:pPr>
                      <a:r>
                        <a:rPr lang="pl-PL" sz="1000" kern="1200" dirty="0" smtClean="0">
                          <a:solidFill>
                            <a:schemeClr val="tx1"/>
                          </a:solidFill>
                          <a:effectLst/>
                          <a:latin typeface="+mn-lt"/>
                          <a:ea typeface="+mn-ea"/>
                          <a:cs typeface="+mn-cs"/>
                        </a:rPr>
                        <a:t>o dofinansowanie posiada co najmniej dwuletnie doświadczenie w świadczeniu usług społecznych. Doświadczenie, którym legitymuje się projektodawca lub partner, musi pochodzić z okresu maksymalnie 5 lat przed dniem złożenia wniosku o dofinansowanie.</a:t>
                      </a:r>
                    </a:p>
                    <a:p>
                      <a:pPr marL="0" algn="l" defTabSz="914400" rtl="0" eaLnBrk="1" latinLnBrk="0" hangingPunct="1">
                        <a:lnSpc>
                          <a:spcPct val="100000"/>
                        </a:lnSpc>
                        <a:spcAft>
                          <a:spcPts val="0"/>
                        </a:spcAft>
                      </a:pPr>
                      <a:endParaRPr lang="pl-PL" sz="1000" kern="1200" dirty="0">
                        <a:solidFill>
                          <a:schemeClr val="tx1"/>
                        </a:solidFill>
                        <a:effectLst/>
                        <a:latin typeface="+mn-lt"/>
                        <a:ea typeface="+mn-ea"/>
                        <a:cs typeface="+mn-cs"/>
                      </a:endParaRPr>
                    </a:p>
                  </a:txBody>
                  <a:tcPr marL="90170" marR="90170" marT="0" marB="0" anchor="ctr">
                    <a:solidFill>
                      <a:schemeClr val="accent1">
                        <a:lumMod val="20000"/>
                        <a:lumOff val="80000"/>
                      </a:schemeClr>
                    </a:solidFill>
                  </a:tcPr>
                </a:tc>
                <a:tc>
                  <a:txBody>
                    <a:bodyPr/>
                    <a:lstStyle/>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będzie oceniane na podstawie zapisów we wniosku o dofinansowanie.</a:t>
                      </a:r>
                    </a:p>
                    <a:p>
                      <a:pPr algn="l">
                        <a:spcAft>
                          <a:spcPts val="600"/>
                        </a:spcAft>
                      </a:pPr>
                      <a:r>
                        <a:rPr lang="pl-PL" sz="1000" kern="1200" dirty="0" smtClean="0">
                          <a:solidFill>
                            <a:schemeClr val="tx1"/>
                          </a:solidFill>
                          <a:effectLst/>
                          <a:latin typeface="+mn-lt"/>
                          <a:ea typeface="Calibri" panose="020F0502020204030204" pitchFamily="34" charset="0"/>
                          <a:cs typeface="+mn-cs"/>
                        </a:rPr>
                        <a:t>Celem zastosowania niniejszego kryterium jest zapewnienie efektywnego, celowego i gospodarnego wykorzystania środków poprzez realizację projektów przez podmioty posiadające wiedzę i doświadczenie w świadczeniu usług społecznych.</a:t>
                      </a:r>
                    </a:p>
                    <a:p>
                      <a:pPr algn="l">
                        <a:spcAft>
                          <a:spcPts val="600"/>
                        </a:spcAft>
                      </a:pPr>
                      <a:r>
                        <a:rPr lang="pl-PL" sz="1000" kern="1200" dirty="0" smtClean="0">
                          <a:solidFill>
                            <a:schemeClr val="tx1"/>
                          </a:solidFill>
                          <a:effectLst/>
                          <a:latin typeface="+mn-lt"/>
                          <a:ea typeface="Calibri" panose="020F0502020204030204" pitchFamily="34" charset="0"/>
                          <a:cs typeface="+mn-cs"/>
                        </a:rPr>
                        <a:t>Usługi społeczne rozumiane zgodnie z Wytycznymi w zakresie realizacji przedsięwzięć w obszarze włączenia społecznego i zwalczania ubóstwa z wykorzystaniem środków Europejskiego Funduszu Społecznego</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i Europejskiego Funduszu Rozwoju Regionalnego na lata 2014-2020.</a:t>
                      </a:r>
                    </a:p>
                    <a:p>
                      <a:pPr algn="l">
                        <a:spcAft>
                          <a:spcPts val="600"/>
                        </a:spcAft>
                      </a:pPr>
                      <a:r>
                        <a:rPr lang="pl-PL" sz="1000" kern="1200" dirty="0" smtClean="0">
                          <a:solidFill>
                            <a:schemeClr val="tx1"/>
                          </a:solidFill>
                          <a:effectLst/>
                          <a:latin typeface="+mn-lt"/>
                          <a:ea typeface="Calibri" panose="020F0502020204030204" pitchFamily="34" charset="0"/>
                          <a:cs typeface="+mn-cs"/>
                        </a:rPr>
                        <a:t>Wnioskodawca zobowiązany jest zawrzeć we wniosku zapisy wskazujące:</a:t>
                      </a:r>
                    </a:p>
                    <a:p>
                      <a:pPr algn="l">
                        <a:spcAft>
                          <a:spcPts val="600"/>
                        </a:spcAft>
                      </a:pPr>
                      <a:r>
                        <a:rPr lang="pl-PL" sz="1000" kern="1200" dirty="0" smtClean="0">
                          <a:solidFill>
                            <a:schemeClr val="tx1"/>
                          </a:solidFill>
                          <a:effectLst/>
                          <a:latin typeface="+mn-lt"/>
                          <a:ea typeface="Calibri" panose="020F0502020204030204" pitchFamily="34" charset="0"/>
                          <a:cs typeface="+mn-cs"/>
                        </a:rPr>
                        <a:t>1.</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ilu letnie doświadczenie posiada projektodawca i/lub partner, wraz z wykazaniem, że doświadczenie projektodawcy i/lub partnera, pochodzi z okresu maksymalnie 5 lat przed dniem złożenia wniosku o dofinansowanie;</a:t>
                      </a:r>
                    </a:p>
                    <a:p>
                      <a:pPr algn="l">
                        <a:spcAft>
                          <a:spcPts val="600"/>
                        </a:spcAft>
                      </a:pPr>
                      <a:r>
                        <a:rPr lang="pl-PL" sz="1000" kern="1200" dirty="0" smtClean="0">
                          <a:solidFill>
                            <a:schemeClr val="tx1"/>
                          </a:solidFill>
                          <a:effectLst/>
                          <a:latin typeface="+mn-lt"/>
                          <a:ea typeface="Calibri" panose="020F0502020204030204" pitchFamily="34" charset="0"/>
                          <a:cs typeface="+mn-cs"/>
                        </a:rPr>
                        <a:t>2.</a:t>
                      </a:r>
                      <a:r>
                        <a:rPr lang="pl-PL" sz="1000" kern="1200" baseline="0" dirty="0" smtClean="0">
                          <a:solidFill>
                            <a:schemeClr val="tx1"/>
                          </a:solidFill>
                          <a:effectLst/>
                          <a:latin typeface="+mn-lt"/>
                          <a:ea typeface="Calibri" panose="020F0502020204030204" pitchFamily="34" charset="0"/>
                          <a:cs typeface="+mn-cs"/>
                        </a:rPr>
                        <a:t> </a:t>
                      </a:r>
                      <a:r>
                        <a:rPr lang="pl-PL" sz="1000" kern="1200" dirty="0" smtClean="0">
                          <a:solidFill>
                            <a:schemeClr val="tx1"/>
                          </a:solidFill>
                          <a:effectLst/>
                          <a:latin typeface="+mn-lt"/>
                          <a:ea typeface="Calibri" panose="020F0502020204030204" pitchFamily="34" charset="0"/>
                          <a:cs typeface="+mn-cs"/>
                        </a:rPr>
                        <a:t>zakres/obszar merytoryczny prowadzonej działalności w zakresie usług społecznych.</a:t>
                      </a:r>
                    </a:p>
                    <a:p>
                      <a:pPr algn="l">
                        <a:spcAft>
                          <a:spcPts val="600"/>
                        </a:spcAft>
                      </a:pPr>
                      <a:r>
                        <a:rPr lang="pl-PL" sz="1000" kern="1200" dirty="0" smtClean="0">
                          <a:solidFill>
                            <a:schemeClr val="tx1"/>
                          </a:solidFill>
                          <a:effectLst/>
                          <a:latin typeface="+mn-lt"/>
                          <a:ea typeface="Calibri" panose="020F0502020204030204" pitchFamily="34" charset="0"/>
                          <a:cs typeface="+mn-cs"/>
                        </a:rPr>
                        <a:t>Spełnienie kryterium jest warunkiem koniecznym do otrzymania dofinansowania. Ocena kryterium jest 0/1. Uzyskanie oceny „0” jest jednoznaczne z odrzuceniem projektu. Kryterium nie dotyczy projektów realizowanych wyłącznie przez jednostkę samorządu terytorialnego albo jednostki samorządu terytorialnego.</a:t>
                      </a:r>
                    </a:p>
                    <a:p>
                      <a:pPr algn="l">
                        <a:spcAft>
                          <a:spcPts val="600"/>
                        </a:spcAft>
                      </a:pPr>
                      <a:endParaRPr lang="pl-PL" sz="1000" kern="1200" dirty="0">
                        <a:solidFill>
                          <a:schemeClr val="tx1"/>
                        </a:solidFill>
                        <a:effectLst/>
                        <a:latin typeface="+mn-lt"/>
                        <a:ea typeface="Calibri" panose="020F0502020204030204" pitchFamily="34" charset="0"/>
                        <a:cs typeface="+mn-cs"/>
                      </a:endParaRPr>
                    </a:p>
                  </a:txBody>
                  <a:tcPr marL="90170" marR="9017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latin typeface="+mn-lt"/>
                          <a:ea typeface="+mn-ea"/>
                          <a:cs typeface="+mn-cs"/>
                        </a:rPr>
                        <a:t>0/1/nie dotyczy</a:t>
                      </a:r>
                      <a:endParaRPr lang="pl-PL" sz="1000" kern="1200" dirty="0">
                        <a:solidFill>
                          <a:schemeClr val="tx1"/>
                        </a:solidFill>
                        <a:latin typeface="+mn-lt"/>
                        <a:ea typeface="+mn-ea"/>
                        <a:cs typeface="+mn-cs"/>
                      </a:endParaRPr>
                    </a:p>
                  </a:txBody>
                  <a:tcPr anchor="ctr" anchorCtr="1">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23520" y="1055957"/>
            <a:ext cx="4088504" cy="338554"/>
          </a:xfrm>
          <a:prstGeom prst="rect">
            <a:avLst/>
          </a:prstGeom>
          <a:noFill/>
          <a:ln w="9525">
            <a:noFill/>
            <a:miter lim="800000"/>
            <a:headEnd/>
            <a:tailEnd/>
          </a:ln>
        </p:spPr>
        <p:txBody>
          <a:bodyPr wrap="square" anchor="ctr">
            <a:spAutoFit/>
          </a:bodyPr>
          <a:lstStyle/>
          <a:p>
            <a:pPr eaLnBrk="0" hangingPunct="0"/>
            <a:r>
              <a:rPr lang="pl-PL" sz="1600" b="1" dirty="0">
                <a:latin typeface="Calibri" pitchFamily="34" charset="0"/>
                <a:cs typeface="Calibri" pitchFamily="34" charset="0"/>
              </a:rPr>
              <a:t>KRYTERIA DOSTĘPU (ocena </a:t>
            </a:r>
            <a:r>
              <a:rPr lang="pl-PL" sz="1600" b="1" dirty="0" smtClean="0">
                <a:latin typeface="Calibri" pitchFamily="34" charset="0"/>
                <a:cs typeface="Calibri" pitchFamily="34" charset="0"/>
              </a:rPr>
              <a:t>merytoryczna) </a:t>
            </a:r>
            <a:endParaRPr lang="pl-PL" sz="1600" dirty="0">
              <a:latin typeface="Calibri" pitchFamily="34" charset="0"/>
            </a:endParaRPr>
          </a:p>
        </p:txBody>
      </p:sp>
      <p:pic>
        <p:nvPicPr>
          <p:cNvPr id="4" name="Obraz 3"/>
          <p:cNvPicPr>
            <a:picLocks noChangeAspect="1"/>
          </p:cNvPicPr>
          <p:nvPr/>
        </p:nvPicPr>
        <p:blipFill>
          <a:blip r:embed="rId2"/>
          <a:stretch>
            <a:fillRect/>
          </a:stretch>
        </p:blipFill>
        <p:spPr>
          <a:xfrm>
            <a:off x="4874412" y="311417"/>
            <a:ext cx="4096867" cy="390178"/>
          </a:xfrm>
          <a:prstGeom prst="rect">
            <a:avLst/>
          </a:prstGeom>
        </p:spPr>
      </p:pic>
    </p:spTree>
    <p:extLst>
      <p:ext uri="{BB962C8B-B14F-4D97-AF65-F5344CB8AC3E}">
        <p14:creationId xmlns:p14="http://schemas.microsoft.com/office/powerpoint/2010/main" val="13300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5230</TotalTime>
  <Words>3639</Words>
  <Application>Microsoft Office PowerPoint</Application>
  <PresentationFormat>Pokaz na ekranie (4:3)</PresentationFormat>
  <Paragraphs>298</Paragraphs>
  <Slides>21</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21</vt:i4>
      </vt:variant>
    </vt:vector>
  </HeadingPairs>
  <TitlesOfParts>
    <vt:vector size="25" baseType="lpstr">
      <vt:lpstr>Arial</vt:lpstr>
      <vt:lpstr>Calibri</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Ziółkowski Piotr</cp:lastModifiedBy>
  <cp:revision>780</cp:revision>
  <cp:lastPrinted>2019-10-18T11:40:52Z</cp:lastPrinted>
  <dcterms:created xsi:type="dcterms:W3CDTF">2015-04-20T12:46:14Z</dcterms:created>
  <dcterms:modified xsi:type="dcterms:W3CDTF">2020-01-07T08:58:30Z</dcterms:modified>
</cp:coreProperties>
</file>