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5"/>
  </p:notesMasterIdLst>
  <p:handoutMasterIdLst>
    <p:handoutMasterId r:id="rId16"/>
  </p:handoutMasterIdLst>
  <p:sldIdLst>
    <p:sldId id="258" r:id="rId2"/>
    <p:sldId id="345" r:id="rId3"/>
    <p:sldId id="382" r:id="rId4"/>
    <p:sldId id="354" r:id="rId5"/>
    <p:sldId id="425" r:id="rId6"/>
    <p:sldId id="426" r:id="rId7"/>
    <p:sldId id="427" r:id="rId8"/>
    <p:sldId id="428" r:id="rId9"/>
    <p:sldId id="429" r:id="rId10"/>
    <p:sldId id="433" r:id="rId11"/>
    <p:sldId id="446" r:id="rId12"/>
    <p:sldId id="445" r:id="rId13"/>
    <p:sldId id="387" r:id="rId14"/>
  </p:sldIdLst>
  <p:sldSz cx="9144000" cy="6858000" type="screen4x3"/>
  <p:notesSz cx="6797675" cy="9928225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1" autoAdjust="0"/>
    <p:restoredTop sz="87085" autoAdjust="0"/>
  </p:normalViewPr>
  <p:slideViewPr>
    <p:cSldViewPr snapToGrid="0">
      <p:cViewPr varScale="1">
        <p:scale>
          <a:sx n="104" d="100"/>
          <a:sy n="104" d="100"/>
        </p:scale>
        <p:origin x="16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97DE0-C653-454D-9F38-48322E833B16}" type="datetimeFigureOut">
              <a:rPr lang="pl-PL" smtClean="0"/>
              <a:t>08.01.2020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811C6-B7F9-44CF-B57C-2D2414D23C9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82750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08.01.2020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5629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646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funduszedlamazowsza.eu/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wyboru projektów w ramach Regionalnego Programu Operacyjnego Województwa Mazowieckiego na lata </a:t>
            </a:r>
            <a:r>
              <a:rPr lang="pl-PL" b="1" dirty="0" smtClean="0">
                <a:solidFill>
                  <a:schemeClr val="tx1"/>
                </a:solidFill>
                <a:latin typeface="+mj-lt"/>
              </a:rPr>
              <a:t>2014-2020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16153" y="5760720"/>
            <a:ext cx="6672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</a:t>
            </a:r>
            <a:r>
              <a:rPr lang="pl-PL" dirty="0" smtClean="0">
                <a:latin typeface="+mj-lt"/>
              </a:rPr>
              <a:t>2014-2020 </a:t>
            </a: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16 stycznia 2020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02" y="190206"/>
            <a:ext cx="5938019" cy="560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4179835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przewiduje realizację działań planowanych w projekcie w partnerstwie z instytucjami otoczenia społeczno-gospodarczego szkół.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zamieszcza we wniosku o dofinansowanie dane każdej instytucji z otoczenia społeczno-gospodarczego  szkoły, z którą projekt jest realizowany w partnerstwie oraz zasoby ludzkie, organizacyjne, techniczne lub finansowe jakie wnosi ona do projektu.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Wybór przez Wnioskodawcę partnera/partnerów musi nastąpić przed złożeniem wniosku o dofinansowanie. Nie jest to jednak równoznaczne z wymogiem zawarcia porozumienia albo umowy o partnerstwie między Wnioskodawcą a partnerem/partnerami przed złożeniem wniosku o dofinansowanie.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podniesienie poziomu jakości świadczonych usług w zakresie doradztwa zawodowego. 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RPO WM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realizacja projektu w partnerstwie: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partnerstwa lub brak informacji w tym zakresie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pkt - z 1 i więcej partnerami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0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55644"/>
              </p:ext>
            </p:extLst>
          </p:nvPr>
        </p:nvGraphicFramePr>
        <p:xfrm>
          <a:off x="335279" y="1425289"/>
          <a:ext cx="8636000" cy="4394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jest wpisany w program rewitalizacji obowiązujący na obszarze, na którym jest realizowany.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Zastosowanie kryterium przyczynia się do wsparcia procesu rewitalizacji mającego na celu pobudzenie aktywności środowisk lokalnych, stymulowanie współpracy na rzecz rozwoju społeczno-gospodarczego oraz przeciwdziałanie zjawisku wykluczenia społecznego na obszarach degradowanych i zmarginalizowanych.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celu uzyskania korzystnych efektów działań rewitalizacyjnych niezbędna jest koordynacja i synergia projektów finansowanych w ramach EFS i EFRR.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ramach kryterium ocenie podlega, czy projekt jest zgodny z obowiązującym (na dzień składania wniosku o dofinansowanie) programem rewitalizacji, przy czym zgodność projektu z programem rewitalizacji oznacza wpisanie go wprost w programie rewitalizacji (lista projektów głównych) lub określenie wśród pozostałych rodzajów przedsięwzięć rewitalizacyjnych (przedsięwzięcia uzupełniające), które realizują kierunki działań programu.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Zgodność z lokalnym programem rewitalizacji będzie weryfikowana poprzez zgodność przedsięwzięcia wskazanego w programie rewitalizacji z zasadami i typami operacji przewidzianymi w konkursie oraz realizację wskaźników obligatoryjnych dla konkursu.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Program rewitalizacji musi znajdować się w Wykazie programów rewitalizacji województwa mazowieckiego, publikowanym na stronie 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  <a:hlinkClick r:id="rId2"/>
                        </a:rPr>
                        <a:t>http://www.funduszedlamazowsza.eu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zapisów RPO WM 2014-2020 oraz Wytycznych w zakresie rewitalizacji w programach operacyjnych na lata 2014-2020.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projekt nie jest wpisany w program rewitalizacji lub brak informacji w tym zakresie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– projekt jest wpisany w program rewitalizacji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6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2224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6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1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projekcie przewidziano indywidualne doradztwo zawodowe dla każdego ucznia uczestniczącego w projekcie.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o dofinansowanie wskazuje, że dla każdego ucznia objętego wsparciem w projekcie przewidziano co najmniej 1 indywidualne spotkanie, w ramach którego zostaną omówione m. in. jego predyspozycje zawodowe. 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Indywidualne doradztwo zawodowe ma pomóc uczniom w zdobyciu wiedzy i umiejętności niezbędnych do poznania siebie i określenia własnych predyspozycji zawodowych oraz rozpoznawania rynku pracy i zasad nim rządzących, co przyczyni się do efektywnego zaplanowania dalszej ścieżki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edukacyjno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– zawodowej.</a:t>
                      </a:r>
                    </a:p>
                    <a:p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jest zgodne z zapisami RPO WM 2014-2020 oraz rekomendacjami Komisji Europejskiej. 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– w projekcie nie przewidziano doradztwa indywidualnego dla każdego ucznia, lub brak jest informacji na ten temat</a:t>
                      </a:r>
                    </a:p>
                    <a:p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pkt – w projekcie przewidziano indywidualne doradztwo zawodowe dla każdego ucznia</a:t>
                      </a:r>
                    </a:p>
                    <a:p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40055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SZCZEGÓŁOWE KRYTERIA </a:t>
            </a:r>
            <a:r>
              <a:rPr lang="pl-PL" sz="1600" b="1" dirty="0">
                <a:latin typeface="Calibri" pitchFamily="34" charset="0"/>
                <a:cs typeface="Calibri" pitchFamily="34" charset="0"/>
              </a:rPr>
              <a:t>MERYTORYCZNE</a:t>
            </a:r>
            <a:endParaRPr lang="pl-PL" sz="1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Urząd Marszałkowski Województwa Mazowieckiego </a:t>
            </a:r>
            <a:r>
              <a:rPr lang="pl-PL" altLang="pl-PL" dirty="0">
                <a:latin typeface="+mn-lt"/>
              </a:rPr>
              <a:t>w Warszawie</a:t>
            </a:r>
          </a:p>
          <a:p>
            <a:pPr algn="ctr">
              <a:defRPr/>
            </a:pPr>
            <a:r>
              <a:rPr lang="pl-PL" altLang="pl-PL" dirty="0" smtClean="0">
                <a:latin typeface="+mn-lt"/>
              </a:rPr>
              <a:t>Al</a:t>
            </a:r>
            <a:r>
              <a:rPr lang="pl-PL" altLang="pl-PL" dirty="0">
                <a:latin typeface="+mn-lt"/>
              </a:rPr>
              <a:t>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329346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47472" y="1417320"/>
            <a:ext cx="842346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Kryteria dostępu oraz szczegółowe merytoryczne </a:t>
            </a:r>
          </a:p>
          <a:p>
            <a:pPr algn="ctr" eaLnBrk="0" hangingPunct="0">
              <a:defRPr/>
            </a:pPr>
            <a:r>
              <a:rPr lang="pl-PL" sz="2800" dirty="0">
                <a:latin typeface="+mn-lt"/>
              </a:rPr>
              <a:t>wyboru projektów konkursowych w ramach Regionalnego Programu Operacyjnego Województwa </a:t>
            </a:r>
            <a:r>
              <a:rPr lang="pl-PL" sz="2800" dirty="0" smtClean="0">
                <a:latin typeface="+mn-lt"/>
              </a:rPr>
              <a:t>Mazowieckiego na </a:t>
            </a:r>
            <a:r>
              <a:rPr lang="pl-PL" sz="2800" dirty="0">
                <a:latin typeface="+mn-lt"/>
              </a:rPr>
              <a:t>lata </a:t>
            </a:r>
            <a:r>
              <a:rPr lang="pl-PL" sz="2800" dirty="0" smtClean="0">
                <a:latin typeface="+mn-lt"/>
              </a:rPr>
              <a:t>2014-2020</a:t>
            </a:r>
          </a:p>
          <a:p>
            <a:pPr algn="ctr" eaLnBrk="0" hangingPunct="0">
              <a:defRPr/>
            </a:pPr>
            <a:endParaRPr lang="pl-PL" sz="2800" dirty="0" smtClean="0">
              <a:latin typeface="+mn-lt"/>
            </a:endParaRPr>
          </a:p>
          <a:p>
            <a:pPr algn="ctr" eaLnBrk="0" hangingPunct="0">
              <a:defRPr/>
            </a:pPr>
            <a:endParaRPr lang="pl-PL" sz="2800" dirty="0">
              <a:latin typeface="+mn-lt"/>
            </a:endParaRPr>
          </a:p>
          <a:p>
            <a:pPr algn="ctr"/>
            <a:r>
              <a:rPr lang="pl-PL" sz="2400" dirty="0">
                <a:latin typeface="+mn-lt"/>
              </a:rPr>
              <a:t>Działanie </a:t>
            </a:r>
            <a:r>
              <a:rPr lang="pl-PL" sz="2400" dirty="0" smtClean="0">
                <a:latin typeface="+mn-lt"/>
              </a:rPr>
              <a:t>10.3 </a:t>
            </a:r>
            <a:r>
              <a:rPr lang="pl-PL" sz="2400" dirty="0">
                <a:latin typeface="+mn-lt"/>
              </a:rPr>
              <a:t>Doskonalenie </a:t>
            </a:r>
            <a:r>
              <a:rPr lang="pl-PL" sz="2400" dirty="0" smtClean="0">
                <a:latin typeface="+mn-lt"/>
              </a:rPr>
              <a:t>zawodowe</a:t>
            </a:r>
          </a:p>
          <a:p>
            <a:pPr algn="ctr"/>
            <a:r>
              <a:rPr lang="pl-PL" sz="2400" dirty="0" smtClean="0">
                <a:latin typeface="+mn-lt"/>
              </a:rPr>
              <a:t>Poddziałanie </a:t>
            </a:r>
            <a:r>
              <a:rPr lang="pl-PL" sz="2400" dirty="0">
                <a:latin typeface="+mn-lt"/>
              </a:rPr>
              <a:t>10.3.3 Doradztwo </a:t>
            </a:r>
            <a:r>
              <a:rPr lang="pl-PL" sz="2400" dirty="0" err="1">
                <a:latin typeface="+mn-lt"/>
              </a:rPr>
              <a:t>edukacyjno</a:t>
            </a:r>
            <a:r>
              <a:rPr lang="pl-PL" sz="2400" dirty="0">
                <a:latin typeface="+mn-lt"/>
              </a:rPr>
              <a:t> – zawodowe </a:t>
            </a:r>
            <a:endParaRPr lang="pl-PL" sz="2400" dirty="0" smtClean="0">
              <a:latin typeface="+mn-lt"/>
            </a:endParaRPr>
          </a:p>
          <a:p>
            <a:pPr algn="ctr"/>
            <a:r>
              <a:rPr lang="pl-PL" sz="2400" dirty="0" smtClean="0">
                <a:latin typeface="+mn-lt"/>
              </a:rPr>
              <a:t>w </a:t>
            </a:r>
            <a:r>
              <a:rPr lang="pl-PL" sz="2400" dirty="0">
                <a:latin typeface="+mn-lt"/>
              </a:rPr>
              <a:t>ramach ZIT</a:t>
            </a:r>
            <a:endParaRPr lang="pl-PL" sz="2400" dirty="0">
              <a:latin typeface="+mn-lt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1" y="338311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564776" y="1788160"/>
            <a:ext cx="8256495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400" b="1" dirty="0">
                <a:latin typeface="+mn-lt"/>
              </a:rPr>
              <a:t> </a:t>
            </a:r>
            <a:r>
              <a:rPr lang="pl-PL" sz="1400" b="1" dirty="0" smtClean="0">
                <a:latin typeface="+mn-lt"/>
              </a:rPr>
              <a:t>Typ </a:t>
            </a:r>
            <a:r>
              <a:rPr lang="pl-PL" sz="1400" b="1" dirty="0" smtClean="0">
                <a:latin typeface="+mn-lt"/>
              </a:rPr>
              <a:t>projektów</a:t>
            </a:r>
          </a:p>
          <a:p>
            <a:endParaRPr lang="pl-PL" sz="1400" b="1" dirty="0" smtClean="0">
              <a:latin typeface="+mn-lt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Prowadzenie doradztwa zawodowego (w 7 i 8 klasach szkół podstawowych i szkołach prowadzących kształcenie zawodowe) i rozwój współpracy z rynkiem pracy: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1. uzyskiwanie kwalifikacji doradców zawodowych przez nauczycieli realizujących zadania z zakresu doradztwa </a:t>
            </a:r>
            <a:r>
              <a:rPr lang="pl-PL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edukacyjno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zawodowego, którzy nie posiadają kwalifikacji z tego zakresu oraz podnoszenie kwalifikacji przez nauczycieli, realizujących zadania z zakresu doradztwa </a:t>
            </a:r>
            <a:r>
              <a:rPr lang="pl-PL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edukacyjno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zawodowego;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2. tworzenie Punktów Informacji i Kariery (PIK) umożliwiających realizację doradztwa </a:t>
            </a:r>
            <a:r>
              <a:rPr lang="pl-PL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edukacyjno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zawodowego;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3. zewnętrzne wsparcie szkół w obszarze doradztwa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zawodowego;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4. działania na rzecz intensyfikacji współpracy rynku pracy ze szkołami w zakresie doradztwa </a:t>
            </a:r>
            <a:r>
              <a:rPr lang="pl-PL" sz="1400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edukacyjno</a:t>
            </a:r>
            <a:r>
              <a:rPr lang="pl-PL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- zawodowego, w tym rozpoznania potrzeb rynku pracy i promowania kształcenia </a:t>
            </a:r>
            <a:r>
              <a:rPr lang="pl-PL" sz="1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zawodowego;</a:t>
            </a:r>
            <a:endParaRPr lang="pl-PL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107" y="29348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38690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1.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Okres realizacji projektu nie przekracza 24 miesięcy.</a:t>
                      </a: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Spełnienie kryterium będzie oceniane na podstawie treści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Ograniczony czas realizacji projektu pozwoli Wnioskodawcom na precyzyjne zaplanowanie przedsięwzięć, co wpłynie na zwiększenie efektywności oraz sprawne rozliczenie finansowe projektów.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Ograniczenie czasu realizacji wpłynie również na możliwość realizacji większej liczby projektów w ramach dostępnej alokacji, co pozwoli na osiągnięcie założonych wartości wskaźników określonych w RPO WM 2014-2020.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833282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2.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Wnioskowana kwota dofinansowania w projekcie przekracza wyrażoną w PLN równowartość 100 tys. EUR, a koszty bezpośrednie projektu będą rozliczane na podstawie rzeczywiście poniesionych wydatków. 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Wnioskowana kwota dofinansowania w projekcie, tj. łącznie środki z Europejskiego Funduszu Społecznego oraz środki budżetu państwa (jeśli dotyczy), przekracza wyrażoną w PLN równowartość 100 tys. EUR. Kwotę należy przeliczyć wg. kursu euro podanego w regulaminie konkursu.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Jednocześnie, koszty bezpośrednie projektu będą rozliczane na podstawie rzeczywiście poniesionych wydatków, co oznacza, że nie mogą być do nich stosowane uproszczone metody rozliczania wydatków. Koszty pośrednie rozliczane będą z wykorzystaniem stawek ryczałtowych, określonych w rozdziale 8.4 Wytycznych w zakresie kwalifikowalności wydatków w ramach EFRR, EFS i FS na lata 2014-2020 i wskazanych w regulaminie konkursu.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 sytuacji gdy na którymkolwiek etapie oceny wniosku (ocena formalna, merytoryczna, negocjacje) kwota dofinansowania wyrażona w PLN zmniejszy się do wartości 100 tys. EUR lub niższej wniosek zostanie odrzucony.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kwalifikowalności wydatków w ramach EFRR, EFS i FS na lata 2014-2020.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</a:p>
                    <a:p>
                      <a:pPr algn="ctr"/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8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94739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3.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Wsparcie w ramach projektu jest kierowane do 7 i 8 klas szkół podstawowych i/lub szkół prowadzących kształcenie zawodowe  (z wyłączeniem szkół dla dorosłych) z obszaru ZIT WOF.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treści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wskazuje, że wsparcie w ramach projektu jest adresowane do 7 i 8 klas szkół podstawowych i/lub szkół prowadzących kształcenie zawodowe (z wyłączeniem szkół dla dorosłych) zlokalizowanych na terenie Warszawskiego Obszaru Funkcjonalnego (ZIT WOF).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Obszar ZIT WOF jest zdefiniowany w Strategii Zintegrowanych Inwestycji Terytorialnych dla Warszawskiego Obszaru Funkcjonalnego 2014-2020+, stanowiącej załącznik do Regulaminu konkursu.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50" dirty="0" smtClean="0">
                          <a:solidFill>
                            <a:schemeClr val="tx1"/>
                          </a:solidFill>
                          <a:latin typeface="+mn-lt"/>
                        </a:rPr>
                        <a:t>0/1</a:t>
                      </a:r>
                      <a:endParaRPr lang="pl-PL" sz="105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4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703773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81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4.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Wnioskodawcą w ramach projektu jest: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organ prowadzący objęte wsparciem szkoły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lub 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podmiot posiadający co najmniej 3- letnie doświadczenie w obszarze doradztwa zawodowego (z wyłączeniem osób fizycznych innych niż prowadzące działalność gospodarczą lub oświatową na podstawie odrębnych przepisów) w partnerstwie z organem prowadzącym każdą objętą wsparciem szkołę.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Spełnienie kryterium będzie oceniane na podstawie oświadczenia Wnioskodawcy zawartego we wniosku o dofinansowanie projektu.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Wnioskodawca oświadcza, że jest organem prowadzącym szkołę zlokalizowaną na terenie ZIT WOF (tj. szkołę podstawową i/lub szkołę lub placówkę systemu oświaty prowadzącą kształcenie zawodowe) albo podmiotem posiadającym co najmniej 3-letnie doświadczenie w obszarze doradztwa zawodowego występującym w partnerstwie z organem prowadzącym szkołę lub placówkę z terenu ZIT WOF.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Wnioskodawca, który nie jest organem prowadzącym szkołę/szkoły objęte wsparciem w ramach projektu, zobowiązany jest zawrzeć we wniosku zapisy wskazujące: 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ilu-letnie doświadczenie posiada;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zakres/obszar merytoryczny prowadzonej działalności w obszarze doradztwa zawodowego.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Celem wprowadzenia kryterium jest zagwarantowanie, iż projekty są realizowane przez podmioty mające kompleksową i najszerszą wiedzę dotyczącą potrzeb szkół w procesie kształcenia dzieci i młodzieży z uwzględnieniem wymagań rynku pracy.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 smtClean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0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55957"/>
            <a:ext cx="33832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formalna)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27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78778"/>
              </p:ext>
            </p:extLst>
          </p:nvPr>
        </p:nvGraphicFramePr>
        <p:xfrm>
          <a:off x="335279" y="1425289"/>
          <a:ext cx="8636000" cy="4358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5.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uwzględnia potrzeby lokalnego/regionalnego rynku pracy.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we wniosku o dofinansowanie oświadcza, że podejmowane działania z doradztwa zawodowego będą odpowiadały potrzebom rynku pracy, z uwzględnieniem branż zidentyfikowanych jako branże o największym potencjale rozwojowym i/lub branż strategicznych dla regionu/subregionu, w tym należących do inteligentnych specjalizacji regionu , o których mowa w Regionalnej Strategii Innowacji dla Mazowsza do 2020 roku. Wnioskodawca oświadcza, że działania realizowane w ramach projektu uwzględniają prognozy dotyczące zapotrzebowania rynku pracy na określone zawody i wykształcenie w określonych branżach.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Pomocne będą informacje zawarte na stronie: www.obserwatorium.mazowsze.pl, dostępne ogólnopolskie i regionalne badania i analizy rynku pracy oraz uzupełniająco informacje oraz dane ilościowe i jakościowe dostępne za pośrednictwem powołanego z inicjatywy Komisji Europejskiej portalu EU </a:t>
                      </a:r>
                      <a:r>
                        <a:rPr lang="pl-PL" sz="10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Skills</a:t>
                      </a: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Panorama, a także w przygotowywanej przez MEN Prognozie zapotrzebowania na pracowników w zawodach szkolnictwa branżowego na krajowym i wojewódzkim rynku pracy.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44112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ocena merytoryczna)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90278"/>
              </p:ext>
            </p:extLst>
          </p:nvPr>
        </p:nvGraphicFramePr>
        <p:xfrm>
          <a:off x="335279" y="1425289"/>
          <a:ext cx="8636000" cy="4973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2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0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0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35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Opis  kryterium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3939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 smtClean="0">
                          <a:solidFill>
                            <a:schemeClr val="tx1"/>
                          </a:solidFill>
                          <a:latin typeface="+mn-lt"/>
                        </a:rPr>
                        <a:t>6.</a:t>
                      </a:r>
                      <a:endParaRPr lang="pl-PL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Zakres wsparcia w ramach projektu jest określony na podstawie indywidualnie przeprowadzonej diagnozy.</a:t>
                      </a:r>
                      <a:endParaRPr lang="pl-PL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Spełnienie kryterium będzie oceniane na podstawie oświadczenia Wnioskodawcy zawartego we wniosku o dofinansowanie projektu.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oświadcza, że: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1)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przed przygotowaniem wniosku o dofinansowanie została przeprowadzona diagnoza, pozwalająca na ocenę zasadności wsparcia w ramach projektu 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2)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diagnoza uwzględnia co najmniej kluczowe dla planowanego wsparcia zagadnienia 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3)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zakres wsparcia w ramach projektu jest zgodny z przeprowadzoną diagnozą;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4)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diagnoza jest zatwierdzona przez organ prowadzący bądź osobę upoważnioną do podejmowania decyzji.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Wnioskodawca jest zobowiązany wskazać w treści wniosku o dofinansowanie główne wnioski z przeprowadzonej diagnozy.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Diagnoza powinna uwzględniać rekomendacje instytucji z otoczenia społeczno-gospodarczego szkół prowadzących kształcenie zawodowe.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Właściwym do przeprowadzenia diagnozy jest wybrany/wybrane spośród niżej wymienionych podmiot/podmioty: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szkoła lub placówka systemu oświaty planowana do objęcia wsparciem;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-</a:t>
                      </a:r>
                      <a:r>
                        <a:rPr lang="pl-PL" sz="9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inny podmiot prowadzący działalność o charakterze edukacyjnym lub badawczym.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Podmiot przeprowadzający diagnozę ma możliwość skorzystania ze wsparcia instytucji systemu wspomagania pracy szkół, tj. placówki doskonalenia nauczycieli, poradni psychologiczno-pedagogicznej, biblioteki pedagogicznej.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ma na celu zapobieganie planowaniu w ramach projektu działań nieadekwatnych do faktycznych potrzeb szkół w zakresie organizacji wewnątrzszkolnego systemu doradztwa oraz w zakresie rozwijania współpracy instytucji i organizacji realizujących usługi w zakresie doradztwa zawodowego na szczeblu regionalnym i lokalnym.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Kryterium wynika z Wytycznych w zakresie realizacji przedsięwzięć z udziałem środków Europejskiego Funduszu Społecznego w obszarze edukacji na lata 2014-2020.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9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+mn-cs"/>
                        </a:rPr>
                        <a:t>Możliwe warianty oceny: „0 – nie spełnia” lub „1 - spełnia”. Spełnienie kryterium (uzyskanie oceny „1 - spełnia”) jest warunkiem koniecznym do otrzymania dofinansowania. Uzyskanie oceny „0 – nie spełnia” skutkuje odrzuceniem wniosku.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pl-PL" sz="9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90170" marR="901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0/1</a:t>
                      </a:r>
                      <a:endParaRPr lang="pl-PL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19" y="1055957"/>
            <a:ext cx="4025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1600" b="1" dirty="0">
                <a:latin typeface="Calibri" pitchFamily="34" charset="0"/>
                <a:cs typeface="Calibri" pitchFamily="34" charset="0"/>
              </a:rPr>
              <a:t>KRYTERIA DOSTĘPU (ocena </a:t>
            </a:r>
            <a:r>
              <a:rPr lang="pl-PL" sz="1600" b="1" dirty="0" smtClean="0">
                <a:latin typeface="Calibri" pitchFamily="34" charset="0"/>
                <a:cs typeface="Calibri" pitchFamily="34" charset="0"/>
              </a:rPr>
              <a:t>merytoryczna) </a:t>
            </a:r>
            <a:endParaRPr lang="pl-PL" sz="1600" dirty="0">
              <a:latin typeface="Calibri" pitchFamily="34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12" y="311417"/>
            <a:ext cx="4096867" cy="39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5392</TotalTime>
  <Words>1989</Words>
  <Application>Microsoft Office PowerPoint</Application>
  <PresentationFormat>Pokaz na ekranie (4:3)</PresentationFormat>
  <Paragraphs>186</Paragraphs>
  <Slides>13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Bogiel Aneta</cp:lastModifiedBy>
  <cp:revision>788</cp:revision>
  <cp:lastPrinted>2019-10-18T11:40:52Z</cp:lastPrinted>
  <dcterms:created xsi:type="dcterms:W3CDTF">2015-04-20T12:46:14Z</dcterms:created>
  <dcterms:modified xsi:type="dcterms:W3CDTF">2020-01-08T11:57:32Z</dcterms:modified>
</cp:coreProperties>
</file>