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2"/>
  </p:notesMasterIdLst>
  <p:handoutMasterIdLst>
    <p:handoutMasterId r:id="rId23"/>
  </p:handoutMasterIdLst>
  <p:sldIdLst>
    <p:sldId id="258" r:id="rId2"/>
    <p:sldId id="345" r:id="rId3"/>
    <p:sldId id="382" r:id="rId4"/>
    <p:sldId id="354" r:id="rId5"/>
    <p:sldId id="425" r:id="rId6"/>
    <p:sldId id="426" r:id="rId7"/>
    <p:sldId id="427" r:id="rId8"/>
    <p:sldId id="428" r:id="rId9"/>
    <p:sldId id="429" r:id="rId10"/>
    <p:sldId id="430" r:id="rId11"/>
    <p:sldId id="431" r:id="rId12"/>
    <p:sldId id="432" r:id="rId13"/>
    <p:sldId id="441" r:id="rId14"/>
    <p:sldId id="453" r:id="rId15"/>
    <p:sldId id="433" r:id="rId16"/>
    <p:sldId id="446" r:id="rId17"/>
    <p:sldId id="445" r:id="rId18"/>
    <p:sldId id="444" r:id="rId19"/>
    <p:sldId id="452" r:id="rId20"/>
    <p:sldId id="387" r:id="rId21"/>
  </p:sldIdLst>
  <p:sldSz cx="9144000" cy="6858000" type="screen4x3"/>
  <p:notesSz cx="6797675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1" autoAdjust="0"/>
    <p:restoredTop sz="87085" autoAdjust="0"/>
  </p:normalViewPr>
  <p:slideViewPr>
    <p:cSldViewPr snapToGrid="0">
      <p:cViewPr varScale="1">
        <p:scale>
          <a:sx n="104" d="100"/>
          <a:sy n="104" d="100"/>
        </p:scale>
        <p:origin x="16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97DE0-C653-454D-9F38-48322E833B16}" type="datetimeFigureOut">
              <a:rPr lang="pl-PL" smtClean="0"/>
              <a:t>08.01.2020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811C6-B7F9-44CF-B57C-2D2414D23C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8275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08.01.2020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6468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>
                <a:solidFill>
                  <a:schemeClr val="tx1"/>
                </a:solidFill>
                <a:latin typeface="+mj-lt"/>
              </a:rPr>
              <a:t>Propozycje kryteriów wyboru projektów w ramach Regionalnego Programu Operacyjnego Województwa Mazowieckiego na lata </a:t>
            </a:r>
            <a:r>
              <a:rPr lang="pl-PL" b="1" dirty="0" smtClean="0">
                <a:solidFill>
                  <a:schemeClr val="tx1"/>
                </a:solidFill>
                <a:latin typeface="+mj-lt"/>
              </a:rPr>
              <a:t>2014-2020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16153" y="5760720"/>
            <a:ext cx="6672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</a:t>
            </a:r>
            <a:r>
              <a:rPr lang="pl-PL" dirty="0" smtClean="0">
                <a:latin typeface="+mj-lt"/>
              </a:rPr>
              <a:t>2014-2020 </a:t>
            </a:r>
          </a:p>
          <a:p>
            <a:pPr algn="ctr" eaLnBrk="0" hangingPunct="0">
              <a:defRPr/>
            </a:pPr>
            <a:r>
              <a:rPr lang="pl-PL" dirty="0" smtClean="0">
                <a:latin typeface="+mj-lt"/>
              </a:rPr>
              <a:t>16 stycznia 2020 </a:t>
            </a:r>
            <a:r>
              <a:rPr lang="pl-PL" dirty="0" smtClean="0">
                <a:latin typeface="+mj-lt"/>
              </a:rPr>
              <a:t>r.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02" y="190206"/>
            <a:ext cx="5938019" cy="560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441055"/>
              </p:ext>
            </p:extLst>
          </p:nvPr>
        </p:nvGraphicFramePr>
        <p:xfrm>
          <a:off x="335279" y="1425289"/>
          <a:ext cx="8636000" cy="5384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8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2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Działalność bieżąca utworzonych w ramach projektu nowych miejsc wychowania przedszkolnego nie będzie finansowana z krajowych środków publicznych, przeznaczonych na finansowanie wychowania przedszkolnego.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Spełnienie kryterium będzie oceniane na podstawie oświadczenia Wnioskodawcy zawartego we wniosku o dofinansowanie projektu 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we wniosku oświadcza, że: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</a:t>
                      </a:r>
                      <a:r>
                        <a:rPr lang="pl-PL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działalność bieżąca utworzonych w projekcie nowych miejsc wychowania przedszkolnego nie będzie dofinansowana z krajowych środków publicznych, przeznaczonych na finansowanie wychowania przedszkolnego;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</a:t>
                      </a:r>
                      <a:r>
                        <a:rPr lang="pl-PL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wkład własny w projekcie nie będzie pochodził z krajowych środków publicznych, przeznaczonych na finansowanie wychowania przedszkolnego.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Ponadto Wnioskodawca niebędący JST, prowadzący publiczny lub niepubliczny ośrodek wychowania przedszkolnego oświadcza, że informacje dotyczące liczby dzieci korzystających z nowo utworzonych w ramach projektu EFS miejsc wychowania przedszkolnego nie będą uwzględniane przez organ prowadzący w przekazywanych comiesięcznie organowi dotującemu sprawozdaniach w okresie 12 miesięcy finansowania działalności bieżącej nowo tworzonych miejsc w ramach projektu EFS.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Podmioty niebędące JST, prowadzące publiczne i niepubliczne ośrodki wychowania przedszkolnego nie mogą występować o dotację z budżetu gminy jedynie w stosunku do nowo utworzonych miejsc w ramach projektu w okresie realizacji projektu, gdyż wydatki na finansowanie działalności bieżącej są pokrywane ze środków projektowych. Mogą to robić natomiast wobec dotychczasowej (pozostałej) liczby dzieci objętych wychowaniem przedszkolnym i na tę grupę dzieci uzyskiwać nadal dotacje z budżetu gminy. Po zakończeniu finansowania projektowego możliwe jest uzyskanie dotacji także na dzieci korzystające wcześniej z miejsc przedszkolnych utworzonych z EFS.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Zastosowanie kryterium ma na celu zapobieganie podwójnemu finansowaniu wydatków kwalifikowalnych, zapewnienie dodatkowości wsparcia EFS, a także wyeliminowanie sytuacji, w których finansowanie unijne zastępuje finansowanie krajowe.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podlega ocenie wyłącznie w przypadku, jeśli Wnioskodawca planuje finansowanie działalności bieżącej utworzonych w ramach projektu nowych miejsc wychowania przedszkolnego.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wynika z Wytycznych w zakresie realizacji przedsięwzięć z udziałem środków Europejskiego Funduszu Społecznego w obszarze edukacji na lata 2014-2020.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Możliwe warianty oceny: „0 – nie spełnia” lub „1 - spełnia” lub „nie dotyczy”. Spełnienie kryterium (uzyskanie oceny „1 - spełnia” lub „nie dotyczy”) jest warunkiem koniecznym do otrzymania dofinansowania. Uzyskanie oceny „0 – nie spełnia” skutkuje odrzuceniem wniosku.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0/1/nie dotyczy</a:t>
                      </a:r>
                      <a:endParaRPr lang="pl-PL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4005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DOSTĘPU (ocena </a:t>
            </a:r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merytoryczna</a:t>
            </a:r>
            <a:r>
              <a:rPr lang="pl-PL" sz="1600" b="1" dirty="0">
                <a:latin typeface="Calibri" pitchFamily="34" charset="0"/>
                <a:cs typeface="Calibri" pitchFamily="34" charset="0"/>
              </a:rPr>
              <a:t>) 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6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35813"/>
              </p:ext>
            </p:extLst>
          </p:nvPr>
        </p:nvGraphicFramePr>
        <p:xfrm>
          <a:off x="335279" y="1425289"/>
          <a:ext cx="8636000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0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0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Trwałość utworzonych miejsc wychowania przedszkolnego wynosi co najmniej 2 lata od daty zakończenia realizacji projektu.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Spełnienie kryterium będzie oceniane na podstawie oświadczenia Wnioskodawcy zawartego we wniosku o dofinansowanie projektu.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Wnioskodawca oświadcza, że po zakończeniu realizacji projektu zapewni przez okres co najmniej 2 lat trwałość funkcjonowania utworzonych w ramach projektu nowych miejsc wychowania przedszkolnego.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Trwałość funkcjonowania nowych miejsc przedszkolnych należy rozumieć jako instytucjonalną gotowość placówki do świadczenia usług przedszkolnych w ramach utworzonych w projekcie miejsc wychowania przedszkolnego, finansowaną ze środków innych niż europejskie.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przyczyni się do zapewnienia trwałości projektu po zakończeniu jego realizacji. Wyeliminuje również ryzyko nieukończenia edukacji przedszkolnej przez dzieci, które rozpoczęły naukę w ramach realizacji projektu.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podlega ocenie wyłącznie w przypadku, jeśli Wnioskodawca planuje w ramach projektu stworzenie nowych miejsc wychowania przedszkolnego.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wynika z Wytycznych w zakresie realizacji przedsięwzięć z udziałem środków Europejskiego Funduszu Społecznego w obszarze edukacji na lata 2014-2020.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Możliwe warianty oceny: „0 – nie spełnia” lub „1 - spełnia” lub „nie dotyczy”. Spełnienie kryterium (uzyskanie oceny „1 - spełnia” lub „nie dotyczy”) jest warunkiem koniecznym do otrzymania dofinansowania. Uzyskanie oceny „0 – nie spełnia” skutkuje odrzuceniem wniosku.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0/1/nie dotyczy</a:t>
                      </a:r>
                      <a:endParaRPr lang="pl-PL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4005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KRYTERIA DOSTĘPU (ocena </a:t>
            </a: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merytoryczna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 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4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660306"/>
              </p:ext>
            </p:extLst>
          </p:nvPr>
        </p:nvGraphicFramePr>
        <p:xfrm>
          <a:off x="335279" y="1425289"/>
          <a:ext cx="8636000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0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0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Dodatkowe zajęcia realizowane w ramach projektu będą finansowane przez okres nie dłuższy niż 12 miesięcy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Spełnienie kryterium będzie oceniane na podstawie oświadczenia Wnioskodawcy zawartego we wniosku o dofinansowanie projektu.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Wnioskodawca oświadcza, że koszty związane z realizacją dodatkowych zajęć w OWP będą ponoszone podczas trwania projektu przez okres nie dłuższy niż 12 miesięcy.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Należy pamiętać, że dodatkowe zajęcia mogą być adresowane do wszystkich dzieci danego OWP, niezależnie od liczby nowo utworzonych lub dostosowanych miejsc wychowania przedszkolnego.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podlega ocenie wyłącznie w przypadku, jeśli Wnioskodawca planuje w ramach projektu realizację dodatkowych zajęć dla dzieci, które stanowią uzupełnienie dla działań związanych z tworzeniem nowych miejsc lub/i dostosowaniem istniejących miejsc do potrzeb dzieci z niepełnosprawnością.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wynika z Wytycznych w zakresie realizacji przedsięwzięć z udziałem środków Europejskiego Funduszu Społecznego w obszarze edukacji na lata 2014-2020.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Możliwe warianty oceny: „0 – nie spełnia” lub „1 - spełnia” lub „nie dotyczy”. Spełnienie kryterium (uzyskanie oceny „1 - spełnia” lub „nie dotyczy”) jest warunkiem koniecznym do otrzymania dofinansowania. Uzyskanie oceny „0 – nie spełnia” skutkuje odrzuceniem wniosku.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0/1/nie dotyczy</a:t>
                      </a:r>
                      <a:endParaRPr lang="pl-PL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4005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KRYTERIA DOSTĘPU (ocena </a:t>
            </a: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merytoryczna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 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2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32738"/>
              </p:ext>
            </p:extLst>
          </p:nvPr>
        </p:nvGraphicFramePr>
        <p:xfrm>
          <a:off x="335279" y="1425289"/>
          <a:ext cx="8636000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0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0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Realizowane w ramach projektu dodatkowe zajęcia dla dzieci nie są analogiczne, co do treści i odbiorców z zajęciami finansowanymi w ośrodku wychowania przedszkolnego w okresie co najmniej 12 miesięcy poprzedzających złożenie wniosku o dofinansowanie.</a:t>
                      </a:r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Spełnienie kryterium będzie oceniane na podstawie oświadczenia Wnioskodawcy zawartego we wniosku o dofinansowanie projektu.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Wnioskodawca oświadcza, że planowane do realizacji dodatkowe zajęcia dla dzieci w analogicznym co do treści i odbiorców zakresie nie były finansowane w ośrodku wychowania przedszkolnego od co najmniej 12 miesięcy poprzedzających złożenie wniosku.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Zastosowanie kryterium ma na celu spełnienie zasady dodatkowości wsparcia EFS i wyeliminowanie sytuacji, w których finansowanie unijne zastępuje finansowanie krajowe.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podlega ocenie wyłącznie w przypadku, jeśli Wnioskodawca planuje w ramach projektu realizację dodatkowych zajęć dla dzieci w objętym wsparciem ośrodku wychowania przedszkolnego.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wynika z Wytycznych w zakresie realizacji przedsięwzięć z udziałem środków Europejskiego Funduszu Społecznego w obszarze edukacji na lata 2014-2020.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Możliwe warianty oceny: „0 – nie spełnia” lub „1 - spełnia” lub „nie dotyczy”. Spełnienie kryterium (uzyskanie oceny „1 - spełnia” lub „nie dotyczy”) jest warunkiem koniecznym do otrzymania dofinansowania. Uzyskanie oceny „0 – nie spełnia” skutkuje odrzuceniem wniosku.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0/1/nie dotyczy</a:t>
                      </a:r>
                      <a:endParaRPr lang="pl-PL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4005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KRYTERIA DOSTĘPU (ocena </a:t>
            </a: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merytoryczna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 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751932"/>
              </p:ext>
            </p:extLst>
          </p:nvPr>
        </p:nvGraphicFramePr>
        <p:xfrm>
          <a:off x="335279" y="1425289"/>
          <a:ext cx="8636000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0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0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Stworzone w ramach projektu materiały edukacyjne są opublikowane na wolnych licencjach.</a:t>
                      </a:r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Spełnienie kryterium będzie oceniane na podstawie oświadczenia Wnioskodawcy zawartego we wniosku o dofinansowanie projektu.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Wnioskodawca oświadcza, że powstałe w ramach projektu materiały edukacyjne i szkoleniowe zostaną opublikowane na wskazanych przez Wnioskodawcę wolnych licencjach. Udostępnienie na wolnej licencji zapewnia licencjobiorcy co najmniej prawo do dowolnego wykorzystywania utworów do celów komercyjnych i niekomercyjnych, tworzenia i rozpowszechniania kopii utworów w całości lub we fragmentach oraz wprowadzania zmian i rozpowszechniania utworów zależnych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przyczyni się do wzbogacenia zasobów edukacyjnych, a także w wyniku możliwości ich wykorzystania przez inne podmioty, do wydatkowania środków publicznych zgodnie z zasadami skuteczności i oszczędności.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podlega ocenie wyłącznie w przypadku, jeśli Wnioskodawca planuje w ramach projektu tworzenie materiałów edukacyjnych (np. scenariuszy zajęć, materiałów multimedialnych, broszur itp.), będących utworami w rozumieniu ustawy o prawie autorskim i prawach pokrewnych.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wynika z Wytycznych w zakresie realizacji przedsięwzięć z udziałem środków Europejskiego Funduszu Społecznego w obszarze edukacji na lata 2014-2020.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Możliwe warianty oceny: „0 – nie spełnia” lub „1 - spełnia” lub „nie dotyczy”. Spełnienie kryterium (uzyskanie oceny „1 - spełnia” lub „nie dotyczy”) jest warunkiem koniecznym do otrzymania dofinansowania. Uzyskanie oceny „0 – nie spełnia” skutkuje odrzuceniem wniosku.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0/1/nie dotyczy</a:t>
                      </a:r>
                      <a:endParaRPr lang="pl-PL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4005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KRYTERIA DOSTĘPU (ocena </a:t>
            </a: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merytoryczna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 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7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365585"/>
              </p:ext>
            </p:extLst>
          </p:nvPr>
        </p:nvGraphicFramePr>
        <p:xfrm>
          <a:off x="335279" y="1425289"/>
          <a:ext cx="8636000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6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realizowany na obszarze województwa mazowieckiego, na którym stopień upowszechnienia edukacji przedszkolnej jest niższy niż średnia dla województwa.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Spełnienie kryterium będzie oceniane na podstawie treści wniosku o dofinansowanie projektu.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zapewnia silniejszą koncentrację wsparcia na obszarach cechujących się największymi potrzebami w zakresie edukacji przedszkolnej, zwłaszcza na obszarach o niskim wskaźniku upowszechnienia edukacji przedszkolnej. Kryterium zostanie spełnione w przypadku, gdy projekt będzie realizowany wyłącznie na obszarze gminy/gmin, w których stopień upowszechniania edukacji przedszkolnej jest niższy niż średnia dla województwa mazowieckiego.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Wykaz gmin o najniższym stopniu upowszechnienia edukacji przedszkolnej stanowi załącznik do Regulaminu konkursu.</a:t>
                      </a: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przyczynia się do realizacji założeń RPO WM 2014-2020 w zakresie osiągnięcia większej spójności społeczno-gospodarczej.</a:t>
                      </a:r>
                    </a:p>
                    <a:p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pkt. - projekt jest realizowany na obszarze województwa mazowieckiego, na którym stopień upowszechnienia edukacji przedszkolnej jest wyższy niż średnia dla województwa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pkt. - projekt jest realizowany wyłącznie na obszarze województwa mazowieckiego, na którym stopień upowszechnienia edukacji przedszkolnej jest niższy niż średnia dla województwa</a:t>
                      </a:r>
                    </a:p>
                    <a:p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4005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</a:t>
            </a:r>
            <a:r>
              <a:rPr lang="pl-PL" sz="1600" b="1" dirty="0">
                <a:latin typeface="Calibri" pitchFamily="34" charset="0"/>
                <a:cs typeface="Calibri" pitchFamily="34" charset="0"/>
              </a:rPr>
              <a:t>MERYTORYCZNE</a:t>
            </a:r>
            <a:endParaRPr lang="pl-PL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427557"/>
              </p:ext>
            </p:extLst>
          </p:nvPr>
        </p:nvGraphicFramePr>
        <p:xfrm>
          <a:off x="335279" y="1425289"/>
          <a:ext cx="8636000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6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realizowany wyłącznie na rzecz ośrodków wychowania przedszkolnego, które nie korzystały ze środków EFS dostępnych w ramach programów operacyjnych w ciągu 3 lat poprzedzających moment złożenia wniosku o dofinansowanie.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Spełnienie kryterium będzie oceniane na podstawie treści wniosku o dofinansowanie projektu.</a:t>
                      </a: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ma na celu ukierunkowanie wsparcia na ośrodki wychowania przedszkolnego niekorzystające ze wsparcia ze środków EFS dostępnych w ramach programów operacyjnych w ciągu 3 lat poprzedzających moment złożenia wniosku o dofinansowanie. 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przyczyni się do wyrównania szans na początkowym etapie edukacji na obszarze całego województwa mazowieckiego.</a:t>
                      </a: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wynika z Wytycznych w zakresie realizacji przedsięwzięć z udziałem środków Europejskiego Funduszu Społecznego w obszarze edukacji na lata 2014-2020.</a:t>
                      </a:r>
                    </a:p>
                    <a:p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pkt. - projekt nie jest realizowany wyłącznie na rzecz OWP, które nie korzystały ze środków EFS w ciągu 3 lat poprzedzających moment złożenia wniosku lub brak informacji w tym zakresie</a:t>
                      </a: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pkt. - projekt jest realizowany wyłącznie na rzecz OWP, które nie korzystały ze środków EFS w ciągu 3 lat poprzedzających moment złożenia wniosku</a:t>
                      </a:r>
                    </a:p>
                    <a:p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4005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</a:t>
            </a:r>
            <a:r>
              <a:rPr lang="pl-PL" sz="1600" b="1" dirty="0">
                <a:latin typeface="Calibri" pitchFamily="34" charset="0"/>
                <a:cs typeface="Calibri" pitchFamily="34" charset="0"/>
              </a:rPr>
              <a:t>MERYTORYCZNE</a:t>
            </a:r>
            <a:endParaRPr lang="pl-PL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6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711099"/>
              </p:ext>
            </p:extLst>
          </p:nvPr>
        </p:nvGraphicFramePr>
        <p:xfrm>
          <a:off x="335279" y="1425289"/>
          <a:ext cx="8636000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6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Minimum 30% dzieci uczęszczających do ośrodka wychowania przedszkolnego zostanie objętych zajęciami wyrównującymi szanse edukacyjne w zakresie stwierdzonych deficytów.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Spełnienie kryterium będzie oceniane na podstawie treści wniosku o dofinansowanie projektu.</a:t>
                      </a: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ma na celu zwiększenie skuteczności wsparcia realizowanego w ramach upowszechniania edukacji przedszkolnej. 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Ponadto zapewnia racjonalne i efektywne wykorzystanie środków z Europejskiego Funduszu Społecznego.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– w projekcie przewidziano objęcie mniej niż 30% dzieci uczęszczających do OWP zajęciami wyrównującymi szanse edukacyjne w zakresie stwierdzonych deficytów;</a:t>
                      </a: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pkt. – w projekcie przewidziano objęcie min. 30% dzieci uczęszczających do OWP zajęciami wyrównującymi szanse edukacyjne w zakresie stwierdzonych deficytów</a:t>
                      </a:r>
                    </a:p>
                    <a:p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4005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</a:t>
            </a:r>
            <a:r>
              <a:rPr lang="pl-PL" sz="1600" b="1" dirty="0">
                <a:latin typeface="Calibri" pitchFamily="34" charset="0"/>
                <a:cs typeface="Calibri" pitchFamily="34" charset="0"/>
              </a:rPr>
              <a:t>MERYTORYCZNE</a:t>
            </a:r>
            <a:endParaRPr lang="pl-PL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1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976644"/>
              </p:ext>
            </p:extLst>
          </p:nvPr>
        </p:nvGraphicFramePr>
        <p:xfrm>
          <a:off x="335279" y="1425289"/>
          <a:ext cx="8636000" cy="4394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6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wpisany w program rewitalizacji obowiązujący na obszarze, na którym jest realizowany.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Spełnienie kryterium będzie oceniane na podstawie treści wniosku o dofinansowanie projektu.</a:t>
                      </a: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Zastosowanie kryterium przyczynia się do wsparcia procesu rewitalizacji mającego na celu pobudzenie aktywności środowisk lokalnych, stymulowanie współpracy na rzecz rozwoju społeczno-gospodarczego oraz przeciwdziałanie zjawisku wykluczenia społecznego na obszarach degradowanych i zmarginalizowanych.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 celu uzyskania korzystnych efektów działań rewitalizacyjnych niezbędna jest koordynacja i synergia projektów finansowanych w ramach EFS i EFRR.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 ramach kryterium ocenie podlega, czy projekt jest zgodny z obowiązującym (na dzień składania wniosku o dofinansowanie) programem rewitalizacji, przy czym zgodność projektu z programem rewitalizacji oznacza wpisanie go wprost w programie rewitalizacji (lista projektów głównych) lub określenie wśród pozostałych rodzajów przedsięwzięć rewitalizacyjnych (przedsięwzięcia uzupełniające), które realizują kierunki działań programu.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Zgodność z lokalnym programem rewitalizacji będzie weryfikowana poprzez zgodność przedsięwzięcia wskazanego w programie rewitalizacji z zasadami i typami operacji przewidzianymi w konkursie oraz realizację wskaźników obligatoryjnych dla konkursu.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Program rewitalizacji musi znajdować się w Wykazie programów rewitalizacji województwa mazowieckiego, publikowanym na stronie 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http://www.funduszedlamazowsza.eu</a:t>
                      </a: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wynika z zapisów RPO WM 2014 – 2020 oraz Wytycznych w zakresie rewitalizacji w programach operacyjnych na lata 2014-2020.</a:t>
                      </a:r>
                    </a:p>
                    <a:p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– projekt nie jest wpisany w program rewitalizacji lub brak informacji w tym zakresie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pkt – projekt jest wpisany w program rewitalizacji </a:t>
                      </a:r>
                    </a:p>
                    <a:p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4005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</a:t>
            </a:r>
            <a:r>
              <a:rPr lang="pl-PL" sz="1600" b="1" dirty="0">
                <a:latin typeface="Calibri" pitchFamily="34" charset="0"/>
                <a:cs typeface="Calibri" pitchFamily="34" charset="0"/>
              </a:rPr>
              <a:t>MERYTORYCZNE</a:t>
            </a:r>
            <a:endParaRPr lang="pl-PL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8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064589"/>
              </p:ext>
            </p:extLst>
          </p:nvPr>
        </p:nvGraphicFramePr>
        <p:xfrm>
          <a:off x="335279" y="1425289"/>
          <a:ext cx="8636000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6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zawarty w Planie Inwestycyjnym dla subregionu objętego problemowym Obszarem Strategicznej Interwencji (OSI problemowymi).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Spełnienie kryterium będzie oceniane na podstawie treści wniosku o dofinansowanie projektu.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 ramach kryterium ocenie podlega, czy projekt jest zawarty w Planie inwestycyjnym dla subregionu objętego problemowym Obszarem Strategicznej Interwencji, jako projekt towarzyszący. 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Wsparcie Obszarów Strategicznej Interwencji w ramach RPO WM 2014-2020 odbywa się poprzez realizację Planów Inwestycyjnych dla 5 subregionów (ciechanowskiego, płockiego, ostrołęckiego, siedleckiego i radomskiego) objętych OSI problemowymi. Plany inwestycyjne dla poszczególnych subregionów są dostępne na stronie www.funduszedlamazowsza.eu, zakładka O programie/ Zapoznaj się z prawem i dokumentami. 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Zastosowanie kryterium przyczyni się do wzmocnienia potencjału Obszarów Strategicznej Interwencji (OSI) oraz zapewni komplementarność wsparcia w ramach EFS i EFRR.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wynika z zapisów RPO WM 2014-2020.</a:t>
                      </a:r>
                    </a:p>
                    <a:p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– projekt nie jest zawarty w Planie Inwestycyjnym dla subregionu objętego problemowym Obszarem Strategicznej Interwencji (OSI problemowymi) lub brak informacji w tym zakresie; 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pkt - projekt jest zawarty w Planie Inwestycyjnym dla subregionu objętego problemowym Obszarem Strategicznej Interwencji (OSI problemowymi)</a:t>
                      </a:r>
                    </a:p>
                    <a:p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4005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</a:t>
            </a:r>
            <a:r>
              <a:rPr lang="pl-PL" sz="1600" b="1" dirty="0">
                <a:latin typeface="Calibri" pitchFamily="34" charset="0"/>
                <a:cs typeface="Calibri" pitchFamily="34" charset="0"/>
              </a:rPr>
              <a:t>MERYTORYCZNE</a:t>
            </a:r>
            <a:endParaRPr lang="pl-PL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47472" y="1417320"/>
            <a:ext cx="842346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sz="2800" dirty="0">
                <a:latin typeface="+mn-lt"/>
              </a:rPr>
              <a:t>Kryteria dostępu oraz szczegółowe merytoryczne </a:t>
            </a:r>
          </a:p>
          <a:p>
            <a:pPr algn="ctr" eaLnBrk="0" hangingPunct="0">
              <a:defRPr/>
            </a:pPr>
            <a:r>
              <a:rPr lang="pl-PL" sz="2800" dirty="0">
                <a:latin typeface="+mn-lt"/>
              </a:rPr>
              <a:t>wyboru projektów konkursowych w ramach Regionalnego Programu Operacyjnego Województwa </a:t>
            </a:r>
            <a:r>
              <a:rPr lang="pl-PL" sz="2800" dirty="0" smtClean="0">
                <a:latin typeface="+mn-lt"/>
              </a:rPr>
              <a:t>Mazowieckiego na </a:t>
            </a:r>
            <a:r>
              <a:rPr lang="pl-PL" sz="2800" dirty="0">
                <a:latin typeface="+mn-lt"/>
              </a:rPr>
              <a:t>lata </a:t>
            </a:r>
            <a:r>
              <a:rPr lang="pl-PL" sz="2800" dirty="0" smtClean="0">
                <a:latin typeface="+mn-lt"/>
              </a:rPr>
              <a:t>2014-2020</a:t>
            </a:r>
          </a:p>
          <a:p>
            <a:pPr algn="ctr" eaLnBrk="0" hangingPunct="0">
              <a:defRPr/>
            </a:pPr>
            <a:endParaRPr lang="pl-PL" sz="2800" dirty="0" smtClean="0">
              <a:latin typeface="+mn-lt"/>
            </a:endParaRPr>
          </a:p>
          <a:p>
            <a:pPr algn="ctr" eaLnBrk="0" hangingPunct="0">
              <a:defRPr/>
            </a:pPr>
            <a:endParaRPr lang="pl-PL" sz="2800" dirty="0">
              <a:latin typeface="+mn-lt"/>
            </a:endParaRPr>
          </a:p>
          <a:p>
            <a:pPr algn="ctr"/>
            <a:r>
              <a:rPr lang="pl-PL" sz="2400" dirty="0">
                <a:latin typeface="+mn-lt"/>
              </a:rPr>
              <a:t>Działanie </a:t>
            </a:r>
            <a:r>
              <a:rPr lang="pl-PL" sz="2400" dirty="0">
                <a:latin typeface="+mn-lt"/>
              </a:rPr>
              <a:t>10.1 Kształcenie i rozwój dzieci i młodzieży</a:t>
            </a:r>
            <a:endParaRPr lang="pl-PL" sz="2400" dirty="0">
              <a:latin typeface="+mn-lt"/>
            </a:endParaRPr>
          </a:p>
          <a:p>
            <a:pPr algn="ctr"/>
            <a:r>
              <a:rPr lang="pl-PL" sz="2400" dirty="0">
                <a:latin typeface="+mn-lt"/>
              </a:rPr>
              <a:t>Poddziałanie </a:t>
            </a:r>
            <a:r>
              <a:rPr lang="pl-PL" sz="2400" dirty="0">
                <a:latin typeface="+mn-lt"/>
              </a:rPr>
              <a:t>10.1.4 Edukacja przedszkolna</a:t>
            </a:r>
            <a:endParaRPr lang="pl-PL" sz="2400" dirty="0"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1" y="338311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 smtClean="0">
                <a:latin typeface="+mn-lt"/>
              </a:rPr>
              <a:t>Urząd Marszałkowski Województwa Mazowieckiego </a:t>
            </a:r>
            <a:r>
              <a:rPr lang="pl-PL" altLang="pl-PL" dirty="0">
                <a:latin typeface="+mn-lt"/>
              </a:rPr>
              <a:t>w Warszawie</a:t>
            </a:r>
          </a:p>
          <a:p>
            <a:pPr algn="ctr">
              <a:defRPr/>
            </a:pPr>
            <a:r>
              <a:rPr lang="pl-PL" altLang="pl-PL" dirty="0" smtClean="0">
                <a:latin typeface="+mn-lt"/>
              </a:rPr>
              <a:t>Al</a:t>
            </a:r>
            <a:r>
              <a:rPr lang="pl-PL" altLang="pl-PL" dirty="0">
                <a:latin typeface="+mn-lt"/>
              </a:rPr>
              <a:t>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 err="1">
                <a:latin typeface="+mn-lt"/>
              </a:rPr>
              <a:t>dsrr@mazovia.pl</a:t>
            </a:r>
            <a:endParaRPr lang="pl-PL" alt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107" y="329346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64776" y="1788160"/>
            <a:ext cx="8256495" cy="377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latin typeface="+mn-lt"/>
              </a:rPr>
              <a:t> </a:t>
            </a:r>
            <a:r>
              <a:rPr lang="pl-PL" sz="1400" b="1" dirty="0" smtClean="0">
                <a:latin typeface="+mn-lt"/>
              </a:rPr>
              <a:t>Typ projektów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Zwiększenie dostępności do edukacji przedszkolnej </a:t>
            </a: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poprzez:</a:t>
            </a:r>
            <a:endParaRPr lang="pl-PL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2913" lvl="0" indent="-2667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tworzenie </a:t>
            </a: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nowych miejsc wychowania przedszkolnego, w tym dostosowanych do potrzeb dzieci </a:t>
            </a: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 niepełnosprawnościami</a:t>
            </a: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w istniejących ośrodkach wychowania przedszkolnego (OWP</a:t>
            </a: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), również </a:t>
            </a: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specjalnych i integracyjnych;</a:t>
            </a:r>
          </a:p>
          <a:p>
            <a:pPr marL="442913" lvl="0" indent="-2667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dostosowanie </a:t>
            </a: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istniejących miejsc wychowania przedszkolnego do potrzeb dzieci z niepełnosprawnościami lub realizacja dodatkowej oferty edukacyjnej i specjalistycznej umożliwiającej dziecku z niepełnosprawnością udział w wychowaniu przedszkolnym poprzez wyrównywanie deficytu wynikającego z niepełnosprawności. Działania te mogą być realizowane samodzielnie.</a:t>
            </a:r>
          </a:p>
          <a:p>
            <a:pPr marL="442913" lvl="0" indent="-2667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rozszerzenie </a:t>
            </a: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oferty OWP o dodatkowe zajęcia wyrównujące szanse edukacyjne dzieci w zakresie stwierdzonych deficytów;</a:t>
            </a:r>
          </a:p>
          <a:p>
            <a:pPr marL="442913" lvl="0" indent="-2667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wydłużenie </a:t>
            </a: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godzin pracy OWP;</a:t>
            </a:r>
          </a:p>
          <a:p>
            <a:pPr marL="442913" lvl="0" indent="-2667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doskonalenie </a:t>
            </a: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umiejętności, kompetencji lub kwalifikacji nauczycieli OWP do pracy z dziećmi w wieku przedszkolnym, w tym w szczególności z dziećmi ze specjalnymi potrzebami edukacyjnymi oraz w zakresie współpracy nauczycieli z rodzicami, w tym radzenia sobie w sytuacjach </a:t>
            </a: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trudnych.</a:t>
            </a:r>
            <a:endParaRPr lang="pl-PL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107" y="29348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920264"/>
              </p:ext>
            </p:extLst>
          </p:nvPr>
        </p:nvGraphicFramePr>
        <p:xfrm>
          <a:off x="335279" y="1425289"/>
          <a:ext cx="8636000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8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2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Okres realizacji projektu nie przekracza 18 miesięcy.</a:t>
                      </a:r>
                      <a:endParaRPr lang="pl-PL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Spełnienie kryterium będzie oceniane na podstawie treści wniosku o dofinansowanie projektu.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Ograniczony czas realizacji projektu pozwoli Wnioskodawcom na precyzyjne zaplanowanie przedsięwzięć, co wpłynie na zwiększenie efektywności oraz sprawne rozliczenie finansowe projektów.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Czas realizacji projektu wpłynie na możliwość realizacji większej liczby projektów w ramach dostępnej alokacji, co pozwoli na osiągnięcie założonych wartości wskaźników określonych w Regionalnym Programie Operacyjnym Województwa Mazowieckiego na lata 2014-2020.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Możliwe warianty oceny: „0 – nie spełnia” lub „1 - spełnia”. Spełnienie kryterium (uzyskanie oceny „1 - spełnia”) jest warunkiem koniecznym do otrzymania dofinansowania. Uzyskanie oceny „0 – nie spełnia” skutkuje odrzuceniem wniosku.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0/1</a:t>
                      </a:r>
                    </a:p>
                    <a:p>
                      <a:pPr algn="ctr"/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3383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DOSTĘPU (ocena formalna) 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545732"/>
              </p:ext>
            </p:extLst>
          </p:nvPr>
        </p:nvGraphicFramePr>
        <p:xfrm>
          <a:off x="335279" y="1425289"/>
          <a:ext cx="8636000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8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2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Minimalna wartość projektu wynosi 100 tys. PLN.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Spełnienie kryterium będzie oceniane na podstawie treści wniosku o dofinansowanie projektu.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Minimalna wartość projektu, tj. łącznie środki z Europejskiego Funduszu Społecznego, o które wnioskuje podmiot, oraz wkład własny pochodzący z jego środków, wynosi 100 tys. PLN.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 sytuacji gdy na którymkolwiek etapie oceny wniosku (ocena formalna, merytoryczna, negocjacje) minimalna wartość projektu zmniejszy się poniżej 100 tys. PLN wniosek zostanie odrzucony.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Możliwe warianty oceny: „0 – nie spełnia” lub „1 - spełnia”. Spełnienie kryterium (uzyskanie oceny „1 - spełnia”) jest warunkiem koniecznym do otrzymania dofinansowania. Uzyskanie oceny „0 – nie spełnia” skutkuje odrzuceniem wniosku.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0/1</a:t>
                      </a:r>
                    </a:p>
                    <a:p>
                      <a:pPr algn="ctr"/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3383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DOSTĘPU (ocena formalna) 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2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281027"/>
              </p:ext>
            </p:extLst>
          </p:nvPr>
        </p:nvGraphicFramePr>
        <p:xfrm>
          <a:off x="335279" y="1425289"/>
          <a:ext cx="8636000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8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2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Wnioskowana kwota dofinansowania w projekcie nie przekracza wyrażonej w PLN równowartości 100 tys. EUR, a koszty bezpośrednie projektu będą rozliczane kwotami ryczałtowymi określonymi przez Wnioskodawcę.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Spełnienie kryterium będzie oceniane na podstawie treści wniosku o dofinansowanie projektu.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Wnioskowana kwota dofinansowania w projekcie, tj. środki z Europejskiego Funduszu Społecznego, nie przekracza wyrażonej w PLN równowartości 100 tys. EUR. Kwotę należy przeliczyć wg. kursu euro podanego w regulaminie konkursu.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Jednocześnie, koszty bezpośrednie projektu będą rozliczane kwotami ryczałtowymi określonymi przez Wnioskodawcę w oparciu o szczegółowy budżet projektu.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Koszty pośrednie rozliczane będą z wykorzystaniem stawek ryczałtowych, określonych w rozdziale 8.4 Wytycznych w zakresie kwalifikowalności wydatków w ramach EFRR, EFS i FS na lata 2014-2020 i wskazanych w regulaminie konkursu.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wynika z Wytycznych w zakresie kwalifikowalności wydatków w ramach EFRR, EFS i FS na lata 2014-2020.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Możliwe warianty oceny: „0 – nie spełnia” lub „1 - spełnia”. Spełnienie kryterium (uzyskanie oceny „1 - spełnia”) jest warunkiem koniecznym do otrzymania dofinansowania. Uzyskanie oceny „0 – nie spełnia” skutkuje odrzuceniem wniosku.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dirty="0" smtClean="0">
                          <a:solidFill>
                            <a:schemeClr val="tx1"/>
                          </a:solidFill>
                          <a:latin typeface="+mn-lt"/>
                        </a:rPr>
                        <a:t>0/1</a:t>
                      </a:r>
                      <a:endParaRPr lang="pl-PL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3383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DOSTĘPU (ocena formalna) 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4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011294"/>
              </p:ext>
            </p:extLst>
          </p:nvPr>
        </p:nvGraphicFramePr>
        <p:xfrm>
          <a:off x="335279" y="1425289"/>
          <a:ext cx="8636000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8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2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Wnioskodawcą jest organ prowadzący ośrodki wychowania przedszkolnego objęte wsparciem.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Spełnienie kryterium będzie oceniane na podstawie treści wniosku o dofinansowanie projektu.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0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Wnioskodawca zobowiązany jest zamieścić we wniosku o dofinansowanie zapis potwierdzający, iż jest organem prowadzącym ośrodek wychowania przedszkolnego, którego dotyczy wsparcie.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Celem wprowadzenia kryterium jest zagwarantowanie, iż w realizację projektów są zaangażowane podmioty mające kompleksową i najszerszą wiedzę w zakresie edukacji przedszkolnej.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0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Kryterium wynika z zapisów RPO WM 2014-2020.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0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Możliwe warianty oceny: „0 – nie spełnia” lub „1 - spełnia”. Spełnienie kryterium (uzyskanie oceny „1 - spełnia”) jest warunkiem koniecznym do otrzymania dofinansowania. Uzyskanie oceny „0 – nie spełnia” skutkuje odrzuceniem wniosku.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3383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DOSTĘPU (ocena formalna) 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7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646692"/>
              </p:ext>
            </p:extLst>
          </p:nvPr>
        </p:nvGraphicFramePr>
        <p:xfrm>
          <a:off x="335279" y="1425289"/>
          <a:ext cx="8636000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0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0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Zakres wsparcia w ramach projektu jest określony na podstawie indywidualnie zdiagnozowanego zapotrzebowania ośrodka wychowania przedszkolnego na usługi w zakresie edukacji przedszkolnej na obszarze realizacji projektu.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Spełnienie kryterium będzie oceniane na podstawie oświadczenia Wnioskodawcy zawartego we wniosku o dofinansowanie projektu.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85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Wnioskodawca oświadcza, że: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60363" algn="l"/>
                        </a:tabLst>
                      </a:pPr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1)</a:t>
                      </a:r>
                      <a:r>
                        <a:rPr lang="pl-PL" sz="85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przed przygotowaniem wniosku o dofinansowanie, została przeprowadzona diagnoza , pozwalająca na ocenę zasadności wsparcia w ramach projektu;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60363" algn="l"/>
                        </a:tabLst>
                      </a:pPr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2)</a:t>
                      </a:r>
                      <a:r>
                        <a:rPr lang="pl-PL" sz="85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diagnoza uwzględnia co najmniej kluczowe dla planowanego wsparcia i określone w Regulaminie konkursu zagadnienia ;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60363" algn="l"/>
                        </a:tabLst>
                      </a:pPr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3)</a:t>
                      </a:r>
                      <a:r>
                        <a:rPr lang="pl-PL" sz="85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zakres wsparcia w ramach projektu jest zgodny z przeprowadzoną diagnozą;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60363" algn="l"/>
                        </a:tabLst>
                      </a:pPr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4)</a:t>
                      </a:r>
                      <a:r>
                        <a:rPr lang="pl-PL" sz="85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diagnoza jest zatwierdzona przez organ prowadzący bądź osobę upoważnioną do podejmowania decyzji.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Wnioskodawca jest zobowiązany wskazać w treści wniosku o dofinansowanie główne wnioski z przeprowadzonej diagnozy.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Właściwym do przeprowadzenia diagnozy jest wybrany/wybrane spośród niżej wymienionych podmiot/podmioty: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85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- </a:t>
                      </a:r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ośrodek wychowania przedszkolnego planowany do objęcia wsparciem,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-</a:t>
                      </a:r>
                      <a:r>
                        <a:rPr lang="pl-PL" sz="85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inny podmiot prowadzący działalność o charakterze edukacyjnym lub badawczym,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-</a:t>
                      </a:r>
                      <a:r>
                        <a:rPr lang="pl-PL" sz="85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organ prowadzący ośrodek wychowania przedszkolnego planowany do objęcia wsparciem.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Podmiot przeprowadzający diagnozę ma możliwość skorzystania ze wsparcia instytucji systemu wspomagania pracy ośrodka wychowania przedszkolnego, tj. placówki doskonalenia nauczycieli, poradni psychologiczno-pedagogicznej, biblioteki pedagogicznej.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85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wynika z Wytycznych w zakresie realizacji przedsięwzięć z udziałem środków Europejskiego Funduszu Społecznego w obszarze edukacji na lata 2014-2020.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85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Możliwe warianty oceny: „0 – nie spełnia” lub „1 - spełnia”. Spełnienie kryterium (uzyskanie oceny „1 - spełnia”) jest warunkiem koniecznym do otrzymania dofinansowania. Uzyskanie oceny „0 – nie spełnia” skutkuje odrzuceniem wniosku.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8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19" y="1055957"/>
            <a:ext cx="44112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DOSTĘPU (</a:t>
            </a:r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ocena merytoryczna) 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7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084998"/>
              </p:ext>
            </p:extLst>
          </p:nvPr>
        </p:nvGraphicFramePr>
        <p:xfrm>
          <a:off x="335279" y="1425289"/>
          <a:ext cx="8636000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0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0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Działalność bieżąca nowo utworzonych miejsc wychowania przedszkolnego lub/ i istniejących miejsc wychowania przedszkolnego dostosowanych do potrzeb dzieci z niepełnosprawnością będzie finansowana w ramach projektu przez okres nie dłuższy niż 12 miesięcy.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Spełnienie kryterium będzie oceniane na podstawie oświadczenia Wnioskodawcy zawartego we wniosku o dofinansowanie projektu 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Wnioskodawca oświadcza, że działalność bieżąca utworzonych w ramach projektu nowych miejsc wychowania przedszkolnego lub/ i istniejących miejsc wychowania przedszkolnego dostosowanych do potrzeb dzieci z niepełnosprawnością będzie finansowana w ramach projektu przez okres nie dłuższy niż 12 miesięcy.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podlega ocenie wyłącznie w przypadku, jeśli Wnioskodawca planuje utworzenie nowych miejsc wychowania przedszkolnego lub/ i dostosowanie istniejących miejsc wychowania przedszkolnego do potrzeb dzieci z niepełnosprawnością i finansowanie ich działalności bieżącej w ramach projektu.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wynika z Wytycznych w zakresie realizacji przedsięwzięć z udziałem środków Europejskiego Funduszu Społecznego w obszarze edukacji na lata 2014-2020.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Możliwe warianty oceny: „0 – nie spełnia” lub „1 - spełnia” lub „nie dotyczy”. Spełnienie kryterium (uzyskanie oceny „1 - spełnia” lub „nie dotyczy”) jest warunkiem koniecznym do otrzymania dofinansowania. Uzyskanie oceny „0 – nie spełnia” skutkuje odrzuceniem wniosku.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0/1/nie dotyczy</a:t>
                      </a:r>
                      <a:endParaRPr lang="pl-PL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19" y="1055957"/>
            <a:ext cx="4025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DOSTĘPU (ocena </a:t>
            </a:r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merytoryczna) 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5378</TotalTime>
  <Words>3419</Words>
  <Application>Microsoft Office PowerPoint</Application>
  <PresentationFormat>Pokaz na ekranie (4:3)</PresentationFormat>
  <Paragraphs>299</Paragraphs>
  <Slides>20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Bogiel Aneta</cp:lastModifiedBy>
  <cp:revision>786</cp:revision>
  <cp:lastPrinted>2019-10-18T11:40:52Z</cp:lastPrinted>
  <dcterms:created xsi:type="dcterms:W3CDTF">2015-04-20T12:46:14Z</dcterms:created>
  <dcterms:modified xsi:type="dcterms:W3CDTF">2020-01-08T11:42:32Z</dcterms:modified>
</cp:coreProperties>
</file>