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9"/>
  </p:notesMasterIdLst>
  <p:handoutMasterIdLst>
    <p:handoutMasterId r:id="rId10"/>
  </p:handoutMasterIdLst>
  <p:sldIdLst>
    <p:sldId id="258" r:id="rId2"/>
    <p:sldId id="345" r:id="rId3"/>
    <p:sldId id="382" r:id="rId4"/>
    <p:sldId id="354" r:id="rId5"/>
    <p:sldId id="425" r:id="rId6"/>
    <p:sldId id="426" r:id="rId7"/>
    <p:sldId id="387" r:id="rId8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87085" autoAdjust="0"/>
  </p:normalViewPr>
  <p:slideViewPr>
    <p:cSldViewPr snapToGrid="0">
      <p:cViewPr varScale="1">
        <p:scale>
          <a:sx n="108" d="100"/>
          <a:sy n="108" d="100"/>
        </p:scale>
        <p:origin x="1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7DE0-C653-454D-9F38-48322E833B16}" type="datetimeFigureOut">
              <a:rPr lang="pl-PL" smtClean="0"/>
              <a:t>08.01.2020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811C6-B7F9-44CF-B57C-2D2414D23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27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08.01.2020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</a:t>
            </a:r>
            <a:r>
              <a:rPr lang="pl-PL" dirty="0" smtClean="0">
                <a:latin typeface="+mj-lt"/>
              </a:rPr>
              <a:t>2014-2020 </a:t>
            </a: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16 stycznia 2020 </a:t>
            </a:r>
            <a:r>
              <a:rPr lang="pl-PL" dirty="0" smtClean="0">
                <a:latin typeface="+mj-lt"/>
              </a:rPr>
              <a:t>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2" y="190206"/>
            <a:ext cx="5938019" cy="5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Kryteria </a:t>
            </a:r>
            <a:r>
              <a:rPr lang="pl-PL" sz="2800" dirty="0" smtClean="0">
                <a:latin typeface="+mn-lt"/>
              </a:rPr>
              <a:t>dostępu</a:t>
            </a:r>
            <a:endParaRPr lang="pl-PL" sz="28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d</a:t>
            </a:r>
            <a:r>
              <a:rPr lang="pl-PL" sz="2800" dirty="0" smtClean="0">
                <a:latin typeface="+mn-lt"/>
              </a:rPr>
              <a:t>la naboru pozakonkursowego </a:t>
            </a:r>
          </a:p>
          <a:p>
            <a:pPr algn="ctr" eaLnBrk="0" hangingPunct="0">
              <a:defRPr/>
            </a:pPr>
            <a:r>
              <a:rPr lang="pl-PL" sz="2800" dirty="0" smtClean="0">
                <a:latin typeface="+mn-lt"/>
              </a:rPr>
              <a:t>w </a:t>
            </a:r>
            <a:r>
              <a:rPr lang="pl-PL" sz="2800" dirty="0">
                <a:latin typeface="+mn-lt"/>
              </a:rPr>
              <a:t>ramach Regionalnego Programu Operacyjnego Województwa </a:t>
            </a:r>
            <a:r>
              <a:rPr lang="pl-PL" sz="2800" dirty="0" smtClean="0">
                <a:latin typeface="+mn-lt"/>
              </a:rPr>
              <a:t>Mazowieckiego na </a:t>
            </a:r>
            <a:r>
              <a:rPr lang="pl-PL" sz="2800" dirty="0">
                <a:latin typeface="+mn-lt"/>
              </a:rPr>
              <a:t>lata </a:t>
            </a:r>
            <a:r>
              <a:rPr lang="pl-PL" sz="2800" dirty="0" smtClean="0">
                <a:latin typeface="+mn-lt"/>
              </a:rPr>
              <a:t>2014-2020</a:t>
            </a:r>
          </a:p>
          <a:p>
            <a:pPr algn="ctr" eaLnBrk="0" hangingPunct="0">
              <a:defRPr/>
            </a:pPr>
            <a:endParaRPr lang="pl-PL" sz="2800" dirty="0" smtClean="0">
              <a:latin typeface="+mn-lt"/>
            </a:endParaRPr>
          </a:p>
          <a:p>
            <a:pPr algn="ctr" eaLnBrk="0" hangingPunct="0">
              <a:defRPr/>
            </a:pPr>
            <a:endParaRPr lang="pl-PL" sz="2800" dirty="0">
              <a:latin typeface="+mn-lt"/>
            </a:endParaRPr>
          </a:p>
          <a:p>
            <a:pPr algn="ctr"/>
            <a:r>
              <a:rPr lang="pl-PL" sz="2400" dirty="0">
                <a:latin typeface="+mn-lt"/>
              </a:rPr>
              <a:t>Działanie </a:t>
            </a:r>
            <a:r>
              <a:rPr lang="pl-PL" sz="2400" dirty="0" smtClean="0">
                <a:latin typeface="+mn-lt"/>
              </a:rPr>
              <a:t>10.1 Kształcenie </a:t>
            </a:r>
            <a:r>
              <a:rPr lang="pl-PL" sz="2400" dirty="0">
                <a:latin typeface="+mn-lt"/>
              </a:rPr>
              <a:t>i rozwój dzieci i młodzieży</a:t>
            </a:r>
            <a:endParaRPr lang="pl-PL" sz="2400" dirty="0">
              <a:latin typeface="+mn-lt"/>
            </a:endParaRPr>
          </a:p>
          <a:p>
            <a:pPr algn="ctr"/>
            <a:r>
              <a:rPr lang="pl-PL" sz="2400" dirty="0">
                <a:latin typeface="+mn-lt"/>
              </a:rPr>
              <a:t>Poddziałanie </a:t>
            </a:r>
            <a:r>
              <a:rPr lang="pl-PL" sz="2400" dirty="0" smtClean="0">
                <a:latin typeface="+mn-lt"/>
              </a:rPr>
              <a:t>10.1.3 Programy </a:t>
            </a:r>
            <a:r>
              <a:rPr lang="pl-PL" sz="2400" dirty="0">
                <a:latin typeface="+mn-lt"/>
              </a:rPr>
              <a:t>stypendialne</a:t>
            </a: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338311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64776" y="1788160"/>
            <a:ext cx="82564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+mn-lt"/>
              </a:rPr>
              <a:t> </a:t>
            </a:r>
            <a:r>
              <a:rPr lang="pl-PL" sz="1400" b="1" dirty="0" smtClean="0">
                <a:latin typeface="+mn-lt"/>
              </a:rPr>
              <a:t>Typ </a:t>
            </a:r>
            <a:r>
              <a:rPr lang="pl-PL" sz="1400" b="1" dirty="0" smtClean="0">
                <a:latin typeface="+mn-lt"/>
              </a:rPr>
              <a:t>projektów</a:t>
            </a:r>
          </a:p>
          <a:p>
            <a:pPr algn="ctr"/>
            <a:endParaRPr lang="pl-PL" sz="1400" b="1" dirty="0">
              <a:latin typeface="+mn-lt"/>
            </a:endParaRPr>
          </a:p>
          <a:p>
            <a:pPr algn="ctr"/>
            <a:r>
              <a:rPr lang="pl-PL" sz="1400" dirty="0">
                <a:latin typeface="+mn-lt"/>
              </a:rPr>
              <a:t>1. Realizacja programów stypendialnych skierowanych do uzdolnionych uczniów szkół prowadzących wyłącznie kształcenie ogólne</a:t>
            </a:r>
            <a:endParaRPr lang="pl-PL" sz="1400" dirty="0" smtClean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379991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uczestnictwo co najmniej 70% uczniów zamieszkałych na obszarach wiejskich lub na terenie miast średnich w województwie mazowieckim.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Spełnienie kryterium będzie oceniane na podstawie treści wniosku o dofinansowanie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ma na celu silniejszą koncentrację środków na działaniach prowadzonych w stosunku do osób zamieszkałych na obszarach wiejskich lub na obszarach miast średnich , cechujących się największymi potrzebami w zakresie wyrównania szans edukacyjnych uczniów, niezbędną w kontekście zróżnicowań wewnątrz regionalnych i potrzeby osiągnięcia większej spójności społeczno-gospodarczej.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Obszary wiejskie należy rozumieć zgodnie z Wytycznymi w zakresie monitorowania postępu rzeczowego realizacji programów operacyjnych na lata 2014-2020  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Działania w tym zakresie wpłyną na wyrównywanie szans edukacyjnych uczniów i pozwolą na rozwijanie zdolności, zmotywują do dalszej nauki i rozwoju.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wynika z założeń RPO WM 2014 - 2020.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powoduje skierowanie wniosku do poprawy/ uzupełnienia. W przypadku braku poprawy lub uzupełnienia projektu w wyznaczonym terminie wniosek jest odrzucany, uzyskując ocenę „0 – nie spełnia”.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28412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wspiera szczególnie uzdolnionych uczniów z wysokimi wynikami/ osiągnięciami edukacyjnymi w zakresie przedmiotów ogólnych. 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Przez szczególnie uzdolnionego ucznia rozumie się ucznia, którego osiągnięcia edukacyjne w roku szkolnym bezpośrednio poprzedzającym rok realizacji projektu spełniają warunki określone w regulaminie programu stypendialnego 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szczególnie uzdolnionych uczniów powinno obejmować co najmniej oceny klasyfikacyjne uzyskane przez uczniów z przynajmniej jednego spośród nauczanych przedmiotów szkolnych, rozwijających kompetencje kluczowe lub umiejętności uniwersalne. Osiągnięcia w olimpiadach, konkursach lub turniejach mogą stanowić dodatkowe kryterium premiujące. Szczegółowe kryteria naboru, uwzględniające warunki określone w Wytycznych w zakresie realizacji przedsięwzięć z udziałem środków Europejskiego Funduszu Społecznego w obszarze edukacji na lata 2014-2020 zostaną określone w regulaminie programu stypendialnego.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powoduje skierowanie wniosku do poprawy/ uzupełnienia. W przypadku braku poprawy lub uzupełnienia projektu w wyznaczonym terminie wniosek jest odrzucany, uzyskując ocenę „0 – nie spełnia”.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27138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zindywidualizowane wsparcie rozwoju edukacyjnego uczniów.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Każdy stypendysta posiada plan rozwoju edukacyjnego, obejmujący przewidywane w tym zakresie cele i rezultaty oraz zakres działań możliwych do finansowania ze środków przyznanego stypendium. Plan powinien zostać opracowany wspólnie przez ucznia , jego rodzica/opiekuna prawnego oraz osobę  sprawującą opiekę dydaktyczną nad stypendystą. Opracowanie planu rozwoju edukacyjnego przyczynia się do prawidłowego wykorzystania otrzymanych środków.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ma na celu zapewnienia efektywności wsparcia, które odpowiada na zidentyfikowane potrzeby edukacyjne uczniów.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jest zgodne z założeniami RPO WM 2014 – 2020 oraz Wytycznymi w zakresie realizacji przedsięwzięć z udziałem środków Europejskiego Funduszu Społecznego w obszarze edukacji na lata 2014-2020.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powoduje skierowanie wniosku do poprawy/ uzupełnienia. W przypadku braku poprawy lub uzupełnienia projektu w wyznaczonym terminie wniosek jest odrzucany, uzyskując ocenę „0 – nie spełnia”.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  <a:endParaRPr lang="pl-PL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</a:rPr>
              <a:t>Urząd Marszałkowski Województwa Mazowieckiego </a:t>
            </a:r>
            <a:r>
              <a:rPr lang="pl-PL" altLang="pl-PL" dirty="0">
                <a:latin typeface="+mn-lt"/>
              </a:rPr>
              <a:t>w Warszawie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</a:rPr>
              <a:t>Al</a:t>
            </a:r>
            <a:r>
              <a:rPr lang="pl-PL" altLang="pl-PL" dirty="0">
                <a:latin typeface="+mn-lt"/>
              </a:rPr>
              <a:t>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329346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5267</TotalTime>
  <Words>725</Words>
  <Application>Microsoft Office PowerPoint</Application>
  <PresentationFormat>Pokaz na ekranie (4:3)</PresentationFormat>
  <Paragraphs>67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Bogiel Aneta</cp:lastModifiedBy>
  <cp:revision>785</cp:revision>
  <cp:lastPrinted>2019-10-18T11:40:52Z</cp:lastPrinted>
  <dcterms:created xsi:type="dcterms:W3CDTF">2015-04-20T12:46:14Z</dcterms:created>
  <dcterms:modified xsi:type="dcterms:W3CDTF">2020-01-08T09:37:25Z</dcterms:modified>
</cp:coreProperties>
</file>