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71" r:id="rId5"/>
    <p:sldMasterId id="2147483672" r:id="rId6"/>
  </p:sldMasterIdLst>
  <p:notesMasterIdLst>
    <p:notesMasterId r:id="rId17"/>
  </p:notesMasterIdLst>
  <p:handoutMasterIdLst>
    <p:handoutMasterId r:id="rId18"/>
  </p:handoutMasterIdLst>
  <p:sldIdLst>
    <p:sldId id="257" r:id="rId7"/>
    <p:sldId id="267" r:id="rId8"/>
    <p:sldId id="264" r:id="rId9"/>
    <p:sldId id="272" r:id="rId10"/>
    <p:sldId id="273" r:id="rId11"/>
    <p:sldId id="271" r:id="rId12"/>
    <p:sldId id="274" r:id="rId13"/>
    <p:sldId id="270" r:id="rId14"/>
    <p:sldId id="268" r:id="rId15"/>
    <p:sldId id="261" r:id="rId16"/>
  </p:sldIdLst>
  <p:sldSz cx="9144000" cy="6858000" type="screen4x3"/>
  <p:notesSz cx="6797675" cy="9928225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ztark Sylwia" initials="SS" lastIdx="7" clrIdx="0">
    <p:extLst>
      <p:ext uri="{19B8F6BF-5375-455C-9EA6-DF929625EA0E}">
        <p15:presenceInfo xmlns:p15="http://schemas.microsoft.com/office/powerpoint/2012/main" userId="S-1-5-21-3614740060-3577846218-3186316695-224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30D5B8D-BD9B-4BFB-8BBF-F51D80CC9B8F}">
  <a:tblStyle styleId="{330D5B8D-BD9B-4BFB-8BBF-F51D80CC9B8F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5E6"/>
          </a:solidFill>
        </a:fill>
      </a:tcStyle>
    </a:wholeTbl>
    <a:band1H>
      <a:tcTxStyle/>
      <a:tcStyle>
        <a:tcBdr/>
        <a:fill>
          <a:solidFill>
            <a:srgbClr val="FEEACA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FEEACA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Arial"/>
          <a:ea typeface="Arial"/>
          <a:cs typeface="Arial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Arial"/>
          <a:ea typeface="Arial"/>
          <a:cs typeface="Arial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62" autoAdjust="0"/>
    <p:restoredTop sz="86410"/>
  </p:normalViewPr>
  <p:slideViewPr>
    <p:cSldViewPr snapToGrid="0">
      <p:cViewPr varScale="1">
        <p:scale>
          <a:sx n="90" d="100"/>
          <a:sy n="90" d="100"/>
        </p:scale>
        <p:origin x="480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822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9.xml"/><Relationship Id="rId23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commentAuthors" Target="commentAuthors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948DF5-E070-449C-A570-F04285488856}" type="datetimeFigureOut">
              <a:rPr lang="pl-PL" smtClean="0"/>
              <a:t>2019-12-16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A021C6-57FD-4ED2-9615-7CA05A3AC29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532100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5659" cy="4964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0443" y="0"/>
            <a:ext cx="2945659" cy="4964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0091"/>
            <a:ext cx="2945659" cy="4964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18219083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412034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fld>
            <a:endParaRPr lang="en-GB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473091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 lang="en-GB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254639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</a:t>
            </a:fld>
            <a:endParaRPr lang="en-GB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443110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9</a:t>
            </a:fld>
            <a:endParaRPr lang="en-GB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866956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6:notes"/>
          <p:cNvSpPr txBox="1">
            <a:spLocks noGrp="1"/>
          </p:cNvSpPr>
          <p:nvPr>
            <p:ph type="body" idx="1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" name="Google Shape;155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01385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SIC title page + name">
  <p:cSld name="BASIC title page + name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body" idx="1"/>
          </p:nvPr>
        </p:nvSpPr>
        <p:spPr>
          <a:xfrm>
            <a:off x="933578" y="4725144"/>
            <a:ext cx="7272337" cy="2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28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28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28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28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2"/>
          </p:nvPr>
        </p:nvSpPr>
        <p:spPr>
          <a:xfrm>
            <a:off x="933578" y="5157216"/>
            <a:ext cx="7272337" cy="2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28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28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28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28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body" idx="3"/>
          </p:nvPr>
        </p:nvSpPr>
        <p:spPr>
          <a:xfrm>
            <a:off x="933578" y="5589264"/>
            <a:ext cx="7272337" cy="2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28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28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28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28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ctrTitle"/>
          </p:nvPr>
        </p:nvSpPr>
        <p:spPr>
          <a:xfrm>
            <a:off x="685800" y="3501008"/>
            <a:ext cx="7772400" cy="7945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body" idx="4"/>
          </p:nvPr>
        </p:nvSpPr>
        <p:spPr>
          <a:xfrm>
            <a:off x="971600" y="6309320"/>
            <a:ext cx="7415683" cy="3874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r" rtl="0">
              <a:spcBef>
                <a:spcPts val="36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pic>
        <p:nvPicPr>
          <p:cNvPr id="8" name="Picture 3" descr="COHES3ION_EU_FLA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7157" y="394266"/>
            <a:ext cx="4331043" cy="3035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page Yellow origami">
  <p:cSld name="CONTENTpage Yellow origami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Google Shape;65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1980728" y="1093028"/>
            <a:ext cx="6153684" cy="5648339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6"/>
          <p:cNvSpPr txBox="1">
            <a:spLocks noGrp="1"/>
          </p:cNvSpPr>
          <p:nvPr>
            <p:ph type="title"/>
          </p:nvPr>
        </p:nvSpPr>
        <p:spPr>
          <a:xfrm>
            <a:off x="457200" y="1196752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2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7" name="Google Shape;67;p16"/>
          <p:cNvSpPr txBox="1">
            <a:spLocks noGrp="1"/>
          </p:cNvSpPr>
          <p:nvPr>
            <p:ph type="body" idx="1"/>
          </p:nvPr>
        </p:nvSpPr>
        <p:spPr>
          <a:xfrm>
            <a:off x="457200" y="2492896"/>
            <a:ext cx="3008313" cy="30572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sz="9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urier New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8" name="Google Shape;68;p16"/>
          <p:cNvSpPr txBox="1">
            <a:spLocks noGrp="1"/>
          </p:cNvSpPr>
          <p:nvPr>
            <p:ph type="body" idx="2"/>
          </p:nvPr>
        </p:nvSpPr>
        <p:spPr>
          <a:xfrm>
            <a:off x="3575050" y="1205802"/>
            <a:ext cx="5111750" cy="492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8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urier New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page Blue origami">
  <p:cSld name="CONTENTpage Blue origami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Google Shape;70;p1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1980728" y="1093028"/>
            <a:ext cx="6153683" cy="5648339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17"/>
          <p:cNvSpPr txBox="1">
            <a:spLocks noGrp="1"/>
          </p:cNvSpPr>
          <p:nvPr>
            <p:ph type="title"/>
          </p:nvPr>
        </p:nvSpPr>
        <p:spPr>
          <a:xfrm>
            <a:off x="457200" y="1196752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2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2" name="Google Shape;72;p17"/>
          <p:cNvSpPr txBox="1">
            <a:spLocks noGrp="1"/>
          </p:cNvSpPr>
          <p:nvPr>
            <p:ph type="body" idx="1"/>
          </p:nvPr>
        </p:nvSpPr>
        <p:spPr>
          <a:xfrm>
            <a:off x="457200" y="2492896"/>
            <a:ext cx="3008313" cy="30572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sz="9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urier New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3" name="Google Shape;73;p17"/>
          <p:cNvSpPr txBox="1">
            <a:spLocks noGrp="1"/>
          </p:cNvSpPr>
          <p:nvPr>
            <p:ph type="body" idx="2"/>
          </p:nvPr>
        </p:nvSpPr>
        <p:spPr>
          <a:xfrm>
            <a:off x="3575050" y="1205802"/>
            <a:ext cx="5111750" cy="492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8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urier New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page Dark Green origami">
  <p:cSld name="CONTENTpage Dark Green origami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" name="Google Shape;75;p1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1980728" y="1093028"/>
            <a:ext cx="6153683" cy="5648338"/>
          </a:xfrm>
          <a:prstGeom prst="rect">
            <a:avLst/>
          </a:prstGeom>
          <a:noFill/>
          <a:ln>
            <a:noFill/>
          </a:ln>
        </p:spPr>
      </p:pic>
      <p:sp>
        <p:nvSpPr>
          <p:cNvPr id="76" name="Google Shape;76;p18"/>
          <p:cNvSpPr txBox="1">
            <a:spLocks noGrp="1"/>
          </p:cNvSpPr>
          <p:nvPr>
            <p:ph type="title"/>
          </p:nvPr>
        </p:nvSpPr>
        <p:spPr>
          <a:xfrm>
            <a:off x="457200" y="1196752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2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7" name="Google Shape;77;p18"/>
          <p:cNvSpPr txBox="1">
            <a:spLocks noGrp="1"/>
          </p:cNvSpPr>
          <p:nvPr>
            <p:ph type="body" idx="1"/>
          </p:nvPr>
        </p:nvSpPr>
        <p:spPr>
          <a:xfrm>
            <a:off x="457200" y="2492896"/>
            <a:ext cx="3008313" cy="30572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sz="9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urier New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8" name="Google Shape;78;p18"/>
          <p:cNvSpPr txBox="1">
            <a:spLocks noGrp="1"/>
          </p:cNvSpPr>
          <p:nvPr>
            <p:ph type="body" idx="2"/>
          </p:nvPr>
        </p:nvSpPr>
        <p:spPr>
          <a:xfrm>
            <a:off x="3575050" y="1205802"/>
            <a:ext cx="5111750" cy="492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8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urier New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page Image square + legend" type="picTx">
  <p:cSld name="PICTURE_WITH_CAPTION_TEXT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9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20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1" name="Google Shape;81;p19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l" rtl="0"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32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oto Sans Symbols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40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urier New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2" name="Google Shape;82;p19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sz="9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urier New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SIC Thank you page">
  <p:cSld name="BASIC Thank you page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>
            <a:spLocks noGrp="1"/>
          </p:cNvSpPr>
          <p:nvPr>
            <p:ph type="ctrTitle"/>
          </p:nvPr>
        </p:nvSpPr>
        <p:spPr>
          <a:xfrm>
            <a:off x="685800" y="3344385"/>
            <a:ext cx="7772400" cy="7945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 dirty="0"/>
          </a:p>
        </p:txBody>
      </p:sp>
      <p:sp>
        <p:nvSpPr>
          <p:cNvPr id="22" name="Google Shape;22;p4"/>
          <p:cNvSpPr txBox="1">
            <a:spLocks noGrp="1"/>
          </p:cNvSpPr>
          <p:nvPr>
            <p:ph type="subTitle" idx="1"/>
          </p:nvPr>
        </p:nvSpPr>
        <p:spPr>
          <a:xfrm>
            <a:off x="467544" y="6165304"/>
            <a:ext cx="4104456" cy="4320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l" rtl="0">
              <a:spcBef>
                <a:spcPts val="32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sz="1600" b="1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23" name="Google Shape;23;p4"/>
          <p:cNvSpPr txBox="1"/>
          <p:nvPr/>
        </p:nvSpPr>
        <p:spPr>
          <a:xfrm>
            <a:off x="5508104" y="6165304"/>
            <a:ext cx="3024336" cy="4320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Font typeface="Arial"/>
              <a:buNone/>
            </a:pPr>
            <a:r>
              <a:rPr lang="pl-PL" sz="1100" b="1" i="1" u="none" strike="noStrike" cap="none" dirty="0" smtClean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innowacyjni.mazovia.pl</a:t>
            </a:r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Font typeface="Arial"/>
              <a:buNone/>
            </a:pPr>
            <a:r>
              <a:rPr lang="pl-PL" sz="1100" b="1" i="1" u="none" strike="noStrike" cap="none" dirty="0" smtClean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interregeurope.eu/cohes3ion</a:t>
            </a:r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Font typeface="Arial"/>
              <a:buNone/>
            </a:pPr>
            <a:endParaRPr sz="1100" b="1" i="1" u="none" strike="noStrike" cap="none" dirty="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4" name="Google Shape;24;p4"/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5116219" y="6208493"/>
            <a:ext cx="1276417" cy="345669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3" descr="COHES3ION_EU_FLA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434" y="267096"/>
            <a:ext cx="4390766" cy="30772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SIC logo only page">
  <p:cSld name="BASIC logo only page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SIC title page">
  <p:cSld name="BASIC title page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>
            <a:spLocks noGrp="1"/>
          </p:cNvSpPr>
          <p:nvPr>
            <p:ph type="ctrTitle"/>
          </p:nvPr>
        </p:nvSpPr>
        <p:spPr>
          <a:xfrm>
            <a:off x="685800" y="3501008"/>
            <a:ext cx="7772400" cy="7945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pic>
        <p:nvPicPr>
          <p:cNvPr id="29" name="Google Shape;29;p6"/>
          <p:cNvPicPr preferRelativeResize="0"/>
          <p:nvPr/>
        </p:nvPicPr>
        <p:blipFill rotWithShape="1">
          <a:blip r:embed="rId2">
            <a:alphaModFix/>
          </a:blip>
          <a:srcRect t="4428" b="6671"/>
          <a:stretch/>
        </p:blipFill>
        <p:spPr>
          <a:xfrm>
            <a:off x="4508080" y="476672"/>
            <a:ext cx="4534903" cy="28803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text 2 columns">
  <p:cSld name="CONTENT text 2 columns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 txBox="1">
            <a:spLocks noGrp="1"/>
          </p:cNvSpPr>
          <p:nvPr>
            <p:ph type="title"/>
          </p:nvPr>
        </p:nvSpPr>
        <p:spPr>
          <a:xfrm>
            <a:off x="457200" y="432000"/>
            <a:ext cx="8229600" cy="5620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 dirty="0"/>
          </a:p>
        </p:txBody>
      </p:sp>
      <p:sp>
        <p:nvSpPr>
          <p:cNvPr id="41" name="Google Shape;41;p9"/>
          <p:cNvSpPr txBox="1">
            <a:spLocks noGrp="1"/>
          </p:cNvSpPr>
          <p:nvPr>
            <p:ph type="body" idx="1"/>
          </p:nvPr>
        </p:nvSpPr>
        <p:spPr>
          <a:xfrm>
            <a:off x="457200" y="1368000"/>
            <a:ext cx="4103687" cy="50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2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40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urier New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body" idx="2"/>
          </p:nvPr>
        </p:nvSpPr>
        <p:spPr>
          <a:xfrm>
            <a:off x="4716016" y="1368000"/>
            <a:ext cx="4104000" cy="50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2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40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urier New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pic>
        <p:nvPicPr>
          <p:cNvPr id="6" name="Picture 2" descr="Cohes3ion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4011" y="172671"/>
            <a:ext cx="1779373" cy="7365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title page" type="title">
  <p:cSld name="TITLE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1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8" name="Google Shape;48;p11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ctr" rtl="0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2400" b="1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ctr" rtl="0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Noto Sans Symbols"/>
              <a:buNone/>
              <a:defRPr sz="24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ctr" rtl="0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ourier New"/>
              <a:buNone/>
              <a:defRPr sz="20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">
  <p:cSld name="Custom Layou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2"/>
          <p:cNvSpPr txBox="1">
            <a:spLocks noGrp="1"/>
          </p:cNvSpPr>
          <p:nvPr>
            <p:ph type="title"/>
          </p:nvPr>
        </p:nvSpPr>
        <p:spPr>
          <a:xfrm>
            <a:off x="468000" y="432000"/>
            <a:ext cx="8229600" cy="5620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Table page">
  <p:cSld name="CONTENT Table page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3"/>
          <p:cNvSpPr txBox="1">
            <a:spLocks noGrp="1"/>
          </p:cNvSpPr>
          <p:nvPr>
            <p:ph type="title"/>
          </p:nvPr>
        </p:nvSpPr>
        <p:spPr>
          <a:xfrm>
            <a:off x="467544" y="432000"/>
            <a:ext cx="8229600" cy="634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3" name="Google Shape;53;p13"/>
          <p:cNvSpPr txBox="1"/>
          <p:nvPr/>
        </p:nvSpPr>
        <p:spPr>
          <a:xfrm>
            <a:off x="539552" y="1340768"/>
            <a:ext cx="813690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" name="Google Shape;54;p13"/>
          <p:cNvSpPr txBox="1">
            <a:spLocks noGrp="1"/>
          </p:cNvSpPr>
          <p:nvPr>
            <p:ph type="body" idx="1"/>
          </p:nvPr>
        </p:nvSpPr>
        <p:spPr>
          <a:xfrm>
            <a:off x="467544" y="5157788"/>
            <a:ext cx="8208144" cy="1223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40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urier New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page + legend" type="objTx">
  <p:cSld name="OBJECT_WITH_CAPTION_TEXT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4"/>
          <p:cNvSpPr txBox="1">
            <a:spLocks noGrp="1"/>
          </p:cNvSpPr>
          <p:nvPr>
            <p:ph type="title"/>
          </p:nvPr>
        </p:nvSpPr>
        <p:spPr>
          <a:xfrm>
            <a:off x="457200" y="1196752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20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7" name="Google Shape;57;p14"/>
          <p:cNvSpPr txBox="1">
            <a:spLocks noGrp="1"/>
          </p:cNvSpPr>
          <p:nvPr>
            <p:ph type="body" idx="1"/>
          </p:nvPr>
        </p:nvSpPr>
        <p:spPr>
          <a:xfrm>
            <a:off x="3575050" y="1205802"/>
            <a:ext cx="5111750" cy="492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8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urier New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8" name="Google Shape;58;p14"/>
          <p:cNvSpPr txBox="1">
            <a:spLocks noGrp="1"/>
          </p:cNvSpPr>
          <p:nvPr>
            <p:ph type="body" idx="2"/>
          </p:nvPr>
        </p:nvSpPr>
        <p:spPr>
          <a:xfrm>
            <a:off x="457200" y="2492896"/>
            <a:ext cx="3008313" cy="30572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sz="9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urier New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image" Target="../media/image5.jpeg"/><Relationship Id="rId5" Type="http://schemas.openxmlformats.org/officeDocument/2006/relationships/slideLayout" Target="../slideLayouts/slideLayout9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Google Shape;10;p1"/>
          <p:cNvGraphicFramePr/>
          <p:nvPr/>
        </p:nvGraphicFramePr>
        <p:xfrm>
          <a:off x="0" y="6807656"/>
          <a:ext cx="9144000" cy="365770"/>
        </p:xfrm>
        <a:graphic>
          <a:graphicData uri="http://schemas.openxmlformats.org/drawingml/2006/table">
            <a:tbl>
              <a:tblPr firstRow="1" bandRow="1">
                <a:noFill/>
                <a:tableStyleId>{330D5B8D-BD9B-4BFB-8BBF-F51D80CC9B8F}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1548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/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1CB8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15996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pic>
        <p:nvPicPr>
          <p:cNvPr id="11" name="Google Shape;11;p1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-1980728" y="1093028"/>
            <a:ext cx="6153684" cy="5648339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iming>
    <p:tnLst>
      <p:par>
        <p:cTn id="1" dur="indefinite" restart="never" nodeType="tmRoot"/>
      </p:par>
    </p:tnLst>
  </p:timing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 txBox="1">
            <a:spLocks noGrp="1"/>
          </p:cNvSpPr>
          <p:nvPr>
            <p:ph type="body" idx="1"/>
          </p:nvPr>
        </p:nvSpPr>
        <p:spPr>
          <a:xfrm>
            <a:off x="457200" y="13680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2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40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urier New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graphicFrame>
        <p:nvGraphicFramePr>
          <p:cNvPr id="32" name="Google Shape;32;p7"/>
          <p:cNvGraphicFramePr/>
          <p:nvPr/>
        </p:nvGraphicFramePr>
        <p:xfrm>
          <a:off x="0" y="6807656"/>
          <a:ext cx="9144000" cy="365770"/>
        </p:xfrm>
        <a:graphic>
          <a:graphicData uri="http://schemas.openxmlformats.org/drawingml/2006/table">
            <a:tbl>
              <a:tblPr firstRow="1" bandRow="1">
                <a:noFill/>
                <a:tableStyleId>{330D5B8D-BD9B-4BFB-8BBF-F51D80CC9B8F}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1548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/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1CB8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15996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33" name="Google Shape;33;p7"/>
          <p:cNvSpPr txBox="1">
            <a:spLocks noGrp="1"/>
          </p:cNvSpPr>
          <p:nvPr>
            <p:ph type="title"/>
          </p:nvPr>
        </p:nvSpPr>
        <p:spPr>
          <a:xfrm>
            <a:off x="468000" y="432000"/>
            <a:ext cx="8229600" cy="5620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4" name="Google Shape;34;p7"/>
          <p:cNvSpPr txBox="1"/>
          <p:nvPr/>
        </p:nvSpPr>
        <p:spPr>
          <a:xfrm>
            <a:off x="7236296" y="6528636"/>
            <a:ext cx="1800225" cy="284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lang="en-GB"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9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" name="Picture 2" descr="Cohes3ion"/>
          <p:cNvPicPr>
            <a:picLocks noChangeAspect="1" noChangeArrowheads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4011" y="172671"/>
            <a:ext cx="1779373" cy="7365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54" r:id="rId1"/>
    <p:sldLayoutId id="2147483656" r:id="rId2"/>
    <p:sldLayoutId id="2147483657" r:id="rId3"/>
    <p:sldLayoutId id="2147483658" r:id="rId4"/>
    <p:sldLayoutId id="2147483659" r:id="rId5"/>
    <p:sldLayoutId id="2147483661" r:id="rId6"/>
    <p:sldLayoutId id="2147483662" r:id="rId7"/>
    <p:sldLayoutId id="2147483663" r:id="rId8"/>
    <p:sldLayoutId id="2147483664" r:id="rId9"/>
  </p:sldLayoutIdLst>
  <p:timing>
    <p:tnLst>
      <p:par>
        <p:cTn id="1" dur="indefinite" restart="never" nodeType="tmRoot"/>
      </p:par>
    </p:tnLst>
  </p:timing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dsrr@mazovia.pl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kamila.milewska@mazovia.pl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9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lang="pl-PL" sz="2000" b="1" i="0" u="none" strike="noStrike" cap="none" dirty="0" smtClean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0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" name="Google Shape;130;p29"/>
          <p:cNvSpPr txBox="1">
            <a:spLocks noGrp="1"/>
          </p:cNvSpPr>
          <p:nvPr>
            <p:ph type="body" idx="2"/>
          </p:nvPr>
        </p:nvSpPr>
        <p:spPr>
          <a:xfrm>
            <a:off x="933577" y="5663703"/>
            <a:ext cx="7272337" cy="2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/>
          <a:p>
            <a:pPr marL="0" indent="0">
              <a:spcBef>
                <a:spcPts val="0"/>
              </a:spcBef>
            </a:pPr>
            <a:r>
              <a:rPr lang="pl-PL" sz="1400" dirty="0" smtClean="0">
                <a:solidFill>
                  <a:schemeClr val="dk2"/>
                </a:solidFill>
              </a:rPr>
              <a:t>Projekt realizowany w ramach programu </a:t>
            </a:r>
            <a:r>
              <a:rPr lang="pl-PL" sz="1400" dirty="0" err="1" smtClean="0">
                <a:solidFill>
                  <a:schemeClr val="dk2"/>
                </a:solidFill>
              </a:rPr>
              <a:t>Interreg</a:t>
            </a:r>
            <a:r>
              <a:rPr lang="pl-PL" sz="1400" dirty="0" smtClean="0">
                <a:solidFill>
                  <a:schemeClr val="dk2"/>
                </a:solidFill>
              </a:rPr>
              <a:t> Europa 2014 – 2020</a:t>
            </a:r>
            <a:endParaRPr lang="pl-PL" sz="1400" dirty="0">
              <a:solidFill>
                <a:schemeClr val="dk2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0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" name="Google Shape;131;p29"/>
          <p:cNvSpPr txBox="1">
            <a:spLocks noGrp="1"/>
          </p:cNvSpPr>
          <p:nvPr>
            <p:ph type="body" idx="3"/>
          </p:nvPr>
        </p:nvSpPr>
        <p:spPr>
          <a:xfrm>
            <a:off x="933577" y="5195947"/>
            <a:ext cx="7272337" cy="2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/>
          <a:p>
            <a:pPr marL="0" indent="0">
              <a:spcBef>
                <a:spcPts val="0"/>
              </a:spcBef>
              <a:buClr>
                <a:schemeClr val="dk2"/>
              </a:buClr>
            </a:pPr>
            <a:r>
              <a:rPr lang="en-US" sz="1600" dirty="0">
                <a:solidFill>
                  <a:schemeClr val="bg2">
                    <a:lumMod val="75000"/>
                  </a:schemeClr>
                </a:solidFill>
              </a:rPr>
              <a:t>Integrating the territorial dimension for cohesive S3. COHES3ION</a:t>
            </a:r>
            <a:endParaRPr lang="pl-PL" sz="1600" dirty="0">
              <a:solidFill>
                <a:schemeClr val="bg2">
                  <a:lumMod val="75000"/>
                </a:schemeClr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endParaRPr sz="2000" b="0" i="0" u="none" strike="noStrike" cap="none" dirty="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" name="Google Shape;132;p29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/>
            <a:r>
              <a:rPr lang="pl-PL" sz="2400" dirty="0"/>
              <a:t>Integracja wymiaru terytorialnego na rzecz spójności strategii inteligentnych specjalizacji (S3</a:t>
            </a:r>
            <a:r>
              <a:rPr lang="pl-PL" sz="2400" dirty="0" smtClean="0"/>
              <a:t>) </a:t>
            </a:r>
            <a:r>
              <a:rPr lang="pl-PL" sz="2400" dirty="0"/>
              <a:t>COHES3ION</a:t>
            </a:r>
            <a:r>
              <a:rPr lang="pl-PL" dirty="0"/>
              <a:t/>
            </a:r>
            <a:br>
              <a:rPr lang="pl-PL" dirty="0"/>
            </a:br>
            <a:endParaRPr sz="4400" b="0" i="0" u="none" strike="noStrike" cap="none" dirty="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" name="Google Shape;133;p29"/>
          <p:cNvSpPr txBox="1">
            <a:spLocks noGrp="1"/>
          </p:cNvSpPr>
          <p:nvPr>
            <p:ph type="body" idx="4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Font typeface="Arial"/>
              <a:buNone/>
            </a:pPr>
            <a:r>
              <a:rPr lang="pl-PL" sz="1400" b="0" i="0" u="none" strike="noStrike" cap="none" dirty="0" smtClean="0">
                <a:solidFill>
                  <a:srgbClr val="7F7F7F"/>
                </a:solidFill>
                <a:sym typeface="Arial"/>
              </a:rPr>
              <a:t>Warszawa, </a:t>
            </a:r>
            <a:r>
              <a:rPr lang="pl-PL" sz="1400" b="0" i="0" u="none" strike="noStrike" cap="none" dirty="0" smtClean="0">
                <a:solidFill>
                  <a:srgbClr val="7F7F7F"/>
                </a:solidFill>
                <a:sym typeface="Arial"/>
              </a:rPr>
              <a:t>16</a:t>
            </a:r>
            <a:r>
              <a:rPr lang="en-GB" sz="1400" b="0" i="0" u="none" strike="noStrike" cap="none" dirty="0" smtClean="0">
                <a:solidFill>
                  <a:srgbClr val="7F7F7F"/>
                </a:solidFill>
                <a:sym typeface="Arial"/>
              </a:rPr>
              <a:t> </a:t>
            </a:r>
            <a:r>
              <a:rPr lang="pl-PL" sz="1400" dirty="0" smtClean="0"/>
              <a:t>stycznia</a:t>
            </a:r>
            <a:r>
              <a:rPr lang="pl-PL" sz="1400" dirty="0" smtClean="0"/>
              <a:t> </a:t>
            </a:r>
            <a:r>
              <a:rPr lang="en-GB" sz="1400" b="0" i="0" u="none" strike="noStrike" cap="none" dirty="0" smtClean="0">
                <a:solidFill>
                  <a:srgbClr val="7F7F7F"/>
                </a:solidFill>
                <a:sym typeface="Arial"/>
              </a:rPr>
              <a:t> 20</a:t>
            </a:r>
            <a:r>
              <a:rPr lang="pl-PL" sz="1400" b="0" i="0" u="none" strike="noStrike" cap="none" dirty="0" smtClean="0">
                <a:solidFill>
                  <a:srgbClr val="7F7F7F"/>
                </a:solidFill>
                <a:sym typeface="Arial"/>
              </a:rPr>
              <a:t>20</a:t>
            </a:r>
            <a:endParaRPr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33"/>
          <p:cNvSpPr txBox="1">
            <a:spLocks noGrp="1"/>
          </p:cNvSpPr>
          <p:nvPr>
            <p:ph type="ctrTitle"/>
          </p:nvPr>
        </p:nvSpPr>
        <p:spPr>
          <a:xfrm>
            <a:off x="685800" y="3344385"/>
            <a:ext cx="7772400" cy="2113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rPr lang="pl-PL" sz="2800" b="0" i="0" u="none" strike="noStrike" cap="none" dirty="0" smtClean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Dziękuję za uwagę!</a:t>
            </a:r>
            <a:r>
              <a:rPr lang="pl-PL" sz="2400" b="0" i="0" u="none" strike="noStrike" cap="none" dirty="0" smtClean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/>
            </a:r>
            <a:br>
              <a:rPr lang="pl-PL" sz="2400" b="0" i="0" u="none" strike="noStrike" cap="none" dirty="0" smtClean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pl-PL" sz="2400" b="0" i="0" u="none" strike="noStrike" cap="none" dirty="0" smtClean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/>
            </a:r>
            <a:br>
              <a:rPr lang="pl-PL" sz="2400" b="0" i="0" u="none" strike="noStrike" cap="none" dirty="0" smtClean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pl-PL" sz="1600" dirty="0" smtClean="0"/>
              <a:t>Departament Rozwoju Regionalnego </a:t>
            </a:r>
            <a:br>
              <a:rPr lang="pl-PL" sz="1600" dirty="0" smtClean="0"/>
            </a:br>
            <a:r>
              <a:rPr lang="pl-PL" sz="1600" dirty="0" smtClean="0"/>
              <a:t>i Funduszy Europejskich</a:t>
            </a:r>
            <a:br>
              <a:rPr lang="pl-PL" sz="1600" dirty="0" smtClean="0"/>
            </a:br>
            <a:r>
              <a:rPr lang="pl-PL" sz="1600" dirty="0" smtClean="0"/>
              <a:t>Al. Solidarności 61</a:t>
            </a:r>
            <a:br>
              <a:rPr lang="pl-PL" sz="1600" dirty="0" smtClean="0"/>
            </a:br>
            <a:r>
              <a:rPr lang="pl-PL" sz="1600" dirty="0" smtClean="0"/>
              <a:t>03-402 Warszawa</a:t>
            </a:r>
            <a:br>
              <a:rPr lang="pl-PL" sz="1600" dirty="0" smtClean="0"/>
            </a:br>
            <a:r>
              <a:rPr lang="pl-PL" sz="1600" dirty="0" smtClean="0">
                <a:hlinkClick r:id="rId3"/>
              </a:rPr>
              <a:t>dsrr@mazovia.pl</a:t>
            </a:r>
            <a:r>
              <a:rPr lang="pl-PL" sz="1600" dirty="0" smtClean="0"/>
              <a:t/>
            </a:r>
            <a:br>
              <a:rPr lang="pl-PL" sz="1600" dirty="0" smtClean="0"/>
            </a:br>
            <a:r>
              <a:rPr lang="pl-PL" sz="1600" dirty="0"/>
              <a:t/>
            </a:r>
            <a:br>
              <a:rPr lang="pl-PL" sz="1600" dirty="0"/>
            </a:br>
            <a:endParaRPr lang="pl-PL" sz="1600" b="0" i="0" u="none" strike="noStrike" cap="none" dirty="0">
              <a:solidFill>
                <a:schemeClr val="dk2"/>
              </a:solidFill>
              <a:sym typeface="Arial"/>
            </a:endParaRPr>
          </a:p>
        </p:txBody>
      </p:sp>
      <p:sp>
        <p:nvSpPr>
          <p:cNvPr id="158" name="Google Shape;158;p33"/>
          <p:cNvSpPr txBox="1">
            <a:spLocks noGrp="1"/>
          </p:cNvSpPr>
          <p:nvPr>
            <p:ph type="subTitle" idx="1"/>
          </p:nvPr>
        </p:nvSpPr>
        <p:spPr>
          <a:xfrm>
            <a:off x="467544" y="6165304"/>
            <a:ext cx="4104456" cy="4320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Font typeface="Arial"/>
              <a:buNone/>
            </a:pPr>
            <a:endParaRPr lang="pl-PL" sz="1600" b="1" i="0" u="none" strike="noStrike" cap="none" dirty="0" smtClean="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Font typeface="Arial"/>
              <a:buNone/>
            </a:pPr>
            <a:endParaRPr sz="1600" b="1" i="0" u="none" strike="noStrike" cap="none" dirty="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pole tekstowe 1"/>
          <p:cNvSpPr txBox="1"/>
          <p:nvPr/>
        </p:nvSpPr>
        <p:spPr>
          <a:xfrm>
            <a:off x="391885" y="5718629"/>
            <a:ext cx="515257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Osoby do kontaktów roboczych w ramach projektu: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l-PL" dirty="0" smtClean="0"/>
              <a:t>Pani </a:t>
            </a:r>
            <a:r>
              <a:rPr lang="pl-PL" dirty="0"/>
              <a:t>K</a:t>
            </a:r>
            <a:r>
              <a:rPr lang="pl-PL" dirty="0" smtClean="0"/>
              <a:t>amila Milewska – </a:t>
            </a:r>
            <a:r>
              <a:rPr lang="pl-PL" dirty="0" smtClean="0">
                <a:hlinkClick r:id="rId4"/>
              </a:rPr>
              <a:t>kamila.milewska@mazovia.pl</a:t>
            </a:r>
            <a:endParaRPr lang="pl-PL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pl-PL" dirty="0" smtClean="0"/>
              <a:t>Pan Piotr Szczypek – </a:t>
            </a:r>
            <a:r>
              <a:rPr lang="pl-PL" u="sng" dirty="0" smtClean="0"/>
              <a:t>piotr.szczypek@mazovia.pl</a:t>
            </a:r>
            <a:endParaRPr lang="pl-PL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sz="2000" dirty="0"/>
              <a:t>CEL GŁÓWNY PROJEKTU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 smtClean="0"/>
              <a:t>	</a:t>
            </a:r>
            <a:r>
              <a:rPr lang="pl-PL" sz="1600" b="1" dirty="0" smtClean="0"/>
              <a:t>Cohes3ion</a:t>
            </a:r>
            <a:r>
              <a:rPr lang="pl-PL" sz="1600" dirty="0" smtClean="0"/>
              <a:t> </a:t>
            </a:r>
            <a:r>
              <a:rPr lang="pl-PL" sz="1600" dirty="0"/>
              <a:t>ma na celu zintegrowanie elementu regionalnego i </a:t>
            </a:r>
            <a:r>
              <a:rPr lang="pl-PL" sz="1600" dirty="0" err="1"/>
              <a:t>subregionalnego</a:t>
            </a:r>
            <a:r>
              <a:rPr lang="pl-PL" sz="1600" dirty="0"/>
              <a:t> (</a:t>
            </a:r>
            <a:r>
              <a:rPr lang="pl-PL" sz="1600" dirty="0" smtClean="0"/>
              <a:t>wymiar terytorialny) </a:t>
            </a:r>
            <a:r>
              <a:rPr lang="pl-PL" sz="1600" dirty="0"/>
              <a:t>ze strategiami inteligentnej specjalizacji (S3), aby zapewnić większą spójność w każdym regionie partnerskim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idx="2"/>
          </p:nvPr>
        </p:nvSpPr>
        <p:spPr>
          <a:xfrm>
            <a:off x="3575049" y="1205802"/>
            <a:ext cx="5409293" cy="4920361"/>
          </a:xfrm>
        </p:spPr>
        <p:txBody>
          <a:bodyPr/>
          <a:lstStyle/>
          <a:p>
            <a:endParaRPr lang="pl-PL" dirty="0" smtClean="0">
              <a:solidFill>
                <a:schemeClr val="bg2">
                  <a:lumMod val="75000"/>
                </a:schemeClr>
              </a:solidFill>
            </a:endParaRPr>
          </a:p>
          <a:p>
            <a:r>
              <a:rPr lang="pl-PL" dirty="0" smtClean="0">
                <a:solidFill>
                  <a:schemeClr val="bg2">
                    <a:lumMod val="75000"/>
                  </a:schemeClr>
                </a:solidFill>
              </a:rPr>
              <a:t>	</a:t>
            </a:r>
            <a:r>
              <a:rPr lang="pl-PL" sz="2000" dirty="0" smtClean="0">
                <a:solidFill>
                  <a:schemeClr val="bg2">
                    <a:lumMod val="75000"/>
                  </a:schemeClr>
                </a:solidFill>
              </a:rPr>
              <a:t>Projekt COHES3ION zakłada wzmocnienie powiązania programów operacyjnych finansowanych  z  EFRR oraz  innych funduszy krajowych/regionalnych  przyczyniających się do pełnego wykorzystania potencjału badań </a:t>
            </a:r>
            <a:br>
              <a:rPr lang="pl-PL" sz="2000" dirty="0" smtClean="0">
                <a:solidFill>
                  <a:schemeClr val="bg2">
                    <a:lumMod val="75000"/>
                  </a:schemeClr>
                </a:solidFill>
              </a:rPr>
            </a:br>
            <a:r>
              <a:rPr lang="pl-PL" sz="2000" dirty="0" smtClean="0">
                <a:solidFill>
                  <a:schemeClr val="bg2">
                    <a:lumMod val="75000"/>
                  </a:schemeClr>
                </a:solidFill>
              </a:rPr>
              <a:t>i innowacji całego terytorium poprzez uwzględnienie  w  strategiach miejskich  i terytorialnych założeń  regionalnej strategii innowacji (RIS3) oraz zwiększenie współpracy MŚP  </a:t>
            </a:r>
            <a:br>
              <a:rPr lang="pl-PL" sz="2000" dirty="0" smtClean="0">
                <a:solidFill>
                  <a:schemeClr val="bg2">
                    <a:lumMod val="75000"/>
                  </a:schemeClr>
                </a:solidFill>
              </a:rPr>
            </a:br>
            <a:r>
              <a:rPr lang="pl-PL" sz="2000" dirty="0" smtClean="0">
                <a:solidFill>
                  <a:schemeClr val="bg2">
                    <a:lumMod val="75000"/>
                  </a:schemeClr>
                </a:solidFill>
              </a:rPr>
              <a:t>i ośrodków badawczych.</a:t>
            </a: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1241782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683172"/>
            <a:ext cx="3008313" cy="1996966"/>
          </a:xfrm>
        </p:spPr>
        <p:txBody>
          <a:bodyPr/>
          <a:lstStyle/>
          <a:p>
            <a:pPr algn="ctr"/>
            <a:r>
              <a:rPr lang="pl-PL" sz="1800" dirty="0" smtClean="0"/>
              <a:t/>
            </a:r>
            <a:br>
              <a:rPr lang="pl-PL" sz="1800" dirty="0" smtClean="0"/>
            </a:br>
            <a:r>
              <a:rPr lang="pl-PL" sz="1800" dirty="0"/>
              <a:t/>
            </a:r>
            <a:br>
              <a:rPr lang="pl-PL" sz="1800" dirty="0"/>
            </a:br>
            <a:r>
              <a:rPr lang="pl-PL" sz="1800" dirty="0" smtClean="0"/>
              <a:t>INTELIGENTNA MAPA TERYTORIALNA</a:t>
            </a:r>
            <a:r>
              <a:rPr lang="pl-PL" sz="1800" dirty="0"/>
              <a:t/>
            </a:r>
            <a:br>
              <a:rPr lang="pl-PL" sz="1800" dirty="0"/>
            </a:br>
            <a:r>
              <a:rPr lang="pl-PL" sz="1800" dirty="0" smtClean="0"/>
              <a:t>/</a:t>
            </a:r>
            <a:br>
              <a:rPr lang="pl-PL" sz="1800" dirty="0" smtClean="0"/>
            </a:br>
            <a:r>
              <a:rPr lang="pl-PL" sz="1800" dirty="0" smtClean="0"/>
              <a:t>REGIONALNE </a:t>
            </a:r>
            <a:r>
              <a:rPr lang="pl-PL" sz="1800" dirty="0"/>
              <a:t>PLANY </a:t>
            </a:r>
            <a:r>
              <a:rPr lang="pl-PL" sz="1800" dirty="0" smtClean="0"/>
              <a:t>DZIAŁANIA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0" y="2579981"/>
            <a:ext cx="4129314" cy="3855352"/>
          </a:xfrm>
        </p:spPr>
        <p:txBody>
          <a:bodyPr/>
          <a:lstStyle/>
          <a:p>
            <a:endParaRPr lang="pl-PL" dirty="0" smtClean="0"/>
          </a:p>
          <a:p>
            <a:r>
              <a:rPr lang="pl-PL" sz="1800" dirty="0" smtClean="0">
                <a:solidFill>
                  <a:schemeClr val="bg2">
                    <a:lumMod val="75000"/>
                  </a:schemeClr>
                </a:solidFill>
              </a:rPr>
              <a:t>Głównym </a:t>
            </a:r>
            <a:r>
              <a:rPr lang="pl-PL" sz="1800" dirty="0">
                <a:solidFill>
                  <a:schemeClr val="bg2">
                    <a:lumMod val="75000"/>
                  </a:schemeClr>
                </a:solidFill>
              </a:rPr>
              <a:t>zadaniem partnerów </a:t>
            </a:r>
            <a:endParaRPr lang="pl-PL" sz="1800" dirty="0" smtClean="0">
              <a:solidFill>
                <a:schemeClr val="bg2">
                  <a:lumMod val="75000"/>
                </a:schemeClr>
              </a:solidFill>
            </a:endParaRPr>
          </a:p>
          <a:p>
            <a:r>
              <a:rPr lang="pl-PL" sz="1800" dirty="0" smtClean="0">
                <a:solidFill>
                  <a:schemeClr val="bg2">
                    <a:lumMod val="75000"/>
                  </a:schemeClr>
                </a:solidFill>
              </a:rPr>
              <a:t>będzie przeprowadzenie </a:t>
            </a:r>
          </a:p>
          <a:p>
            <a:pPr marL="261938" indent="-33338"/>
            <a:r>
              <a:rPr lang="pl-PL" sz="1800" dirty="0" smtClean="0">
                <a:solidFill>
                  <a:schemeClr val="bg2">
                    <a:lumMod val="75000"/>
                  </a:schemeClr>
                </a:solidFill>
              </a:rPr>
              <a:t>diagnozy – badania, w wyniku której powstanie </a:t>
            </a:r>
            <a:r>
              <a:rPr lang="pl-PL" sz="1800" b="1" dirty="0" smtClean="0">
                <a:solidFill>
                  <a:schemeClr val="bg2">
                    <a:lumMod val="75000"/>
                  </a:schemeClr>
                </a:solidFill>
              </a:rPr>
              <a:t>inteligentna mapa terytorialna</a:t>
            </a:r>
            <a:r>
              <a:rPr lang="pl-PL" sz="1800" dirty="0" smtClean="0">
                <a:solidFill>
                  <a:schemeClr val="bg2">
                    <a:lumMod val="75000"/>
                  </a:schemeClr>
                </a:solidFill>
              </a:rPr>
              <a:t>. </a:t>
            </a:r>
            <a:endParaRPr lang="pl-PL" sz="1800" dirty="0">
              <a:solidFill>
                <a:schemeClr val="bg2">
                  <a:lumMod val="75000"/>
                </a:schemeClr>
              </a:solidFill>
            </a:endParaRPr>
          </a:p>
          <a:p>
            <a:pPr algn="just"/>
            <a:endParaRPr lang="pl-PL" sz="1800" dirty="0" smtClean="0">
              <a:solidFill>
                <a:schemeClr val="bg2">
                  <a:lumMod val="75000"/>
                </a:schemeClr>
              </a:solidFill>
            </a:endParaRPr>
          </a:p>
          <a:p>
            <a:r>
              <a:rPr lang="pl-PL" sz="1800" b="1" dirty="0" smtClean="0">
                <a:solidFill>
                  <a:schemeClr val="bg2">
                    <a:lumMod val="75000"/>
                  </a:schemeClr>
                </a:solidFill>
              </a:rPr>
              <a:t>Celem</a:t>
            </a:r>
            <a:r>
              <a:rPr lang="pl-PL" sz="1800" dirty="0" smtClean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pl-PL" sz="1800" b="1" dirty="0">
                <a:solidFill>
                  <a:schemeClr val="bg2">
                    <a:lumMod val="75000"/>
                  </a:schemeClr>
                </a:solidFill>
              </a:rPr>
              <a:t>mapy</a:t>
            </a:r>
            <a:r>
              <a:rPr lang="pl-PL" sz="1800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pl-PL" sz="1800" dirty="0" smtClean="0">
                <a:solidFill>
                  <a:schemeClr val="bg2">
                    <a:lumMod val="75000"/>
                  </a:schemeClr>
                </a:solidFill>
              </a:rPr>
              <a:t>jest </a:t>
            </a:r>
            <a:r>
              <a:rPr lang="pl-PL" sz="1800" b="1" dirty="0" smtClean="0">
                <a:solidFill>
                  <a:schemeClr val="bg2">
                    <a:lumMod val="75000"/>
                  </a:schemeClr>
                </a:solidFill>
              </a:rPr>
              <a:t>zidentyfikowanie </a:t>
            </a:r>
          </a:p>
          <a:p>
            <a:r>
              <a:rPr lang="pl-PL" sz="1800" b="1" dirty="0" smtClean="0">
                <a:solidFill>
                  <a:schemeClr val="bg2">
                    <a:lumMod val="75000"/>
                  </a:schemeClr>
                </a:solidFill>
              </a:rPr>
              <a:t>komplementarności </a:t>
            </a:r>
            <a:r>
              <a:rPr lang="pl-PL" sz="1800" b="1" dirty="0">
                <a:solidFill>
                  <a:schemeClr val="bg2">
                    <a:lumMod val="75000"/>
                  </a:schemeClr>
                </a:solidFill>
              </a:rPr>
              <a:t>i synergii </a:t>
            </a:r>
            <a:r>
              <a:rPr lang="pl-PL" sz="1800" dirty="0">
                <a:solidFill>
                  <a:schemeClr val="bg2">
                    <a:lumMod val="75000"/>
                  </a:schemeClr>
                </a:solidFill>
              </a:rPr>
              <a:t>na </a:t>
            </a:r>
            <a:endParaRPr lang="pl-PL" sz="1800" dirty="0" smtClean="0">
              <a:solidFill>
                <a:schemeClr val="bg2">
                  <a:lumMod val="75000"/>
                </a:schemeClr>
              </a:solidFill>
            </a:endParaRPr>
          </a:p>
          <a:p>
            <a:r>
              <a:rPr lang="pl-PL" sz="1800" dirty="0" smtClean="0">
                <a:solidFill>
                  <a:schemeClr val="bg2">
                    <a:lumMod val="75000"/>
                  </a:schemeClr>
                </a:solidFill>
              </a:rPr>
              <a:t>różnych poziomach </a:t>
            </a:r>
            <a:r>
              <a:rPr lang="pl-PL" sz="1800" dirty="0">
                <a:solidFill>
                  <a:schemeClr val="bg2">
                    <a:lumMod val="75000"/>
                  </a:schemeClr>
                </a:solidFill>
              </a:rPr>
              <a:t>zarządzania </a:t>
            </a:r>
            <a:endParaRPr lang="pl-PL" sz="1800" dirty="0" smtClean="0">
              <a:solidFill>
                <a:schemeClr val="bg2">
                  <a:lumMod val="75000"/>
                </a:schemeClr>
              </a:solidFill>
            </a:endParaRPr>
          </a:p>
          <a:p>
            <a:r>
              <a:rPr lang="pl-PL" sz="1800" dirty="0" smtClean="0">
                <a:solidFill>
                  <a:schemeClr val="bg2">
                    <a:lumMod val="75000"/>
                  </a:schemeClr>
                </a:solidFill>
              </a:rPr>
              <a:t>regionalną strategią </a:t>
            </a:r>
            <a:r>
              <a:rPr lang="pl-PL" sz="1800" dirty="0">
                <a:solidFill>
                  <a:schemeClr val="bg2">
                    <a:lumMod val="75000"/>
                  </a:schemeClr>
                </a:solidFill>
              </a:rPr>
              <a:t>innowacji oraz </a:t>
            </a:r>
            <a:endParaRPr lang="pl-PL" sz="1800" dirty="0" smtClean="0">
              <a:solidFill>
                <a:schemeClr val="bg2">
                  <a:lumMod val="75000"/>
                </a:schemeClr>
              </a:solidFill>
            </a:endParaRPr>
          </a:p>
          <a:p>
            <a:r>
              <a:rPr lang="pl-PL" sz="1800" b="1" dirty="0" smtClean="0">
                <a:solidFill>
                  <a:schemeClr val="bg2">
                    <a:lumMod val="75000"/>
                  </a:schemeClr>
                </a:solidFill>
              </a:rPr>
              <a:t>promowanie modelu zarządzania </a:t>
            </a:r>
          </a:p>
          <a:p>
            <a:r>
              <a:rPr lang="pl-PL" sz="1800" b="1" dirty="0" smtClean="0">
                <a:solidFill>
                  <a:schemeClr val="bg2">
                    <a:lumMod val="75000"/>
                  </a:schemeClr>
                </a:solidFill>
              </a:rPr>
              <a:t>wielopoziomowego</a:t>
            </a:r>
            <a:r>
              <a:rPr lang="pl-PL" sz="1800" dirty="0" smtClean="0">
                <a:solidFill>
                  <a:schemeClr val="bg2">
                    <a:lumMod val="75000"/>
                  </a:schemeClr>
                </a:solidFill>
              </a:rPr>
              <a:t>.</a:t>
            </a:r>
          </a:p>
          <a:p>
            <a:endParaRPr lang="pl-PL" dirty="0">
              <a:solidFill>
                <a:schemeClr val="bg2">
                  <a:lumMod val="75000"/>
                </a:schemeClr>
              </a:solidFill>
            </a:endParaRPr>
          </a:p>
          <a:p>
            <a:endParaRPr lang="pl-PL" dirty="0">
              <a:solidFill>
                <a:schemeClr val="bg2">
                  <a:lumMod val="75000"/>
                </a:schemeClr>
              </a:solidFill>
            </a:endParaRPr>
          </a:p>
          <a:p>
            <a:endParaRPr lang="pl-PL" sz="1200" dirty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idx="2"/>
          </p:nvPr>
        </p:nvSpPr>
        <p:spPr>
          <a:xfrm>
            <a:off x="4293507" y="1365459"/>
            <a:ext cx="4690836" cy="4920361"/>
          </a:xfrm>
        </p:spPr>
        <p:txBody>
          <a:bodyPr anchor="ctr"/>
          <a:lstStyle/>
          <a:p>
            <a:r>
              <a:rPr lang="pl-PL" dirty="0" smtClean="0"/>
              <a:t>Regiony </a:t>
            </a:r>
            <a:r>
              <a:rPr lang="pl-PL" dirty="0"/>
              <a:t>będą ponadto identyfikować </a:t>
            </a:r>
          </a:p>
          <a:p>
            <a:r>
              <a:rPr lang="pl-PL" dirty="0"/>
              <a:t>dobre praktyki, spotykać się </a:t>
            </a:r>
            <a:endParaRPr lang="pl-PL" dirty="0" smtClean="0"/>
          </a:p>
          <a:p>
            <a:r>
              <a:rPr lang="pl-PL" dirty="0" smtClean="0"/>
              <a:t>z interesariuszami </a:t>
            </a:r>
            <a:r>
              <a:rPr lang="pl-PL" dirty="0"/>
              <a:t>by ostatecznie </a:t>
            </a:r>
            <a:endParaRPr lang="pl-PL" dirty="0" smtClean="0"/>
          </a:p>
          <a:p>
            <a:r>
              <a:rPr lang="pl-PL" dirty="0" smtClean="0"/>
              <a:t>opracować i </a:t>
            </a:r>
            <a:r>
              <a:rPr lang="pl-PL" dirty="0"/>
              <a:t>wdrożyć 8 regionalnych </a:t>
            </a:r>
            <a:endParaRPr lang="pl-PL" dirty="0" smtClean="0"/>
          </a:p>
          <a:p>
            <a:r>
              <a:rPr lang="pl-PL" dirty="0" smtClean="0"/>
              <a:t>planów </a:t>
            </a:r>
            <a:r>
              <a:rPr lang="pl-PL" dirty="0"/>
              <a:t>działania, </a:t>
            </a:r>
            <a:r>
              <a:rPr lang="pl-PL" dirty="0" smtClean="0"/>
              <a:t>które poprawią</a:t>
            </a:r>
          </a:p>
          <a:p>
            <a:r>
              <a:rPr lang="pl-PL" dirty="0" smtClean="0"/>
              <a:t>regionalne </a:t>
            </a:r>
            <a:r>
              <a:rPr lang="pl-PL" dirty="0"/>
              <a:t>zarządzanie </a:t>
            </a:r>
            <a:r>
              <a:rPr lang="pl-PL" dirty="0" smtClean="0"/>
              <a:t>strategiami</a:t>
            </a:r>
          </a:p>
          <a:p>
            <a:r>
              <a:rPr lang="pl-PL" dirty="0" smtClean="0"/>
              <a:t>inteligentnej </a:t>
            </a:r>
            <a:r>
              <a:rPr lang="pl-PL" dirty="0"/>
              <a:t>specjalizacji, </a:t>
            </a:r>
            <a:r>
              <a:rPr lang="pl-PL" dirty="0" smtClean="0"/>
              <a:t>także </a:t>
            </a:r>
          </a:p>
          <a:p>
            <a:r>
              <a:rPr lang="pl-PL" dirty="0"/>
              <a:t>w</a:t>
            </a:r>
            <a:r>
              <a:rPr lang="pl-PL" dirty="0" smtClean="0"/>
              <a:t> wydawaniu </a:t>
            </a:r>
            <a:r>
              <a:rPr lang="pl-PL" dirty="0"/>
              <a:t>zaleceń dotyczących </a:t>
            </a:r>
            <a:endParaRPr lang="pl-PL" dirty="0" smtClean="0"/>
          </a:p>
          <a:p>
            <a:r>
              <a:rPr lang="pl-PL" dirty="0" smtClean="0"/>
              <a:t>włączenia </a:t>
            </a:r>
            <a:r>
              <a:rPr lang="pl-PL" dirty="0"/>
              <a:t>wymiaru </a:t>
            </a:r>
            <a:r>
              <a:rPr lang="pl-PL" dirty="0" smtClean="0"/>
              <a:t>terytorialnego </a:t>
            </a:r>
          </a:p>
          <a:p>
            <a:pPr marL="174625" indent="53975">
              <a:tabLst>
                <a:tab pos="174625" algn="l"/>
              </a:tabLst>
            </a:pPr>
            <a:r>
              <a:rPr lang="pl-PL" dirty="0" smtClean="0"/>
              <a:t>do programów </a:t>
            </a:r>
            <a:r>
              <a:rPr lang="pl-PL" dirty="0"/>
              <a:t>operacyjnych EFRR i </a:t>
            </a:r>
            <a:r>
              <a:rPr lang="pl-PL" dirty="0" smtClean="0"/>
              <a:t>RIS3</a:t>
            </a:r>
            <a:r>
              <a:rPr lang="pl-PL" dirty="0"/>
              <a:t>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42608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PODZIAŁ STATYSTYCZNY MAZOWSZA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55600" y="2492896"/>
            <a:ext cx="3911600" cy="3057203"/>
          </a:xfrm>
        </p:spPr>
        <p:txBody>
          <a:bodyPr/>
          <a:lstStyle/>
          <a:p>
            <a:r>
              <a:rPr lang="pl-PL" sz="1800" dirty="0" smtClean="0">
                <a:solidFill>
                  <a:schemeClr val="bg2">
                    <a:lumMod val="75000"/>
                  </a:schemeClr>
                </a:solidFill>
              </a:rPr>
              <a:t>od </a:t>
            </a:r>
            <a:r>
              <a:rPr lang="pl-PL" sz="1800" dirty="0">
                <a:solidFill>
                  <a:schemeClr val="bg2">
                    <a:lumMod val="75000"/>
                  </a:schemeClr>
                </a:solidFill>
              </a:rPr>
              <a:t>1 stycznia 2018 </a:t>
            </a:r>
            <a:r>
              <a:rPr lang="pl-PL" sz="1800" dirty="0" smtClean="0">
                <a:solidFill>
                  <a:schemeClr val="bg2">
                    <a:lumMod val="75000"/>
                  </a:schemeClr>
                </a:solidFill>
              </a:rPr>
              <a:t>r.</a:t>
            </a:r>
          </a:p>
          <a:p>
            <a:r>
              <a:rPr lang="pl-PL" sz="1800" dirty="0" smtClean="0">
                <a:solidFill>
                  <a:schemeClr val="bg2">
                    <a:lumMod val="75000"/>
                  </a:schemeClr>
                </a:solidFill>
              </a:rPr>
              <a:t>województwo mazowieckie</a:t>
            </a:r>
          </a:p>
          <a:p>
            <a:r>
              <a:rPr lang="pl-PL" sz="1800" dirty="0" smtClean="0">
                <a:solidFill>
                  <a:schemeClr val="bg2">
                    <a:lumMod val="75000"/>
                  </a:schemeClr>
                </a:solidFill>
              </a:rPr>
              <a:t>jest </a:t>
            </a:r>
            <a:r>
              <a:rPr lang="pl-PL" sz="1800" dirty="0">
                <a:solidFill>
                  <a:schemeClr val="bg2">
                    <a:lumMod val="75000"/>
                  </a:schemeClr>
                </a:solidFill>
              </a:rPr>
              <a:t>podzielone na </a:t>
            </a:r>
            <a:r>
              <a:rPr lang="pl-PL" sz="1800" dirty="0" smtClean="0">
                <a:solidFill>
                  <a:schemeClr val="bg2">
                    <a:lumMod val="75000"/>
                  </a:schemeClr>
                </a:solidFill>
              </a:rPr>
              <a:t>dwie odrębne</a:t>
            </a:r>
          </a:p>
          <a:p>
            <a:r>
              <a:rPr lang="pl-PL" sz="1800" dirty="0" smtClean="0">
                <a:solidFill>
                  <a:schemeClr val="bg2">
                    <a:lumMod val="75000"/>
                  </a:schemeClr>
                </a:solidFill>
              </a:rPr>
              <a:t>jednostki statystyczne </a:t>
            </a:r>
            <a:r>
              <a:rPr lang="pl-PL" sz="1800" dirty="0">
                <a:solidFill>
                  <a:schemeClr val="bg2">
                    <a:lumMod val="75000"/>
                  </a:schemeClr>
                </a:solidFill>
              </a:rPr>
              <a:t>poziomu </a:t>
            </a:r>
          </a:p>
          <a:p>
            <a:r>
              <a:rPr lang="pl-PL" sz="1800" b="1" dirty="0">
                <a:solidFill>
                  <a:schemeClr val="bg2">
                    <a:lumMod val="75000"/>
                  </a:schemeClr>
                </a:solidFill>
              </a:rPr>
              <a:t>NUTS 2</a:t>
            </a:r>
            <a:r>
              <a:rPr lang="pl-PL" sz="1800" dirty="0">
                <a:solidFill>
                  <a:schemeClr val="bg2">
                    <a:lumMod val="75000"/>
                  </a:schemeClr>
                </a:solidFill>
              </a:rPr>
              <a:t>:</a:t>
            </a:r>
          </a:p>
          <a:p>
            <a:r>
              <a:rPr lang="pl-PL" sz="1800" dirty="0">
                <a:solidFill>
                  <a:schemeClr val="bg2">
                    <a:lumMod val="75000"/>
                  </a:schemeClr>
                </a:solidFill>
              </a:rPr>
              <a:t>Stolica Warszawy (152% </a:t>
            </a:r>
            <a:r>
              <a:rPr lang="pl-PL" sz="1800" dirty="0" smtClean="0">
                <a:solidFill>
                  <a:schemeClr val="bg2">
                    <a:lumMod val="75000"/>
                  </a:schemeClr>
                </a:solidFill>
              </a:rPr>
              <a:t>PKB</a:t>
            </a:r>
          </a:p>
          <a:p>
            <a:r>
              <a:rPr lang="pl-PL" sz="1800" dirty="0" smtClean="0">
                <a:solidFill>
                  <a:schemeClr val="bg2">
                    <a:lumMod val="75000"/>
                  </a:schemeClr>
                </a:solidFill>
              </a:rPr>
              <a:t>średniej </a:t>
            </a:r>
            <a:r>
              <a:rPr lang="pl-PL" sz="1800" dirty="0">
                <a:solidFill>
                  <a:schemeClr val="bg2">
                    <a:lumMod val="75000"/>
                  </a:schemeClr>
                </a:solidFill>
              </a:rPr>
              <a:t>UE – </a:t>
            </a:r>
            <a:r>
              <a:rPr lang="pl-PL" sz="1800" dirty="0" smtClean="0">
                <a:solidFill>
                  <a:schemeClr val="bg2">
                    <a:lumMod val="75000"/>
                  </a:schemeClr>
                </a:solidFill>
              </a:rPr>
              <a:t>19 </a:t>
            </a:r>
            <a:r>
              <a:rPr lang="pl-PL" sz="1800" dirty="0">
                <a:solidFill>
                  <a:schemeClr val="bg2">
                    <a:lumMod val="75000"/>
                  </a:schemeClr>
                </a:solidFill>
              </a:rPr>
              <a:t>miejsce)</a:t>
            </a:r>
          </a:p>
          <a:p>
            <a:r>
              <a:rPr lang="pl-PL" sz="1800" dirty="0">
                <a:solidFill>
                  <a:schemeClr val="bg2">
                    <a:lumMod val="75000"/>
                  </a:schemeClr>
                </a:solidFill>
              </a:rPr>
              <a:t>Mazowieckie regionalne (</a:t>
            </a:r>
            <a:r>
              <a:rPr lang="pl-PL" sz="1800" dirty="0" smtClean="0">
                <a:solidFill>
                  <a:schemeClr val="bg2">
                    <a:lumMod val="75000"/>
                  </a:schemeClr>
                </a:solidFill>
              </a:rPr>
              <a:t>59%</a:t>
            </a:r>
          </a:p>
          <a:p>
            <a:r>
              <a:rPr lang="pl-PL" sz="1800" dirty="0" smtClean="0">
                <a:solidFill>
                  <a:schemeClr val="bg2">
                    <a:lumMod val="75000"/>
                  </a:schemeClr>
                </a:solidFill>
              </a:rPr>
              <a:t>PKB </a:t>
            </a:r>
            <a:r>
              <a:rPr lang="pl-PL" sz="1800" dirty="0">
                <a:solidFill>
                  <a:schemeClr val="bg2">
                    <a:lumMod val="75000"/>
                  </a:schemeClr>
                </a:solidFill>
              </a:rPr>
              <a:t>średniej </a:t>
            </a:r>
            <a:r>
              <a:rPr lang="pl-PL" sz="1800" dirty="0" smtClean="0">
                <a:solidFill>
                  <a:schemeClr val="bg2">
                    <a:lumMod val="75000"/>
                  </a:schemeClr>
                </a:solidFill>
              </a:rPr>
              <a:t>UE </a:t>
            </a:r>
            <a:r>
              <a:rPr lang="pl-PL" sz="1800" dirty="0">
                <a:solidFill>
                  <a:schemeClr val="bg2">
                    <a:lumMod val="75000"/>
                  </a:schemeClr>
                </a:solidFill>
              </a:rPr>
              <a:t>- 222 miejsce)</a:t>
            </a:r>
          </a:p>
          <a:p>
            <a:endParaRPr lang="pl-PL" sz="1800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pl-PL" dirty="0" smtClean="0"/>
          </a:p>
          <a:p>
            <a:endParaRPr lang="pl-PL" dirty="0" smtClean="0"/>
          </a:p>
        </p:txBody>
      </p:sp>
      <p:pic>
        <p:nvPicPr>
          <p:cNvPr id="5" name="Obraz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3507" y="1360932"/>
            <a:ext cx="4422775" cy="461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87640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24091" y="1196752"/>
            <a:ext cx="3250959" cy="1162050"/>
          </a:xfrm>
        </p:spPr>
        <p:txBody>
          <a:bodyPr/>
          <a:lstStyle/>
          <a:p>
            <a:r>
              <a:rPr lang="pl-PL" dirty="0" smtClean="0"/>
              <a:t>NOWY PODZIAŁ NUTS-2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2492896"/>
            <a:ext cx="3432629" cy="3826881"/>
          </a:xfrm>
        </p:spPr>
        <p:txBody>
          <a:bodyPr/>
          <a:lstStyle/>
          <a:p>
            <a:r>
              <a:rPr lang="pl-PL" sz="1600" dirty="0">
                <a:solidFill>
                  <a:schemeClr val="bg2">
                    <a:lumMod val="75000"/>
                  </a:schemeClr>
                </a:solidFill>
              </a:rPr>
              <a:t>Nowy podział na jednostki </a:t>
            </a:r>
            <a:endParaRPr lang="pl-PL" sz="1600" dirty="0" smtClean="0">
              <a:solidFill>
                <a:schemeClr val="bg2">
                  <a:lumMod val="75000"/>
                </a:schemeClr>
              </a:solidFill>
            </a:endParaRPr>
          </a:p>
          <a:p>
            <a:r>
              <a:rPr lang="pl-PL" sz="1600" dirty="0" smtClean="0">
                <a:solidFill>
                  <a:schemeClr val="bg2">
                    <a:lumMod val="75000"/>
                  </a:schemeClr>
                </a:solidFill>
              </a:rPr>
              <a:t>NUTS-2 umożliwia znacznie </a:t>
            </a:r>
          </a:p>
          <a:p>
            <a:r>
              <a:rPr lang="pl-PL" sz="1600" dirty="0" smtClean="0">
                <a:solidFill>
                  <a:schemeClr val="bg2">
                    <a:lumMod val="75000"/>
                  </a:schemeClr>
                </a:solidFill>
              </a:rPr>
              <a:t>dokładniejszy </a:t>
            </a:r>
            <a:r>
              <a:rPr lang="pl-PL" sz="1600" dirty="0">
                <a:solidFill>
                  <a:schemeClr val="bg2">
                    <a:lumMod val="75000"/>
                  </a:schemeClr>
                </a:solidFill>
              </a:rPr>
              <a:t>opis </a:t>
            </a:r>
            <a:r>
              <a:rPr lang="pl-PL" sz="1600" dirty="0" smtClean="0">
                <a:solidFill>
                  <a:schemeClr val="bg2">
                    <a:lumMod val="75000"/>
                  </a:schemeClr>
                </a:solidFill>
              </a:rPr>
              <a:t>sytuacji </a:t>
            </a:r>
          </a:p>
          <a:p>
            <a:r>
              <a:rPr lang="pl-PL" sz="1600" dirty="0" smtClean="0">
                <a:solidFill>
                  <a:schemeClr val="bg2">
                    <a:lumMod val="75000"/>
                  </a:schemeClr>
                </a:solidFill>
              </a:rPr>
              <a:t>społeczno-gospodarczej. </a:t>
            </a:r>
            <a:endParaRPr lang="pl-PL" sz="1600" dirty="0">
              <a:solidFill>
                <a:schemeClr val="bg2">
                  <a:lumMod val="75000"/>
                </a:schemeClr>
              </a:solidFill>
            </a:endParaRPr>
          </a:p>
          <a:p>
            <a:endParaRPr lang="pl-PL" sz="1600" dirty="0" smtClean="0">
              <a:solidFill>
                <a:schemeClr val="bg2">
                  <a:lumMod val="75000"/>
                </a:schemeClr>
              </a:solidFill>
            </a:endParaRPr>
          </a:p>
          <a:p>
            <a:r>
              <a:rPr lang="pl-PL" sz="1600" dirty="0" smtClean="0">
                <a:solidFill>
                  <a:schemeClr val="bg2">
                    <a:lumMod val="75000"/>
                  </a:schemeClr>
                </a:solidFill>
              </a:rPr>
              <a:t>Województwo </a:t>
            </a:r>
            <a:r>
              <a:rPr lang="pl-PL" sz="1600" dirty="0">
                <a:solidFill>
                  <a:schemeClr val="bg2">
                    <a:lumMod val="75000"/>
                  </a:schemeClr>
                </a:solidFill>
              </a:rPr>
              <a:t>mazowieckie </a:t>
            </a:r>
            <a:endParaRPr lang="pl-PL" sz="1600" dirty="0" smtClean="0">
              <a:solidFill>
                <a:schemeClr val="bg2">
                  <a:lumMod val="75000"/>
                </a:schemeClr>
              </a:solidFill>
            </a:endParaRPr>
          </a:p>
          <a:p>
            <a:r>
              <a:rPr lang="pl-PL" sz="1600" dirty="0" smtClean="0">
                <a:solidFill>
                  <a:schemeClr val="bg2">
                    <a:lumMod val="75000"/>
                  </a:schemeClr>
                </a:solidFill>
              </a:rPr>
              <a:t>charakteryzuje się </a:t>
            </a:r>
            <a:r>
              <a:rPr lang="pl-PL" sz="1600" dirty="0">
                <a:solidFill>
                  <a:schemeClr val="bg2">
                    <a:lumMod val="75000"/>
                  </a:schemeClr>
                </a:solidFill>
              </a:rPr>
              <a:t>ogromnymi </a:t>
            </a:r>
            <a:endParaRPr lang="pl-PL" sz="1600" dirty="0" smtClean="0">
              <a:solidFill>
                <a:schemeClr val="bg2">
                  <a:lumMod val="75000"/>
                </a:schemeClr>
              </a:solidFill>
            </a:endParaRPr>
          </a:p>
          <a:p>
            <a:r>
              <a:rPr lang="pl-PL" sz="1600" dirty="0" smtClean="0">
                <a:solidFill>
                  <a:schemeClr val="bg2">
                    <a:lumMod val="75000"/>
                  </a:schemeClr>
                </a:solidFill>
              </a:rPr>
              <a:t>różnicami </a:t>
            </a:r>
            <a:r>
              <a:rPr lang="pl-PL" sz="1600" dirty="0">
                <a:solidFill>
                  <a:schemeClr val="bg2">
                    <a:lumMod val="75000"/>
                  </a:schemeClr>
                </a:solidFill>
              </a:rPr>
              <a:t>w zakresie </a:t>
            </a:r>
            <a:r>
              <a:rPr lang="pl-PL" sz="1600" dirty="0" smtClean="0">
                <a:solidFill>
                  <a:schemeClr val="bg2">
                    <a:lumMod val="75000"/>
                  </a:schemeClr>
                </a:solidFill>
              </a:rPr>
              <a:t>rozwoju </a:t>
            </a:r>
          </a:p>
          <a:p>
            <a:r>
              <a:rPr lang="pl-PL" sz="1600" dirty="0" smtClean="0">
                <a:solidFill>
                  <a:schemeClr val="bg2">
                    <a:lumMod val="75000"/>
                  </a:schemeClr>
                </a:solidFill>
              </a:rPr>
              <a:t>społeczno-gospodarczego </a:t>
            </a:r>
            <a:endParaRPr lang="pl-PL" sz="1600" dirty="0">
              <a:solidFill>
                <a:schemeClr val="bg2">
                  <a:lumMod val="75000"/>
                </a:schemeClr>
              </a:solidFill>
            </a:endParaRPr>
          </a:p>
          <a:p>
            <a:r>
              <a:rPr lang="pl-PL" sz="1600" dirty="0">
                <a:solidFill>
                  <a:schemeClr val="bg2">
                    <a:lumMod val="75000"/>
                  </a:schemeClr>
                </a:solidFill>
              </a:rPr>
              <a:t>i struktur przestrzennych, co </a:t>
            </a:r>
            <a:endParaRPr lang="pl-PL" sz="1600" dirty="0" smtClean="0">
              <a:solidFill>
                <a:schemeClr val="bg2">
                  <a:lumMod val="75000"/>
                </a:schemeClr>
              </a:solidFill>
            </a:endParaRPr>
          </a:p>
          <a:p>
            <a:r>
              <a:rPr lang="pl-PL" sz="1600" dirty="0" smtClean="0">
                <a:solidFill>
                  <a:schemeClr val="bg2">
                    <a:lumMod val="75000"/>
                  </a:schemeClr>
                </a:solidFill>
              </a:rPr>
              <a:t>stanowi ekstremalne </a:t>
            </a:r>
            <a:r>
              <a:rPr lang="pl-PL" sz="1600" dirty="0">
                <a:solidFill>
                  <a:schemeClr val="bg2">
                    <a:lumMod val="75000"/>
                  </a:schemeClr>
                </a:solidFill>
              </a:rPr>
              <a:t>wyzwanie </a:t>
            </a:r>
            <a:endParaRPr lang="pl-PL" sz="1600" dirty="0" smtClean="0">
              <a:solidFill>
                <a:schemeClr val="bg2">
                  <a:lumMod val="75000"/>
                </a:schemeClr>
              </a:solidFill>
            </a:endParaRPr>
          </a:p>
          <a:p>
            <a:r>
              <a:rPr lang="pl-PL" sz="1600" dirty="0" smtClean="0">
                <a:solidFill>
                  <a:schemeClr val="bg2">
                    <a:lumMod val="75000"/>
                  </a:schemeClr>
                </a:solidFill>
              </a:rPr>
              <a:t>dla </a:t>
            </a:r>
            <a:r>
              <a:rPr lang="pl-PL" sz="1600" dirty="0">
                <a:solidFill>
                  <a:schemeClr val="bg2">
                    <a:lumMod val="75000"/>
                  </a:schemeClr>
                </a:solidFill>
              </a:rPr>
              <a:t>kształtowania </a:t>
            </a:r>
            <a:r>
              <a:rPr lang="pl-PL" sz="1600" dirty="0" smtClean="0">
                <a:solidFill>
                  <a:schemeClr val="bg2">
                    <a:lumMod val="75000"/>
                  </a:schemeClr>
                </a:solidFill>
              </a:rPr>
              <a:t>polityki</a:t>
            </a:r>
          </a:p>
          <a:p>
            <a:r>
              <a:rPr lang="pl-PL" sz="1600" dirty="0" smtClean="0">
                <a:solidFill>
                  <a:schemeClr val="bg2">
                    <a:lumMod val="75000"/>
                  </a:schemeClr>
                </a:solidFill>
              </a:rPr>
              <a:t>rozwoju </a:t>
            </a:r>
            <a:r>
              <a:rPr lang="pl-PL" sz="1600" dirty="0">
                <a:solidFill>
                  <a:schemeClr val="bg2">
                    <a:lumMod val="75000"/>
                  </a:schemeClr>
                </a:solidFill>
              </a:rPr>
              <a:t>regionalnego. </a:t>
            </a:r>
          </a:p>
          <a:p>
            <a:endParaRPr lang="pl-PL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idx="2"/>
          </p:nvPr>
        </p:nvSpPr>
        <p:spPr>
          <a:xfrm>
            <a:off x="3575050" y="1205802"/>
            <a:ext cx="5111750" cy="5530664"/>
          </a:xfrm>
        </p:spPr>
        <p:txBody>
          <a:bodyPr/>
          <a:lstStyle/>
          <a:p>
            <a:endParaRPr lang="pl-PL" sz="1600" dirty="0"/>
          </a:p>
          <a:p>
            <a:endParaRPr lang="pl-PL" sz="1600" dirty="0" smtClean="0"/>
          </a:p>
          <a:p>
            <a:r>
              <a:rPr lang="pl-PL" sz="1600" dirty="0" smtClean="0"/>
              <a:t>Wdrażanie </a:t>
            </a:r>
            <a:r>
              <a:rPr lang="pl-PL" sz="1600" dirty="0"/>
              <a:t>i ocena wpływu </a:t>
            </a:r>
            <a:r>
              <a:rPr lang="pl-PL" sz="1600" dirty="0" smtClean="0"/>
              <a:t>Regionalnych </a:t>
            </a:r>
          </a:p>
          <a:p>
            <a:r>
              <a:rPr lang="pl-PL" sz="1600" dirty="0" smtClean="0"/>
              <a:t>Planów </a:t>
            </a:r>
            <a:r>
              <a:rPr lang="pl-PL" sz="1600" dirty="0"/>
              <a:t>Działania, w obecnym podziale </a:t>
            </a:r>
            <a:endParaRPr lang="pl-PL" sz="1600" dirty="0" smtClean="0"/>
          </a:p>
          <a:p>
            <a:r>
              <a:rPr lang="pl-PL" sz="1600" dirty="0" smtClean="0"/>
              <a:t>statystycznym </a:t>
            </a:r>
            <a:r>
              <a:rPr lang="pl-PL" sz="1600" dirty="0"/>
              <a:t>Mazowsza, prowadzić będzie do</a:t>
            </a:r>
            <a:r>
              <a:rPr lang="pl-PL" sz="1600" dirty="0" smtClean="0"/>
              <a:t>:</a:t>
            </a:r>
          </a:p>
          <a:p>
            <a:endParaRPr lang="pl-PL" sz="1600" dirty="0"/>
          </a:p>
          <a:p>
            <a:r>
              <a:rPr lang="pl-PL" sz="1600" dirty="0"/>
              <a:t>•	Lepszego zarządzania </a:t>
            </a:r>
            <a:r>
              <a:rPr lang="pl-PL" sz="1600" dirty="0" smtClean="0"/>
              <a:t>Programem</a:t>
            </a:r>
          </a:p>
          <a:p>
            <a:r>
              <a:rPr lang="pl-PL" sz="1600" dirty="0" smtClean="0"/>
              <a:t>	Operacyjnym </a:t>
            </a:r>
            <a:r>
              <a:rPr lang="pl-PL" sz="1600" dirty="0"/>
              <a:t>EFRR i strategią </a:t>
            </a:r>
            <a:r>
              <a:rPr lang="pl-PL" sz="1600" dirty="0" smtClean="0"/>
              <a:t>inteligentnej</a:t>
            </a:r>
          </a:p>
          <a:p>
            <a:r>
              <a:rPr lang="pl-PL" sz="1600" dirty="0" smtClean="0"/>
              <a:t>	specjalizacji (RIS3),</a:t>
            </a:r>
          </a:p>
          <a:p>
            <a:endParaRPr lang="pl-PL" sz="1600" dirty="0"/>
          </a:p>
          <a:p>
            <a:r>
              <a:rPr lang="pl-PL" sz="1600" dirty="0"/>
              <a:t>•	Powstania nowych projektów finansowanych przez Program Operacyjny EFRR </a:t>
            </a:r>
            <a:r>
              <a:rPr lang="pl-PL" sz="1600" dirty="0" smtClean="0"/>
              <a:t>zgodnych </a:t>
            </a:r>
            <a:br>
              <a:rPr lang="pl-PL" sz="1600" dirty="0" smtClean="0"/>
            </a:br>
            <a:r>
              <a:rPr lang="pl-PL" sz="1600" dirty="0" smtClean="0"/>
              <a:t>z RIS3,</a:t>
            </a:r>
          </a:p>
          <a:p>
            <a:endParaRPr lang="pl-PL" sz="1600" dirty="0"/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4443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REGIONALNA GRUPA INTRESARIUSZY</a:t>
            </a:r>
            <a:endParaRPr lang="pl-PL" dirty="0"/>
          </a:p>
        </p:txBody>
      </p:sp>
      <p:sp>
        <p:nvSpPr>
          <p:cNvPr id="5" name="Symbol zastępczy tekstu 4"/>
          <p:cNvSpPr>
            <a:spLocks noGrp="1"/>
          </p:cNvSpPr>
          <p:nvPr>
            <p:ph type="body" idx="1"/>
          </p:nvPr>
        </p:nvSpPr>
        <p:spPr>
          <a:xfrm>
            <a:off x="277792" y="2492896"/>
            <a:ext cx="3187721" cy="3918414"/>
          </a:xfrm>
        </p:spPr>
        <p:txBody>
          <a:bodyPr/>
          <a:lstStyle/>
          <a:p>
            <a:endParaRPr lang="pl-PL" dirty="0" smtClean="0"/>
          </a:p>
          <a:p>
            <a:pPr marL="261938" indent="-33338"/>
            <a:r>
              <a:rPr lang="pl-PL" sz="1800" dirty="0" smtClean="0">
                <a:solidFill>
                  <a:schemeClr val="bg2">
                    <a:lumMod val="75000"/>
                  </a:schemeClr>
                </a:solidFill>
              </a:rPr>
              <a:t>Regionalna </a:t>
            </a:r>
            <a:r>
              <a:rPr lang="pl-PL" sz="1800" dirty="0">
                <a:solidFill>
                  <a:schemeClr val="bg2">
                    <a:lumMod val="75000"/>
                  </a:schemeClr>
                </a:solidFill>
              </a:rPr>
              <a:t>Grupa Interesariuszy</a:t>
            </a:r>
            <a:r>
              <a:rPr lang="pl-PL" sz="1800" dirty="0" smtClean="0">
                <a:solidFill>
                  <a:schemeClr val="bg2">
                    <a:lumMod val="75000"/>
                  </a:schemeClr>
                </a:solidFill>
              </a:rPr>
              <a:t> </a:t>
            </a:r>
          </a:p>
          <a:p>
            <a:pPr marL="261938" indent="-33338"/>
            <a:r>
              <a:rPr lang="pl-PL" sz="1800" dirty="0" smtClean="0">
                <a:solidFill>
                  <a:schemeClr val="bg2">
                    <a:lumMod val="75000"/>
                  </a:schemeClr>
                </a:solidFill>
              </a:rPr>
              <a:t>zostanie </a:t>
            </a:r>
            <a:r>
              <a:rPr lang="pl-PL" sz="1800" dirty="0">
                <a:solidFill>
                  <a:schemeClr val="bg2">
                    <a:lumMod val="75000"/>
                  </a:schemeClr>
                </a:solidFill>
              </a:rPr>
              <a:t>zaangażowana w </a:t>
            </a:r>
            <a:endParaRPr lang="pl-PL" sz="1800" dirty="0" smtClean="0">
              <a:solidFill>
                <a:schemeClr val="bg2">
                  <a:lumMod val="75000"/>
                </a:schemeClr>
              </a:solidFill>
            </a:endParaRPr>
          </a:p>
          <a:p>
            <a:pPr marL="261938" indent="-33338"/>
            <a:r>
              <a:rPr lang="pl-PL" sz="1800" dirty="0" smtClean="0">
                <a:solidFill>
                  <a:schemeClr val="bg2">
                    <a:lumMod val="75000"/>
                  </a:schemeClr>
                </a:solidFill>
              </a:rPr>
              <a:t>działania </a:t>
            </a:r>
            <a:r>
              <a:rPr lang="pl-PL" sz="1800" dirty="0">
                <a:solidFill>
                  <a:schemeClr val="bg2">
                    <a:lumMod val="75000"/>
                  </a:schemeClr>
                </a:solidFill>
              </a:rPr>
              <a:t>mające na celu </a:t>
            </a:r>
            <a:endParaRPr lang="pl-PL" sz="1800" dirty="0" smtClean="0">
              <a:solidFill>
                <a:schemeClr val="bg2">
                  <a:lumMod val="75000"/>
                </a:schemeClr>
              </a:solidFill>
            </a:endParaRPr>
          </a:p>
          <a:p>
            <a:pPr marL="261938" indent="-33338"/>
            <a:r>
              <a:rPr lang="pl-PL" sz="1800" dirty="0" smtClean="0">
                <a:solidFill>
                  <a:schemeClr val="bg2">
                    <a:lumMod val="75000"/>
                  </a:schemeClr>
                </a:solidFill>
              </a:rPr>
              <a:t>współpracę</a:t>
            </a:r>
            <a:r>
              <a:rPr lang="pl-PL" sz="1800" dirty="0">
                <a:solidFill>
                  <a:schemeClr val="bg2">
                    <a:lumMod val="75000"/>
                  </a:schemeClr>
                </a:solidFill>
              </a:rPr>
              <a:t>, wymianę poglądów </a:t>
            </a:r>
            <a:endParaRPr lang="pl-PL" sz="1800" dirty="0" smtClean="0">
              <a:solidFill>
                <a:schemeClr val="bg2">
                  <a:lumMod val="75000"/>
                </a:schemeClr>
              </a:solidFill>
            </a:endParaRPr>
          </a:p>
          <a:p>
            <a:pPr marL="261938" indent="-33338"/>
            <a:r>
              <a:rPr lang="pl-PL" sz="1800" dirty="0" smtClean="0">
                <a:solidFill>
                  <a:schemeClr val="bg2">
                    <a:lumMod val="75000"/>
                  </a:schemeClr>
                </a:solidFill>
              </a:rPr>
              <a:t>oraz </a:t>
            </a:r>
            <a:r>
              <a:rPr lang="pl-PL" sz="1800" dirty="0">
                <a:solidFill>
                  <a:schemeClr val="bg2">
                    <a:lumMod val="75000"/>
                  </a:schemeClr>
                </a:solidFill>
              </a:rPr>
              <a:t>doświadczeń i dobrych </a:t>
            </a:r>
            <a:endParaRPr lang="pl-PL" sz="1800" dirty="0" smtClean="0">
              <a:solidFill>
                <a:schemeClr val="bg2">
                  <a:lumMod val="75000"/>
                </a:schemeClr>
              </a:solidFill>
            </a:endParaRPr>
          </a:p>
          <a:p>
            <a:pPr marL="261938" indent="-33338"/>
            <a:r>
              <a:rPr lang="pl-PL" sz="1800" dirty="0" smtClean="0">
                <a:solidFill>
                  <a:schemeClr val="bg2">
                    <a:lumMod val="75000"/>
                  </a:schemeClr>
                </a:solidFill>
              </a:rPr>
              <a:t>praktyk</a:t>
            </a:r>
            <a:r>
              <a:rPr lang="pl-PL" sz="1800" dirty="0">
                <a:solidFill>
                  <a:schemeClr val="bg2">
                    <a:lumMod val="75000"/>
                  </a:schemeClr>
                </a:solidFill>
              </a:rPr>
              <a:t>.</a:t>
            </a:r>
          </a:p>
        </p:txBody>
      </p:sp>
      <p:sp>
        <p:nvSpPr>
          <p:cNvPr id="6" name="Symbol zastępczy tekstu 5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pl-PL" dirty="0" smtClean="0"/>
          </a:p>
          <a:p>
            <a:r>
              <a:rPr lang="pl-PL" dirty="0" smtClean="0"/>
              <a:t>Interesariusze zostaną </a:t>
            </a:r>
            <a:r>
              <a:rPr lang="pl-PL" dirty="0"/>
              <a:t>zaproszeni </a:t>
            </a:r>
            <a:endParaRPr lang="pl-PL" dirty="0" smtClean="0"/>
          </a:p>
          <a:p>
            <a:r>
              <a:rPr lang="pl-PL" dirty="0" smtClean="0"/>
              <a:t>do </a:t>
            </a:r>
            <a:r>
              <a:rPr lang="pl-PL" dirty="0"/>
              <a:t>udziału w </a:t>
            </a:r>
            <a:r>
              <a:rPr lang="pl-PL" dirty="0" smtClean="0"/>
              <a:t>zaplanowanych spotkaniach i </a:t>
            </a:r>
          </a:p>
          <a:p>
            <a:r>
              <a:rPr lang="pl-PL" dirty="0" smtClean="0"/>
              <a:t>wyjazdach, </a:t>
            </a:r>
            <a:r>
              <a:rPr lang="pl-PL" dirty="0"/>
              <a:t>ale także </a:t>
            </a:r>
            <a:r>
              <a:rPr lang="pl-PL" dirty="0" smtClean="0"/>
              <a:t>będą aktywnie</a:t>
            </a:r>
            <a:endParaRPr lang="pl-PL" dirty="0"/>
          </a:p>
          <a:p>
            <a:r>
              <a:rPr lang="pl-PL" dirty="0" smtClean="0"/>
              <a:t>uczestniczyć </a:t>
            </a:r>
            <a:r>
              <a:rPr lang="pl-PL" dirty="0"/>
              <a:t>we </a:t>
            </a:r>
            <a:r>
              <a:rPr lang="pl-PL" dirty="0" smtClean="0"/>
              <a:t>wprowadzeniu</a:t>
            </a:r>
          </a:p>
          <a:p>
            <a:r>
              <a:rPr lang="pl-PL" dirty="0" smtClean="0"/>
              <a:t>ulepszeń w lokalnych </a:t>
            </a:r>
            <a:r>
              <a:rPr lang="pl-PL" dirty="0"/>
              <a:t>politykach. </a:t>
            </a:r>
            <a:endParaRPr lang="pl-PL" dirty="0" smtClean="0"/>
          </a:p>
          <a:p>
            <a:endParaRPr lang="pl-PL" dirty="0"/>
          </a:p>
          <a:p>
            <a:r>
              <a:rPr lang="pl-PL" dirty="0"/>
              <a:t>W</a:t>
            </a:r>
            <a:r>
              <a:rPr lang="pl-PL" dirty="0" smtClean="0"/>
              <a:t>ezmą </a:t>
            </a:r>
            <a:r>
              <a:rPr lang="pl-PL" dirty="0"/>
              <a:t>udział w opracowywaniu </a:t>
            </a:r>
            <a:endParaRPr lang="pl-PL" dirty="0" smtClean="0"/>
          </a:p>
          <a:p>
            <a:r>
              <a:rPr lang="pl-PL" dirty="0" smtClean="0"/>
              <a:t>Regionalnych </a:t>
            </a:r>
            <a:r>
              <a:rPr lang="pl-PL" dirty="0"/>
              <a:t>Planów Działania oraz </a:t>
            </a:r>
            <a:endParaRPr lang="pl-PL" dirty="0" smtClean="0"/>
          </a:p>
          <a:p>
            <a:r>
              <a:rPr lang="pl-PL" dirty="0" smtClean="0"/>
              <a:t>Inteligentnej </a:t>
            </a:r>
            <a:r>
              <a:rPr lang="pl-PL" dirty="0"/>
              <a:t>Mapy Terytorialnej, która </a:t>
            </a:r>
            <a:endParaRPr lang="pl-PL" dirty="0" smtClean="0"/>
          </a:p>
          <a:p>
            <a:r>
              <a:rPr lang="pl-PL" dirty="0" smtClean="0"/>
              <a:t>zostanie </a:t>
            </a:r>
            <a:r>
              <a:rPr lang="pl-PL" dirty="0"/>
              <a:t>stworzona w </a:t>
            </a:r>
            <a:r>
              <a:rPr lang="pl-PL" dirty="0" smtClean="0"/>
              <a:t> ramach projektu. </a:t>
            </a:r>
          </a:p>
          <a:p>
            <a:r>
              <a:rPr lang="pl-PL" dirty="0" smtClean="0"/>
              <a:t>Dzięki swojemu </a:t>
            </a:r>
            <a:r>
              <a:rPr lang="pl-PL" dirty="0"/>
              <a:t>zaangażowaniu i wkładowi </a:t>
            </a:r>
            <a:endParaRPr lang="pl-PL" dirty="0" smtClean="0"/>
          </a:p>
          <a:p>
            <a:r>
              <a:rPr lang="pl-PL" dirty="0" smtClean="0"/>
              <a:t>będą mieli </a:t>
            </a:r>
            <a:r>
              <a:rPr lang="pl-PL" dirty="0"/>
              <a:t>wpływ na ostateczny jej kształt. </a:t>
            </a: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3252213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REGIONALNA GRUPA </a:t>
            </a:r>
            <a:r>
              <a:rPr lang="pl-PL" dirty="0" smtClean="0"/>
              <a:t>INTRESARIUSZY </a:t>
            </a:r>
            <a:br>
              <a:rPr lang="pl-PL" dirty="0" smtClean="0"/>
            </a:b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 smtClean="0">
              <a:solidFill>
                <a:schemeClr val="bg2">
                  <a:lumMod val="75000"/>
                </a:schemeClr>
              </a:solidFill>
            </a:endParaRPr>
          </a:p>
          <a:p>
            <a:r>
              <a:rPr lang="pl-PL" sz="1800" dirty="0" smtClean="0">
                <a:solidFill>
                  <a:schemeClr val="bg2">
                    <a:lumMod val="75000"/>
                  </a:schemeClr>
                </a:solidFill>
              </a:rPr>
              <a:t>Do </a:t>
            </a:r>
            <a:r>
              <a:rPr lang="pl-PL" sz="1800" b="1" dirty="0" smtClean="0">
                <a:solidFill>
                  <a:schemeClr val="bg2">
                    <a:lumMod val="75000"/>
                  </a:schemeClr>
                </a:solidFill>
              </a:rPr>
              <a:t>Regionalnej Grupy </a:t>
            </a:r>
          </a:p>
          <a:p>
            <a:r>
              <a:rPr lang="pl-PL" sz="1800" b="1" dirty="0" smtClean="0">
                <a:solidFill>
                  <a:schemeClr val="bg2">
                    <a:lumMod val="75000"/>
                  </a:schemeClr>
                </a:solidFill>
              </a:rPr>
              <a:t>Interesariuszy </a:t>
            </a:r>
            <a:r>
              <a:rPr lang="pl-PL" sz="1800" dirty="0" smtClean="0">
                <a:solidFill>
                  <a:schemeClr val="bg2">
                    <a:lumMod val="75000"/>
                  </a:schemeClr>
                </a:solidFill>
              </a:rPr>
              <a:t>zostaną</a:t>
            </a:r>
          </a:p>
          <a:p>
            <a:r>
              <a:rPr lang="pl-PL" sz="1800" dirty="0" smtClean="0">
                <a:solidFill>
                  <a:schemeClr val="bg2">
                    <a:lumMod val="75000"/>
                  </a:schemeClr>
                </a:solidFill>
              </a:rPr>
              <a:t>zaproszeni:</a:t>
            </a:r>
            <a:endParaRPr lang="pl-PL" sz="1800" dirty="0">
              <a:solidFill>
                <a:schemeClr val="bg2">
                  <a:lumMod val="75000"/>
                </a:schemeClr>
              </a:solidFill>
            </a:endParaRPr>
          </a:p>
          <a:p>
            <a:endParaRPr lang="pl-PL" sz="1800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idx="2"/>
          </p:nvPr>
        </p:nvSpPr>
        <p:spPr>
          <a:xfrm>
            <a:off x="3400879" y="2149230"/>
            <a:ext cx="5568950" cy="3525855"/>
          </a:xfrm>
        </p:spPr>
        <p:txBody>
          <a:bodyPr/>
          <a:lstStyle/>
          <a:p>
            <a:pPr marL="514350" indent="-285750">
              <a:buFontTx/>
              <a:buChar char="-"/>
            </a:pPr>
            <a:r>
              <a:rPr lang="pl-PL" sz="1600" dirty="0" smtClean="0"/>
              <a:t>instytucje </a:t>
            </a:r>
            <a:r>
              <a:rPr lang="pl-PL" sz="1600" dirty="0"/>
              <a:t>szczebla regionalnego / lokalnego, </a:t>
            </a:r>
            <a:r>
              <a:rPr lang="pl-PL" sz="1600" dirty="0" smtClean="0"/>
              <a:t>takie jak</a:t>
            </a:r>
            <a:r>
              <a:rPr lang="pl-PL" sz="1600" dirty="0"/>
              <a:t>: Mazowieckie Biuro </a:t>
            </a:r>
            <a:r>
              <a:rPr lang="pl-PL" sz="1600" dirty="0" smtClean="0"/>
              <a:t>Planowania Regionalnego  </a:t>
            </a:r>
            <a:r>
              <a:rPr lang="pl-PL" sz="1600" dirty="0"/>
              <a:t>i </a:t>
            </a:r>
            <a:r>
              <a:rPr lang="pl-PL" sz="1600" dirty="0" smtClean="0"/>
              <a:t>Agencja Rozwoju Mazowsza S.A.; </a:t>
            </a:r>
            <a:endParaRPr lang="pl-PL" sz="1600" dirty="0"/>
          </a:p>
          <a:p>
            <a:pPr marL="228600" indent="0"/>
            <a:endParaRPr lang="pl-PL" sz="1600" dirty="0"/>
          </a:p>
          <a:p>
            <a:pPr marL="514350" indent="-285750">
              <a:buFontTx/>
              <a:buChar char="-"/>
            </a:pPr>
            <a:r>
              <a:rPr lang="pl-PL" sz="1600" dirty="0"/>
              <a:t>p</a:t>
            </a:r>
            <a:r>
              <a:rPr lang="pl-PL" sz="1600" dirty="0" smtClean="0"/>
              <a:t>rzedstawiciele grup </a:t>
            </a:r>
            <a:r>
              <a:rPr lang="pl-PL" sz="1600" dirty="0"/>
              <a:t>roboczych </a:t>
            </a:r>
            <a:r>
              <a:rPr lang="pl-PL" sz="1600" dirty="0" smtClean="0"/>
              <a:t>ds. inteligentnej specjalizacji; </a:t>
            </a:r>
          </a:p>
          <a:p>
            <a:pPr marL="228600" indent="0"/>
            <a:endParaRPr lang="pl-PL" sz="1600" dirty="0" smtClean="0"/>
          </a:p>
          <a:p>
            <a:pPr marL="514350" indent="-285750">
              <a:buFontTx/>
              <a:buChar char="-"/>
            </a:pPr>
            <a:r>
              <a:rPr lang="pl-PL" sz="1600" dirty="0" smtClean="0"/>
              <a:t>inne podmioty  z </a:t>
            </a:r>
            <a:r>
              <a:rPr lang="pl-PL" sz="1600" dirty="0"/>
              <a:t>województwa mazowieckiego </a:t>
            </a:r>
            <a:r>
              <a:rPr lang="pl-PL" sz="1600" dirty="0" smtClean="0"/>
              <a:t>reprezentujące </a:t>
            </a:r>
            <a:r>
              <a:rPr lang="pl-PL" sz="1600" dirty="0"/>
              <a:t>interesy sfer </a:t>
            </a:r>
            <a:r>
              <a:rPr lang="pl-PL" sz="1600" dirty="0" smtClean="0"/>
              <a:t>gospodarczych;</a:t>
            </a:r>
            <a:endParaRPr lang="pl-PL" sz="1600" dirty="0"/>
          </a:p>
          <a:p>
            <a:pPr marL="228600" indent="0"/>
            <a:endParaRPr lang="pl-PL" sz="1600" dirty="0" smtClean="0"/>
          </a:p>
        </p:txBody>
      </p:sp>
    </p:spTree>
    <p:extLst>
      <p:ext uri="{BB962C8B-B14F-4D97-AF65-F5344CB8AC3E}">
        <p14:creationId xmlns:p14="http://schemas.microsoft.com/office/powerpoint/2010/main" val="227205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PARTNERZY PROJEKTU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lvl="1">
              <a:spcBef>
                <a:spcPts val="280"/>
              </a:spcBef>
              <a:buClr>
                <a:srgbClr val="595959"/>
              </a:buClr>
              <a:buSzPts val="1400"/>
            </a:pPr>
            <a:endParaRPr lang="pl-PL" sz="1600" dirty="0" smtClean="0"/>
          </a:p>
          <a:p>
            <a:pPr marL="174625" lvl="1" indent="0">
              <a:spcBef>
                <a:spcPts val="280"/>
              </a:spcBef>
              <a:buClr>
                <a:srgbClr val="595959"/>
              </a:buClr>
              <a:buSzPts val="1400"/>
            </a:pPr>
            <a:r>
              <a:rPr lang="pl-PL" sz="1800" dirty="0" smtClean="0">
                <a:solidFill>
                  <a:schemeClr val="bg2">
                    <a:lumMod val="75000"/>
                  </a:schemeClr>
                </a:solidFill>
              </a:rPr>
              <a:t>Liderem projektu jest</a:t>
            </a:r>
          </a:p>
          <a:p>
            <a:pPr marL="174625" lvl="1" indent="0">
              <a:spcBef>
                <a:spcPts val="280"/>
              </a:spcBef>
              <a:buClr>
                <a:srgbClr val="595959"/>
              </a:buClr>
              <a:buSzPts val="1400"/>
            </a:pPr>
            <a:r>
              <a:rPr lang="pl-PL" sz="1800" b="1" dirty="0" smtClean="0">
                <a:solidFill>
                  <a:schemeClr val="bg2">
                    <a:lumMod val="75000"/>
                  </a:schemeClr>
                </a:solidFill>
              </a:rPr>
              <a:t>BEAZ</a:t>
            </a:r>
            <a:r>
              <a:rPr lang="pl-PL" sz="1800" dirty="0" smtClean="0">
                <a:solidFill>
                  <a:schemeClr val="bg2">
                    <a:lumMod val="75000"/>
                  </a:schemeClr>
                </a:solidFill>
              </a:rPr>
              <a:t> </a:t>
            </a:r>
          </a:p>
          <a:p>
            <a:pPr marL="174625" lvl="1" indent="0">
              <a:spcBef>
                <a:spcPts val="280"/>
              </a:spcBef>
              <a:buClr>
                <a:srgbClr val="595959"/>
              </a:buClr>
              <a:buSzPts val="1400"/>
            </a:pPr>
            <a:r>
              <a:rPr lang="pl-PL" sz="1800" dirty="0" smtClean="0">
                <a:solidFill>
                  <a:schemeClr val="bg2">
                    <a:lumMod val="75000"/>
                  </a:schemeClr>
                </a:solidFill>
              </a:rPr>
              <a:t>agencja </a:t>
            </a:r>
            <a:r>
              <a:rPr lang="pl-PL" sz="1800" dirty="0">
                <a:solidFill>
                  <a:schemeClr val="bg2">
                    <a:lumMod val="75000"/>
                  </a:schemeClr>
                </a:solidFill>
              </a:rPr>
              <a:t>ds. konkurencyjności i </a:t>
            </a:r>
            <a:endParaRPr lang="pl-PL" sz="1800" dirty="0" smtClean="0">
              <a:solidFill>
                <a:schemeClr val="bg2">
                  <a:lumMod val="75000"/>
                </a:schemeClr>
              </a:solidFill>
            </a:endParaRPr>
          </a:p>
          <a:p>
            <a:pPr marL="174625" lvl="1" indent="0">
              <a:spcBef>
                <a:spcPts val="280"/>
              </a:spcBef>
              <a:buClr>
                <a:srgbClr val="595959"/>
              </a:buClr>
              <a:buSzPts val="1400"/>
            </a:pPr>
            <a:r>
              <a:rPr lang="pl-PL" sz="1800" dirty="0" smtClean="0">
                <a:solidFill>
                  <a:schemeClr val="bg2">
                    <a:lumMod val="75000"/>
                  </a:schemeClr>
                </a:solidFill>
              </a:rPr>
              <a:t>innowacji </a:t>
            </a:r>
            <a:r>
              <a:rPr lang="pl-PL" sz="1800" dirty="0">
                <a:solidFill>
                  <a:schemeClr val="bg2">
                    <a:lumMod val="75000"/>
                  </a:schemeClr>
                </a:solidFill>
              </a:rPr>
              <a:t>prowincji </a:t>
            </a:r>
            <a:r>
              <a:rPr lang="pl-PL" sz="1800" dirty="0" err="1">
                <a:solidFill>
                  <a:schemeClr val="bg2">
                    <a:lumMod val="75000"/>
                  </a:schemeClr>
                </a:solidFill>
              </a:rPr>
              <a:t>Bizkaia</a:t>
            </a:r>
            <a:r>
              <a:rPr lang="pl-PL" sz="1800" dirty="0">
                <a:solidFill>
                  <a:schemeClr val="bg2">
                    <a:lumMod val="75000"/>
                  </a:schemeClr>
                </a:solidFill>
              </a:rPr>
              <a:t> </a:t>
            </a:r>
            <a:endParaRPr lang="pl-PL" sz="1800" dirty="0" smtClean="0">
              <a:solidFill>
                <a:schemeClr val="bg2">
                  <a:lumMod val="75000"/>
                </a:schemeClr>
              </a:solidFill>
            </a:endParaRPr>
          </a:p>
          <a:p>
            <a:pPr marL="174625" lvl="1" indent="0">
              <a:spcBef>
                <a:spcPts val="280"/>
              </a:spcBef>
              <a:buClr>
                <a:srgbClr val="595959"/>
              </a:buClr>
              <a:buSzPts val="1400"/>
            </a:pPr>
            <a:r>
              <a:rPr lang="pl-PL" sz="1800" dirty="0" smtClean="0">
                <a:solidFill>
                  <a:schemeClr val="bg2">
                    <a:lumMod val="75000"/>
                  </a:schemeClr>
                </a:solidFill>
              </a:rPr>
              <a:t>(</a:t>
            </a:r>
            <a:r>
              <a:rPr lang="pl-PL" sz="1800" dirty="0">
                <a:solidFill>
                  <a:schemeClr val="bg2">
                    <a:lumMod val="75000"/>
                  </a:schemeClr>
                </a:solidFill>
              </a:rPr>
              <a:t>Kraj </a:t>
            </a:r>
            <a:r>
              <a:rPr lang="pl-PL" sz="1800" dirty="0" smtClean="0">
                <a:solidFill>
                  <a:schemeClr val="bg2">
                    <a:lumMod val="75000"/>
                  </a:schemeClr>
                </a:solidFill>
              </a:rPr>
              <a:t>Basków</a:t>
            </a:r>
            <a:r>
              <a:rPr lang="pl-PL" sz="1800" dirty="0">
                <a:solidFill>
                  <a:schemeClr val="bg2">
                    <a:lumMod val="75000"/>
                  </a:schemeClr>
                </a:solidFill>
              </a:rPr>
              <a:t>, Hiszpania</a:t>
            </a:r>
            <a:r>
              <a:rPr lang="pl-PL" sz="1800" dirty="0" smtClean="0">
                <a:solidFill>
                  <a:schemeClr val="bg2">
                    <a:lumMod val="75000"/>
                  </a:schemeClr>
                </a:solidFill>
              </a:rPr>
              <a:t>)</a:t>
            </a:r>
            <a:endParaRPr lang="pl-PL" sz="1800" dirty="0"/>
          </a:p>
        </p:txBody>
      </p:sp>
      <p:sp>
        <p:nvSpPr>
          <p:cNvPr id="6" name="Symbol zastępczy tekstu 5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pPr lvl="0">
              <a:spcBef>
                <a:spcPts val="480"/>
              </a:spcBef>
              <a:buClr>
                <a:srgbClr val="1F497D"/>
              </a:buClr>
            </a:pPr>
            <a:endParaRPr lang="pl-PL" sz="1400" dirty="0" smtClean="0">
              <a:solidFill>
                <a:srgbClr val="1F497D"/>
              </a:solidFill>
            </a:endParaRPr>
          </a:p>
          <a:p>
            <a:pPr lvl="0">
              <a:spcBef>
                <a:spcPts val="480"/>
              </a:spcBef>
              <a:buClr>
                <a:srgbClr val="1F497D"/>
              </a:buClr>
            </a:pPr>
            <a:r>
              <a:rPr lang="pl-PL" sz="1400" dirty="0">
                <a:solidFill>
                  <a:srgbClr val="1F497D"/>
                </a:solidFill>
              </a:rPr>
              <a:t>W</a:t>
            </a:r>
            <a:r>
              <a:rPr lang="pl-PL" sz="1400" dirty="0" smtClean="0">
                <a:solidFill>
                  <a:srgbClr val="1F497D"/>
                </a:solidFill>
              </a:rPr>
              <a:t> </a:t>
            </a:r>
            <a:r>
              <a:rPr lang="pl-PL" sz="1400" dirty="0">
                <a:solidFill>
                  <a:srgbClr val="1F497D"/>
                </a:solidFill>
              </a:rPr>
              <a:t>projekt zaangażowanych </a:t>
            </a:r>
            <a:r>
              <a:rPr lang="pl-PL" sz="1400" dirty="0" smtClean="0">
                <a:solidFill>
                  <a:srgbClr val="1F497D"/>
                </a:solidFill>
              </a:rPr>
              <a:t>jest ponadto </a:t>
            </a:r>
            <a:r>
              <a:rPr lang="pl-PL" sz="1400" dirty="0">
                <a:solidFill>
                  <a:srgbClr val="1F497D"/>
                </a:solidFill>
              </a:rPr>
              <a:t>9 partnerów </a:t>
            </a:r>
            <a:endParaRPr lang="pl-PL" sz="1400" dirty="0" smtClean="0">
              <a:solidFill>
                <a:srgbClr val="1F497D"/>
              </a:solidFill>
            </a:endParaRPr>
          </a:p>
          <a:p>
            <a:pPr lvl="0">
              <a:spcBef>
                <a:spcPts val="480"/>
              </a:spcBef>
              <a:buClr>
                <a:srgbClr val="1F497D"/>
              </a:buClr>
            </a:pPr>
            <a:r>
              <a:rPr lang="pl-PL" sz="1400" dirty="0" smtClean="0">
                <a:solidFill>
                  <a:srgbClr val="1F497D"/>
                </a:solidFill>
              </a:rPr>
              <a:t>z 8 </a:t>
            </a:r>
            <a:r>
              <a:rPr lang="pl-PL" sz="1400" dirty="0">
                <a:solidFill>
                  <a:srgbClr val="1F497D"/>
                </a:solidFill>
              </a:rPr>
              <a:t>europejskich regionów</a:t>
            </a:r>
            <a:r>
              <a:rPr lang="pl-PL" sz="1400" dirty="0" smtClean="0">
                <a:solidFill>
                  <a:srgbClr val="1F497D"/>
                </a:solidFill>
              </a:rPr>
              <a:t>:</a:t>
            </a:r>
          </a:p>
          <a:p>
            <a:pPr lvl="0">
              <a:spcBef>
                <a:spcPts val="480"/>
              </a:spcBef>
              <a:buClr>
                <a:srgbClr val="1F497D"/>
              </a:buClr>
            </a:pPr>
            <a:endParaRPr lang="pl-PL" sz="1400" dirty="0">
              <a:solidFill>
                <a:srgbClr val="1F497D"/>
              </a:solidFill>
            </a:endParaRPr>
          </a:p>
          <a:p>
            <a:pPr marL="571500" lvl="0" indent="-342900">
              <a:spcBef>
                <a:spcPts val="480"/>
              </a:spcBef>
              <a:buClr>
                <a:srgbClr val="1F497D"/>
              </a:buClr>
              <a:buFont typeface="+mj-lt"/>
              <a:buAutoNum type="arabicPeriod"/>
            </a:pPr>
            <a:r>
              <a:rPr lang="pl-PL" sz="1400" dirty="0" smtClean="0">
                <a:solidFill>
                  <a:srgbClr val="1F497D"/>
                </a:solidFill>
              </a:rPr>
              <a:t>Fundacja </a:t>
            </a:r>
            <a:r>
              <a:rPr lang="pl-PL" sz="1400" dirty="0" err="1">
                <a:solidFill>
                  <a:srgbClr val="1F497D"/>
                </a:solidFill>
              </a:rPr>
              <a:t>Azaro</a:t>
            </a:r>
            <a:r>
              <a:rPr lang="pl-PL" sz="1400" dirty="0">
                <a:solidFill>
                  <a:srgbClr val="1F497D"/>
                </a:solidFill>
              </a:rPr>
              <a:t> (Kraj Basków, Hiszpania),</a:t>
            </a:r>
          </a:p>
          <a:p>
            <a:pPr marL="571500" lvl="0" indent="-342900">
              <a:spcBef>
                <a:spcPts val="480"/>
              </a:spcBef>
              <a:buClr>
                <a:srgbClr val="1F497D"/>
              </a:buClr>
              <a:buFont typeface="+mj-lt"/>
              <a:buAutoNum type="arabicPeriod"/>
            </a:pPr>
            <a:r>
              <a:rPr lang="pl-PL" sz="1400" dirty="0" smtClean="0">
                <a:solidFill>
                  <a:srgbClr val="1F497D"/>
                </a:solidFill>
              </a:rPr>
              <a:t>Region </a:t>
            </a:r>
            <a:r>
              <a:rPr lang="pl-PL" sz="1400" dirty="0">
                <a:solidFill>
                  <a:srgbClr val="1F497D"/>
                </a:solidFill>
              </a:rPr>
              <a:t>Południowej Irlandii (Irlandia),</a:t>
            </a:r>
          </a:p>
          <a:p>
            <a:pPr marL="571500" lvl="0" indent="-342900">
              <a:spcBef>
                <a:spcPts val="480"/>
              </a:spcBef>
              <a:buClr>
                <a:srgbClr val="1F497D"/>
              </a:buClr>
              <a:buFont typeface="+mj-lt"/>
              <a:buAutoNum type="arabicPeriod"/>
            </a:pPr>
            <a:r>
              <a:rPr lang="pl-PL" sz="1400" dirty="0" smtClean="0">
                <a:solidFill>
                  <a:srgbClr val="1F497D"/>
                </a:solidFill>
              </a:rPr>
              <a:t>Region </a:t>
            </a:r>
            <a:r>
              <a:rPr lang="pl-PL" sz="1400" dirty="0">
                <a:solidFill>
                  <a:srgbClr val="1F497D"/>
                </a:solidFill>
              </a:rPr>
              <a:t>Kalabrii (Włochy),</a:t>
            </a:r>
          </a:p>
          <a:p>
            <a:pPr marL="571500" lvl="0" indent="-342900">
              <a:spcBef>
                <a:spcPts val="480"/>
              </a:spcBef>
              <a:buClr>
                <a:srgbClr val="1F497D"/>
              </a:buClr>
              <a:buFont typeface="+mj-lt"/>
              <a:buAutoNum type="arabicPeriod"/>
            </a:pPr>
            <a:r>
              <a:rPr lang="pl-PL" sz="1400" dirty="0" smtClean="0">
                <a:solidFill>
                  <a:srgbClr val="1F497D"/>
                </a:solidFill>
              </a:rPr>
              <a:t>Agencja </a:t>
            </a:r>
            <a:r>
              <a:rPr lang="pl-PL" sz="1400" dirty="0">
                <a:solidFill>
                  <a:srgbClr val="1F497D"/>
                </a:solidFill>
              </a:rPr>
              <a:t>Rozwoju Regionalnego Północno-Zachodniej Rumunii (Rumunia),</a:t>
            </a:r>
          </a:p>
          <a:p>
            <a:pPr marL="571500" lvl="0" indent="-342900">
              <a:spcBef>
                <a:spcPts val="480"/>
              </a:spcBef>
              <a:buClr>
                <a:srgbClr val="1F497D"/>
              </a:buClr>
              <a:buFont typeface="+mj-lt"/>
              <a:buAutoNum type="arabicPeriod"/>
            </a:pPr>
            <a:r>
              <a:rPr lang="pl-PL" sz="1400" dirty="0" smtClean="0">
                <a:solidFill>
                  <a:srgbClr val="1F497D"/>
                </a:solidFill>
              </a:rPr>
              <a:t>Business </a:t>
            </a:r>
            <a:r>
              <a:rPr lang="pl-PL" sz="1400" dirty="0">
                <a:solidFill>
                  <a:srgbClr val="1F497D"/>
                </a:solidFill>
              </a:rPr>
              <a:t>Metropole Ruhr GmbH (</a:t>
            </a:r>
            <a:r>
              <a:rPr lang="pl-PL" sz="1400" dirty="0" err="1">
                <a:solidFill>
                  <a:srgbClr val="1F497D"/>
                </a:solidFill>
              </a:rPr>
              <a:t>Düsseldorf</a:t>
            </a:r>
            <a:r>
              <a:rPr lang="pl-PL" sz="1400" dirty="0">
                <a:solidFill>
                  <a:srgbClr val="1F497D"/>
                </a:solidFill>
              </a:rPr>
              <a:t>, Niemcy),</a:t>
            </a:r>
          </a:p>
          <a:p>
            <a:pPr marL="571500" lvl="0" indent="-342900">
              <a:spcBef>
                <a:spcPts val="480"/>
              </a:spcBef>
              <a:buClr>
                <a:srgbClr val="1F497D"/>
              </a:buClr>
              <a:buFont typeface="+mj-lt"/>
              <a:buAutoNum type="arabicPeriod"/>
            </a:pPr>
            <a:r>
              <a:rPr lang="pl-PL" sz="1400" dirty="0" smtClean="0">
                <a:solidFill>
                  <a:srgbClr val="1F497D"/>
                </a:solidFill>
              </a:rPr>
              <a:t>Okręgowa </a:t>
            </a:r>
            <a:r>
              <a:rPr lang="pl-PL" sz="1400" dirty="0">
                <a:solidFill>
                  <a:srgbClr val="1F497D"/>
                </a:solidFill>
              </a:rPr>
              <a:t>Rada Administracyjna Sztokholmu (Sztokholm),</a:t>
            </a:r>
          </a:p>
          <a:p>
            <a:pPr marL="571500" lvl="0" indent="-342900">
              <a:spcBef>
                <a:spcPts val="480"/>
              </a:spcBef>
              <a:buClr>
                <a:srgbClr val="1F497D"/>
              </a:buClr>
              <a:buFont typeface="+mj-lt"/>
              <a:buAutoNum type="arabicPeriod"/>
            </a:pPr>
            <a:r>
              <a:rPr lang="pl-PL" sz="1400" dirty="0" smtClean="0">
                <a:solidFill>
                  <a:srgbClr val="1F497D"/>
                </a:solidFill>
              </a:rPr>
              <a:t>Urząd </a:t>
            </a:r>
            <a:r>
              <a:rPr lang="pl-PL" sz="1400" dirty="0">
                <a:solidFill>
                  <a:srgbClr val="1F497D"/>
                </a:solidFill>
              </a:rPr>
              <a:t>Marszałkowski Województwa Mazowieckiego w Warszawie (Mazowsze, Polska),</a:t>
            </a:r>
          </a:p>
          <a:p>
            <a:pPr marL="571500" lvl="0" indent="-342900">
              <a:spcBef>
                <a:spcPts val="480"/>
              </a:spcBef>
              <a:buClr>
                <a:srgbClr val="1F497D"/>
              </a:buClr>
              <a:buFont typeface="+mj-lt"/>
              <a:buAutoNum type="arabicPeriod"/>
            </a:pPr>
            <a:r>
              <a:rPr lang="pl-PL" sz="1400" dirty="0" smtClean="0">
                <a:solidFill>
                  <a:srgbClr val="1F497D"/>
                </a:solidFill>
              </a:rPr>
              <a:t>Rząd </a:t>
            </a:r>
            <a:r>
              <a:rPr lang="pl-PL" sz="1400" dirty="0">
                <a:solidFill>
                  <a:srgbClr val="1F497D"/>
                </a:solidFill>
              </a:rPr>
              <a:t>Walii (Walia, Wielka Brytania),</a:t>
            </a:r>
          </a:p>
          <a:p>
            <a:pPr marL="571500" lvl="0" indent="-342900">
              <a:spcBef>
                <a:spcPts val="480"/>
              </a:spcBef>
              <a:buClr>
                <a:srgbClr val="1F497D"/>
              </a:buClr>
              <a:buFont typeface="+mj-lt"/>
              <a:buAutoNum type="arabicPeriod"/>
            </a:pPr>
            <a:r>
              <a:rPr lang="pl-PL" sz="1400" dirty="0" err="1" smtClean="0">
                <a:solidFill>
                  <a:srgbClr val="1F497D"/>
                </a:solidFill>
              </a:rPr>
              <a:t>Orkestra</a:t>
            </a:r>
            <a:r>
              <a:rPr lang="pl-PL" sz="1400" dirty="0" smtClean="0">
                <a:solidFill>
                  <a:srgbClr val="1F497D"/>
                </a:solidFill>
              </a:rPr>
              <a:t> </a:t>
            </a:r>
            <a:r>
              <a:rPr lang="pl-PL" sz="1400" dirty="0">
                <a:solidFill>
                  <a:srgbClr val="1F497D"/>
                </a:solidFill>
              </a:rPr>
              <a:t>- Baskijski Instytut Konkurencyjności jako partner doradczy.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75727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sz="2000" dirty="0" smtClean="0"/>
              <a:t>OKRES REALIZACJI PROJEKTU:</a:t>
            </a:r>
            <a:r>
              <a:rPr lang="pl-PL" sz="1600" b="1" i="1" u="sng" dirty="0" smtClean="0"/>
              <a:t/>
            </a:r>
            <a:br>
              <a:rPr lang="pl-PL" sz="1600" b="1" i="1" u="sng" dirty="0" smtClean="0"/>
            </a:br>
            <a:r>
              <a:rPr lang="pl-PL" sz="1600" dirty="0"/>
              <a:t/>
            </a:r>
            <a:br>
              <a:rPr lang="pl-PL" sz="1600" dirty="0"/>
            </a:br>
            <a:r>
              <a:rPr lang="pl-PL" sz="1600" b="1" dirty="0"/>
              <a:t>Projekt COHES3ION będzie realizowany w 2 fazach:</a:t>
            </a:r>
            <a:br>
              <a:rPr lang="pl-PL" sz="1600" b="1" dirty="0"/>
            </a:br>
            <a:r>
              <a:rPr lang="pl-PL" sz="1600" b="1" dirty="0" smtClean="0"/>
              <a:t/>
            </a:r>
            <a:br>
              <a:rPr lang="pl-PL" sz="1600" b="1" dirty="0" smtClean="0"/>
            </a:br>
            <a:r>
              <a:rPr lang="pl-PL" sz="1600" b="1" dirty="0" smtClean="0"/>
              <a:t>Faza </a:t>
            </a:r>
            <a:r>
              <a:rPr lang="pl-PL" sz="1600" b="1" dirty="0"/>
              <a:t>1: (1.08.2019 – 31.07.2021) </a:t>
            </a:r>
            <a:r>
              <a:rPr lang="pl-PL" sz="1600" b="1" dirty="0" smtClean="0"/>
              <a:t/>
            </a:r>
            <a:br>
              <a:rPr lang="pl-PL" sz="1600" b="1" dirty="0" smtClean="0"/>
            </a:br>
            <a:r>
              <a:rPr lang="pl-PL" sz="1600" b="1" dirty="0" smtClean="0"/>
              <a:t>24 </a:t>
            </a:r>
            <a:r>
              <a:rPr lang="pl-PL" sz="1600" b="1" dirty="0"/>
              <a:t>miesiące. Wymiana doświadczeń i definicja Regionalnego Planu Działania.</a:t>
            </a:r>
            <a:br>
              <a:rPr lang="pl-PL" sz="1600" b="1" dirty="0"/>
            </a:br>
            <a:r>
              <a:rPr lang="pl-PL" sz="1600" b="1" dirty="0" smtClean="0"/>
              <a:t/>
            </a:r>
            <a:br>
              <a:rPr lang="pl-PL" sz="1600" b="1" dirty="0" smtClean="0"/>
            </a:br>
            <a:r>
              <a:rPr lang="pl-PL" sz="1600" b="1" dirty="0" smtClean="0"/>
              <a:t>Faza </a:t>
            </a:r>
            <a:r>
              <a:rPr lang="pl-PL" sz="1600" b="1" dirty="0"/>
              <a:t>2: (1.08.2021 – 31.07.2022) </a:t>
            </a:r>
            <a:r>
              <a:rPr lang="pl-PL" sz="1600" b="1" dirty="0" smtClean="0"/>
              <a:t/>
            </a:r>
            <a:br>
              <a:rPr lang="pl-PL" sz="1600" b="1" dirty="0" smtClean="0"/>
            </a:br>
            <a:r>
              <a:rPr lang="pl-PL" sz="1600" b="1" dirty="0" smtClean="0"/>
              <a:t>12 </a:t>
            </a:r>
            <a:r>
              <a:rPr lang="pl-PL" sz="1600" b="1" dirty="0"/>
              <a:t>miesięcy. Monitorowanie wdrażania Regionalnych Planów Działania.</a:t>
            </a:r>
            <a:r>
              <a:rPr lang="pl-PL" sz="1600" dirty="0"/>
              <a:t/>
            </a:r>
            <a:br>
              <a:rPr lang="pl-PL" sz="1600" dirty="0"/>
            </a:br>
            <a:r>
              <a:rPr lang="pl-PL" dirty="0" smtClean="0"/>
              <a:t/>
            </a:r>
            <a:br>
              <a:rPr lang="pl-PL" dirty="0" smtClean="0"/>
            </a:br>
            <a:endParaRPr lang="pl-PL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012" y="3867150"/>
            <a:ext cx="8181975" cy="2228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1677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SIC">
  <a:themeElements>
    <a:clrScheme name="Interreg Europ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FDC609"/>
      </a:accent1>
      <a:accent2>
        <a:srgbClr val="98C222"/>
      </a:accent2>
      <a:accent3>
        <a:srgbClr val="159960"/>
      </a:accent3>
      <a:accent4>
        <a:srgbClr val="21B7CF"/>
      </a:accent4>
      <a:accent5>
        <a:srgbClr val="000099"/>
      </a:accent5>
      <a:accent6>
        <a:srgbClr val="FFCC00"/>
      </a:accent6>
      <a:hlink>
        <a:srgbClr val="363438"/>
      </a:hlink>
      <a:folHlink>
        <a:srgbClr val="000099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NTENT page">
  <a:themeElements>
    <a:clrScheme name="Interreg Europ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FDC609"/>
      </a:accent1>
      <a:accent2>
        <a:srgbClr val="98C222"/>
      </a:accent2>
      <a:accent3>
        <a:srgbClr val="159960"/>
      </a:accent3>
      <a:accent4>
        <a:srgbClr val="21B7CF"/>
      </a:accent4>
      <a:accent5>
        <a:srgbClr val="000099"/>
      </a:accent5>
      <a:accent6>
        <a:srgbClr val="FFCC00"/>
      </a:accent6>
      <a:hlink>
        <a:srgbClr val="363438"/>
      </a:hlink>
      <a:folHlink>
        <a:srgbClr val="000099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metadata xmlns="http://www.objective.com/ecm/document/metadata/FF3C5B18883D4E21973B57C2EEED7FD1" version="1.0.0">
  <systemFields>
    <field name="Objective-Id">
      <value order="0">A27663128</value>
    </field>
    <field name="Objective-Title">
      <value order="0">Innovation Template Presentation</value>
    </field>
    <field name="Objective-Description">
      <value order="0"/>
    </field>
    <field name="Objective-CreationStamp">
      <value order="0">2019-10-03T13:55:28Z</value>
    </field>
    <field name="Objective-IsApproved">
      <value order="0">false</value>
    </field>
    <field name="Objective-IsPublished">
      <value order="0">false</value>
    </field>
    <field name="Objective-DatePublished">
      <value order="0"/>
    </field>
    <field name="Objective-ModificationStamp">
      <value order="0">2019-10-30T10:30:11Z</value>
    </field>
    <field name="Objective-Owner">
      <value order="0">Cartwright, Lowri (ESNR-Sectors &amp; Business-Innovation)</value>
    </field>
    <field name="Objective-Path">
      <value order="0">Objective Global Folder:Business File Plan:Economy, Skills &amp; Natural Resources (ESNR):Economy, Skills &amp; Natural Resources (ESNR) - Business &amp; Regions - Innovation:1 - Save:Innovation Engagement:EU Policy Engagement:ESNR - Innovation - Cohe3sion Interreg Programme - 2019-2022:Comms &amp; Marketing</value>
    </field>
    <field name="Objective-Parent">
      <value order="0">Comms &amp; Marketing</value>
    </field>
    <field name="Objective-State">
      <value order="0">Being Edited</value>
    </field>
    <field name="Objective-VersionId">
      <value order="0">vA55665030</value>
    </field>
    <field name="Objective-Version">
      <value order="0">2.1</value>
    </field>
    <field name="Objective-VersionNumber">
      <value order="0">4</value>
    </field>
    <field name="Objective-VersionComment">
      <value order="0"/>
    </field>
    <field name="Objective-FileNumber">
      <value order="0">qA1393887</value>
    </field>
    <field name="Objective-Classification">
      <value order="0">Official</value>
    </field>
    <field name="Objective-Caveats">
      <value order="0"/>
    </field>
  </systemFields>
  <catalogues>
    <catalogue name="Document Type Catalogue" type="type" ori="id:cA14">
      <field name="Objective-Language">
        <value order="0">English (eng)</value>
      </field>
      <field name="Objective-Date Acquired">
        <value order="0">2019-10-03T00:00:00Z</value>
      </field>
      <field name="Objective-What to Keep">
        <value order="0">No</value>
      </field>
      <field name="Objective-Official Translation">
        <value order="0"/>
      </field>
      <field name="Objective-Connect Creator">
        <value order="0"/>
      </field>
    </catalogue>
  </catalogues>
</metadat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ECAB70D43B5354C94EC3D27E44F0E76" ma:contentTypeVersion="7" ma:contentTypeDescription="Create a new document." ma:contentTypeScope="" ma:versionID="c28acd95c6807ad423a43e5eee3a47a4">
  <xsd:schema xmlns:xsd="http://www.w3.org/2001/XMLSchema" xmlns:xs="http://www.w3.org/2001/XMLSchema" xmlns:p="http://schemas.microsoft.com/office/2006/metadata/properties" xmlns:ns3="22abee58-bc92-44b3-b0e3-68c0668893d2" targetNamespace="http://schemas.microsoft.com/office/2006/metadata/properties" ma:root="true" ma:fieldsID="818ee1a49460cf306063513084db7256" ns3:_="">
    <xsd:import namespace="22abee58-bc92-44b3-b0e3-68c0668893d2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abee58-bc92-44b3-b0e3-68c0668893d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01CFD98-7F49-412F-8FB0-C2ED75672CD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745109E-2DDF-40CB-AC2B-FF9B10C90820}">
  <ds:schemaRefs>
    <ds:schemaRef ds:uri="http://www.objective.com/ecm/document/metadata/FF3C5B18883D4E21973B57C2EEED7FD1"/>
  </ds:schemaRefs>
</ds:datastoreItem>
</file>

<file path=customXml/itemProps3.xml><?xml version="1.0" encoding="utf-8"?>
<ds:datastoreItem xmlns:ds="http://schemas.openxmlformats.org/officeDocument/2006/customXml" ds:itemID="{37B13B55-0D36-4524-A746-09042DB79206}">
  <ds:schemaRefs>
    <ds:schemaRef ds:uri="http://purl.org/dc/terms/"/>
    <ds:schemaRef ds:uri="http://schemas.microsoft.com/office/2006/metadata/properties"/>
    <ds:schemaRef ds:uri="http://schemas.microsoft.com/office/2006/documentManagement/types"/>
    <ds:schemaRef ds:uri="http://purl.org/dc/dcmitype/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22abee58-bc92-44b3-b0e3-68c0668893d2"/>
    <ds:schemaRef ds:uri="http://www.w3.org/XML/1998/namespace"/>
  </ds:schemaRefs>
</ds:datastoreItem>
</file>

<file path=customXml/itemProps4.xml><?xml version="1.0" encoding="utf-8"?>
<ds:datastoreItem xmlns:ds="http://schemas.openxmlformats.org/officeDocument/2006/customXml" ds:itemID="{29F56FFE-F99C-4E77-923D-1182A32BCA7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2abee58-bc92-44b3-b0e3-68c0668893d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861</TotalTime>
  <Words>484</Words>
  <Application>Microsoft Office PowerPoint</Application>
  <PresentationFormat>Pokaz na ekranie (4:3)</PresentationFormat>
  <Paragraphs>127</Paragraphs>
  <Slides>10</Slides>
  <Notes>6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2</vt:i4>
      </vt:variant>
      <vt:variant>
        <vt:lpstr>Tytuły slajdów</vt:lpstr>
      </vt:variant>
      <vt:variant>
        <vt:i4>10</vt:i4>
      </vt:variant>
    </vt:vector>
  </HeadingPairs>
  <TitlesOfParts>
    <vt:vector size="16" baseType="lpstr">
      <vt:lpstr>Arial</vt:lpstr>
      <vt:lpstr>Calibri</vt:lpstr>
      <vt:lpstr>Courier New</vt:lpstr>
      <vt:lpstr>Noto Sans Symbols</vt:lpstr>
      <vt:lpstr>BASIC</vt:lpstr>
      <vt:lpstr>CONTENT page</vt:lpstr>
      <vt:lpstr>Integracja wymiaru terytorialnego na rzecz spójności strategii inteligentnych specjalizacji (S3) COHES3ION </vt:lpstr>
      <vt:lpstr>CEL GŁÓWNY PROJEKTU</vt:lpstr>
      <vt:lpstr>  INTELIGENTNA MAPA TERYTORIALNA / REGIONALNE PLANY DZIAŁANIA</vt:lpstr>
      <vt:lpstr>PODZIAŁ STATYSTYCZNY MAZOWSZA</vt:lpstr>
      <vt:lpstr>NOWY PODZIAŁ NUTS-2</vt:lpstr>
      <vt:lpstr>REGIONALNA GRUPA INTRESARIUSZY</vt:lpstr>
      <vt:lpstr>REGIONALNA GRUPA INTRESARIUSZY  </vt:lpstr>
      <vt:lpstr>PARTNERZY PROJEKTU</vt:lpstr>
      <vt:lpstr>OKRES REALIZACJI PROJEKTU:  Projekt COHES3ION będzie realizowany w 2 fazach:  Faza 1: (1.08.2019 – 31.07.2021)  24 miesiące. Wymiana doświadczeń i definicja Regionalnego Planu Działania.  Faza 2: (1.08.2021 – 31.07.2022)  12 miesięcy. Monitorowanie wdrażania Regionalnych Planów Działania.  </vt:lpstr>
      <vt:lpstr>Dziękuję za uwagę!  Departament Rozwoju Regionalnego  i Funduszy Europejskich Al. Solidarności 61 03-402 Warszawa dsrr@mazovia.pl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Llewellyn, Stella (ESNR-Sectors &amp; Business-Innovation)</dc:creator>
  <cp:lastModifiedBy>Białczak Małgorzata</cp:lastModifiedBy>
  <cp:revision>49</cp:revision>
  <cp:lastPrinted>2019-11-04T13:15:01Z</cp:lastPrinted>
  <dcterms:modified xsi:type="dcterms:W3CDTF">2019-12-16T06:59:58Z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hecked by">
    <vt:lpwstr>32123</vt:lpwstr>
  </property>
  <property fmtid="{D5CDD505-2E9C-101B-9397-08002B2CF9AE}" pid="3" name="Objective-Id">
    <vt:lpwstr>A27663128</vt:lpwstr>
  </property>
  <property fmtid="{D5CDD505-2E9C-101B-9397-08002B2CF9AE}" pid="4" name="Objective-Title">
    <vt:lpwstr>Innovation Template Presentation</vt:lpwstr>
  </property>
  <property fmtid="{D5CDD505-2E9C-101B-9397-08002B2CF9AE}" pid="5" name="Objective-Description">
    <vt:lpwstr/>
  </property>
  <property fmtid="{D5CDD505-2E9C-101B-9397-08002B2CF9AE}" pid="6" name="Objective-CreationStamp">
    <vt:filetime>2019-10-03T13:56:00Z</vt:filetime>
  </property>
  <property fmtid="{D5CDD505-2E9C-101B-9397-08002B2CF9AE}" pid="7" name="Objective-IsApproved">
    <vt:bool>false</vt:bool>
  </property>
  <property fmtid="{D5CDD505-2E9C-101B-9397-08002B2CF9AE}" pid="8" name="Objective-IsPublished">
    <vt:bool>false</vt:bool>
  </property>
  <property fmtid="{D5CDD505-2E9C-101B-9397-08002B2CF9AE}" pid="9" name="Objective-DatePublished">
    <vt:lpwstr/>
  </property>
  <property fmtid="{D5CDD505-2E9C-101B-9397-08002B2CF9AE}" pid="10" name="Objective-ModificationStamp">
    <vt:filetime>2019-10-30T10:30:11Z</vt:filetime>
  </property>
  <property fmtid="{D5CDD505-2E9C-101B-9397-08002B2CF9AE}" pid="11" name="Objective-Owner">
    <vt:lpwstr>Cartwright, Lowri (ESNR-Sectors &amp; Business-Innovation)</vt:lpwstr>
  </property>
  <property fmtid="{D5CDD505-2E9C-101B-9397-08002B2CF9AE}" pid="12" name="Objective-Path">
    <vt:lpwstr>Objective Global Folder:Business File Plan:Economy, Skills &amp; Natural Resources (ESNR):Economy, Skills &amp; Natural Resources (ESNR) - Business &amp; Regions - Innovation:1 - Save:Innovation Engagement:EU Policy Engagement:ESNR - Innovation - Cohe3sion Interreg P</vt:lpwstr>
  </property>
  <property fmtid="{D5CDD505-2E9C-101B-9397-08002B2CF9AE}" pid="13" name="Objective-Parent">
    <vt:lpwstr>Comms &amp; Marketing</vt:lpwstr>
  </property>
  <property fmtid="{D5CDD505-2E9C-101B-9397-08002B2CF9AE}" pid="14" name="Objective-State">
    <vt:lpwstr>Being Edited</vt:lpwstr>
  </property>
  <property fmtid="{D5CDD505-2E9C-101B-9397-08002B2CF9AE}" pid="15" name="Objective-VersionId">
    <vt:lpwstr>vA55665030</vt:lpwstr>
  </property>
  <property fmtid="{D5CDD505-2E9C-101B-9397-08002B2CF9AE}" pid="16" name="Objective-Version">
    <vt:lpwstr>2.1</vt:lpwstr>
  </property>
  <property fmtid="{D5CDD505-2E9C-101B-9397-08002B2CF9AE}" pid="17" name="Objective-VersionNumber">
    <vt:r8>4</vt:r8>
  </property>
  <property fmtid="{D5CDD505-2E9C-101B-9397-08002B2CF9AE}" pid="18" name="Objective-VersionComment">
    <vt:lpwstr/>
  </property>
  <property fmtid="{D5CDD505-2E9C-101B-9397-08002B2CF9AE}" pid="19" name="Objective-FileNumber">
    <vt:lpwstr>qA1393887</vt:lpwstr>
  </property>
  <property fmtid="{D5CDD505-2E9C-101B-9397-08002B2CF9AE}" pid="20" name="Objective-Classification">
    <vt:lpwstr>[Inherited - Official]</vt:lpwstr>
  </property>
  <property fmtid="{D5CDD505-2E9C-101B-9397-08002B2CF9AE}" pid="21" name="Objective-Caveats">
    <vt:lpwstr/>
  </property>
  <property fmtid="{D5CDD505-2E9C-101B-9397-08002B2CF9AE}" pid="22" name="Objective-Language">
    <vt:lpwstr>English (eng)</vt:lpwstr>
  </property>
  <property fmtid="{D5CDD505-2E9C-101B-9397-08002B2CF9AE}" pid="23" name="Objective-Date Acquired">
    <vt:filetime>2019-10-03T00:00:00Z</vt:filetime>
  </property>
  <property fmtid="{D5CDD505-2E9C-101B-9397-08002B2CF9AE}" pid="24" name="Objective-What to Keep">
    <vt:lpwstr>No</vt:lpwstr>
  </property>
  <property fmtid="{D5CDD505-2E9C-101B-9397-08002B2CF9AE}" pid="25" name="Objective-Official Translation">
    <vt:lpwstr/>
  </property>
  <property fmtid="{D5CDD505-2E9C-101B-9397-08002B2CF9AE}" pid="26" name="Objective-Connect Creator">
    <vt:lpwstr/>
  </property>
  <property fmtid="{D5CDD505-2E9C-101B-9397-08002B2CF9AE}" pid="27" name="Objective-Comment">
    <vt:lpwstr/>
  </property>
  <property fmtid="{D5CDD505-2E9C-101B-9397-08002B2CF9AE}" pid="28" name="ContentTypeId">
    <vt:lpwstr>0x010100FECAB70D43B5354C94EC3D27E44F0E76</vt:lpwstr>
  </property>
</Properties>
</file>