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6" r:id="rId2"/>
    <p:sldId id="257" r:id="rId3"/>
    <p:sldId id="258" r:id="rId4"/>
    <p:sldId id="260" r:id="rId5"/>
    <p:sldId id="259" r:id="rId6"/>
    <p:sldId id="265" r:id="rId7"/>
    <p:sldId id="267" r:id="rId8"/>
    <p:sldId id="268" r:id="rId9"/>
    <p:sldId id="269" r:id="rId10"/>
    <p:sldId id="270" r:id="rId11"/>
    <p:sldId id="277" r:id="rId12"/>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nachowicz Przemysław" initials="BP" lastIdx="8" clrIdx="0">
    <p:extLst/>
  </p:cmAuthor>
  <p:cmAuthor id="2" name="Eu Consult" initials="EC" lastIdx="6"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Styl ciemny 1 — Ak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156" y="6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Arkusz_programu_Microsoft_Excel.xlsx"/></Relationships>
</file>

<file path=ppt/charts/_rels/chart2.xml.rels><?xml version="1.0" encoding="UTF-8" standalone="yes"?>
<Relationships xmlns="http://schemas.openxmlformats.org/package/2006/relationships"><Relationship Id="rId1" Type="http://schemas.openxmlformats.org/officeDocument/2006/relationships/package" Target="../embeddings/Arkusz_programu_Microsoft_Excel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Arkusz1!$B$1</c:f>
              <c:strCache>
                <c:ptCount val="1"/>
                <c:pt idx="0">
                  <c:v>Seria 1</c:v>
                </c:pt>
              </c:strCache>
            </c:strRef>
          </c:tx>
          <c:spPr>
            <a:solidFill>
              <a:srgbClr val="C00000"/>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Arkusz1!$A$2:$A$6</c:f>
              <c:strCache>
                <c:ptCount val="5"/>
                <c:pt idx="0">
                  <c:v>Liczba uczniów klas I ogółem</c:v>
                </c:pt>
                <c:pt idx="1">
                  <c:v>Liczba uczniów zgłoszonych do Programu</c:v>
                </c:pt>
                <c:pt idx="2">
                  <c:v>Liczba uczniów poddanych badaniu</c:v>
                </c:pt>
                <c:pt idx="3">
                  <c:v>Liczba odmów udziału w badaniu</c:v>
                </c:pt>
                <c:pt idx="4">
                  <c:v>Liczba wykrytych wad słuchu</c:v>
                </c:pt>
              </c:strCache>
            </c:strRef>
          </c:cat>
          <c:val>
            <c:numRef>
              <c:f>Arkusz1!$B$2:$B$6</c:f>
              <c:numCache>
                <c:formatCode>General</c:formatCode>
                <c:ptCount val="5"/>
                <c:pt idx="0">
                  <c:v>112572</c:v>
                </c:pt>
                <c:pt idx="1">
                  <c:v>48764</c:v>
                </c:pt>
                <c:pt idx="2">
                  <c:v>39773</c:v>
                </c:pt>
                <c:pt idx="3">
                  <c:v>8991</c:v>
                </c:pt>
                <c:pt idx="4">
                  <c:v>6112</c:v>
                </c:pt>
              </c:numCache>
            </c:numRef>
          </c:val>
          <c:extLst>
            <c:ext xmlns:c16="http://schemas.microsoft.com/office/drawing/2014/chart" uri="{C3380CC4-5D6E-409C-BE32-E72D297353CC}">
              <c16:uniqueId val="{00000000-AEA5-4D0C-A5B6-B47F49225EB9}"/>
            </c:ext>
          </c:extLst>
        </c:ser>
        <c:dLbls>
          <c:showLegendKey val="0"/>
          <c:showVal val="0"/>
          <c:showCatName val="0"/>
          <c:showSerName val="0"/>
          <c:showPercent val="0"/>
          <c:showBubbleSize val="0"/>
        </c:dLbls>
        <c:gapWidth val="150"/>
        <c:axId val="128781312"/>
        <c:axId val="128787200"/>
      </c:barChart>
      <c:catAx>
        <c:axId val="128781312"/>
        <c:scaling>
          <c:orientation val="minMax"/>
        </c:scaling>
        <c:delete val="0"/>
        <c:axPos val="b"/>
        <c:numFmt formatCode="General" sourceLinked="0"/>
        <c:majorTickMark val="out"/>
        <c:minorTickMark val="none"/>
        <c:tickLblPos val="nextTo"/>
        <c:crossAx val="128787200"/>
        <c:crosses val="autoZero"/>
        <c:auto val="1"/>
        <c:lblAlgn val="ctr"/>
        <c:lblOffset val="100"/>
        <c:noMultiLvlLbl val="0"/>
      </c:catAx>
      <c:valAx>
        <c:axId val="128787200"/>
        <c:scaling>
          <c:orientation val="minMax"/>
        </c:scaling>
        <c:delete val="1"/>
        <c:axPos val="l"/>
        <c:numFmt formatCode="General" sourceLinked="1"/>
        <c:majorTickMark val="out"/>
        <c:minorTickMark val="none"/>
        <c:tickLblPos val="nextTo"/>
        <c:crossAx val="128781312"/>
        <c:crosses val="autoZero"/>
        <c:crossBetween val="between"/>
      </c:valAx>
    </c:plotArea>
    <c:plotVisOnly val="1"/>
    <c:dispBlanksAs val="gap"/>
    <c:showDLblsOverMax val="0"/>
  </c:chart>
  <c:txPr>
    <a:bodyPr/>
    <a:lstStyle/>
    <a:p>
      <a:pPr>
        <a:defRPr sz="1400"/>
      </a:pPr>
      <a:endParaRPr lang="pl-P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065121406257014"/>
          <c:y val="0.13112900925515864"/>
          <c:w val="0.25434485867357615"/>
          <c:h val="0.84685347582479265"/>
        </c:manualLayout>
      </c:layout>
      <c:pieChart>
        <c:varyColors val="1"/>
        <c:ser>
          <c:idx val="0"/>
          <c:order val="0"/>
          <c:tx>
            <c:strRef>
              <c:f>Arkusz1!$B$1</c:f>
              <c:strCache>
                <c:ptCount val="1"/>
                <c:pt idx="0">
                  <c:v>Sprzedaż</c:v>
                </c:pt>
              </c:strCache>
            </c:strRef>
          </c:tx>
          <c:spPr>
            <a:solidFill>
              <a:srgbClr val="C00000"/>
            </a:solidFill>
          </c:spPr>
          <c:dPt>
            <c:idx val="1"/>
            <c:bubble3D val="0"/>
            <c:spPr>
              <a:solidFill>
                <a:schemeClr val="bg1">
                  <a:lumMod val="75000"/>
                </a:schemeClr>
              </a:solidFill>
            </c:spPr>
            <c:extLst>
              <c:ext xmlns:c16="http://schemas.microsoft.com/office/drawing/2014/chart" uri="{C3380CC4-5D6E-409C-BE32-E72D297353CC}">
                <c16:uniqueId val="{00000001-09A2-43BE-8FF4-DCECAC899938}"/>
              </c:ext>
            </c:extLst>
          </c:dPt>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Arkusz1!$A$2:$A$3</c:f>
              <c:strCache>
                <c:ptCount val="2"/>
                <c:pt idx="0">
                  <c:v>Tak</c:v>
                </c:pt>
                <c:pt idx="1">
                  <c:v>Nie</c:v>
                </c:pt>
              </c:strCache>
            </c:strRef>
          </c:cat>
          <c:val>
            <c:numRef>
              <c:f>Arkusz1!$B$2:$B$3</c:f>
              <c:numCache>
                <c:formatCode>0.00%</c:formatCode>
                <c:ptCount val="2"/>
                <c:pt idx="0">
                  <c:v>0.77780000000000005</c:v>
                </c:pt>
                <c:pt idx="1">
                  <c:v>0.22220000000000001</c:v>
                </c:pt>
              </c:numCache>
            </c:numRef>
          </c:val>
          <c:extLst>
            <c:ext xmlns:c16="http://schemas.microsoft.com/office/drawing/2014/chart" uri="{C3380CC4-5D6E-409C-BE32-E72D297353CC}">
              <c16:uniqueId val="{00000002-09A2-43BE-8FF4-DCECAC899938}"/>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9694271549389653"/>
          <c:y val="0.38181102362204722"/>
          <c:w val="0.28242271914431805"/>
          <c:h val="0.23637795275590551"/>
        </c:manualLayout>
      </c:layout>
      <c:overlay val="0"/>
    </c:legend>
    <c:plotVisOnly val="1"/>
    <c:dispBlanksAs val="gap"/>
    <c:showDLblsOverMax val="0"/>
  </c:chart>
  <c:txPr>
    <a:bodyPr/>
    <a:lstStyle/>
    <a:p>
      <a:pPr>
        <a:defRPr sz="1600"/>
      </a:pPr>
      <a:endParaRPr lang="pl-PL"/>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D888A26-3B9F-4B4E-B58E-BF903C25F253}" type="datetimeFigureOut">
              <a:rPr lang="pl-PL" smtClean="0"/>
              <a:t>09.12.2019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F430BDC-C22F-4BEA-9AB1-A8710A95EF43}" type="slidenum">
              <a:rPr lang="pl-PL" smtClean="0"/>
              <a:t>‹#›</a:t>
            </a:fld>
            <a:endParaRPr lang="pl-PL"/>
          </a:p>
        </p:txBody>
      </p:sp>
    </p:spTree>
    <p:extLst>
      <p:ext uri="{BB962C8B-B14F-4D97-AF65-F5344CB8AC3E}">
        <p14:creationId xmlns:p14="http://schemas.microsoft.com/office/powerpoint/2010/main" val="2738484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D888A26-3B9F-4B4E-B58E-BF903C25F253}" type="datetimeFigureOut">
              <a:rPr lang="pl-PL" smtClean="0"/>
              <a:t>09.12.2019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F430BDC-C22F-4BEA-9AB1-A8710A95EF43}" type="slidenum">
              <a:rPr lang="pl-PL" smtClean="0"/>
              <a:t>‹#›</a:t>
            </a:fld>
            <a:endParaRPr lang="pl-PL"/>
          </a:p>
        </p:txBody>
      </p:sp>
    </p:spTree>
    <p:extLst>
      <p:ext uri="{BB962C8B-B14F-4D97-AF65-F5344CB8AC3E}">
        <p14:creationId xmlns:p14="http://schemas.microsoft.com/office/powerpoint/2010/main" val="495929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D888A26-3B9F-4B4E-B58E-BF903C25F253}" type="datetimeFigureOut">
              <a:rPr lang="pl-PL" smtClean="0"/>
              <a:t>09.12.2019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F430BDC-C22F-4BEA-9AB1-A8710A95EF43}" type="slidenum">
              <a:rPr lang="pl-PL" smtClean="0"/>
              <a:t>‹#›</a:t>
            </a:fld>
            <a:endParaRPr lang="pl-PL"/>
          </a:p>
        </p:txBody>
      </p:sp>
    </p:spTree>
    <p:extLst>
      <p:ext uri="{BB962C8B-B14F-4D97-AF65-F5344CB8AC3E}">
        <p14:creationId xmlns:p14="http://schemas.microsoft.com/office/powerpoint/2010/main" val="2959748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D888A26-3B9F-4B4E-B58E-BF903C25F253}" type="datetimeFigureOut">
              <a:rPr lang="pl-PL" smtClean="0"/>
              <a:t>09.12.2019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F430BDC-C22F-4BEA-9AB1-A8710A95EF43}" type="slidenum">
              <a:rPr lang="pl-PL" smtClean="0"/>
              <a:t>‹#›</a:t>
            </a:fld>
            <a:endParaRPr lang="pl-PL"/>
          </a:p>
        </p:txBody>
      </p:sp>
    </p:spTree>
    <p:extLst>
      <p:ext uri="{BB962C8B-B14F-4D97-AF65-F5344CB8AC3E}">
        <p14:creationId xmlns:p14="http://schemas.microsoft.com/office/powerpoint/2010/main" val="2335378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D888A26-3B9F-4B4E-B58E-BF903C25F253}" type="datetimeFigureOut">
              <a:rPr lang="pl-PL" smtClean="0"/>
              <a:t>09.12.2019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F430BDC-C22F-4BEA-9AB1-A8710A95EF43}" type="slidenum">
              <a:rPr lang="pl-PL" smtClean="0"/>
              <a:t>‹#›</a:t>
            </a:fld>
            <a:endParaRPr lang="pl-PL"/>
          </a:p>
        </p:txBody>
      </p:sp>
    </p:spTree>
    <p:extLst>
      <p:ext uri="{BB962C8B-B14F-4D97-AF65-F5344CB8AC3E}">
        <p14:creationId xmlns:p14="http://schemas.microsoft.com/office/powerpoint/2010/main" val="215714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D888A26-3B9F-4B4E-B58E-BF903C25F253}" type="datetimeFigureOut">
              <a:rPr lang="pl-PL" smtClean="0"/>
              <a:t>09.12.2019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F430BDC-C22F-4BEA-9AB1-A8710A95EF43}" type="slidenum">
              <a:rPr lang="pl-PL" smtClean="0"/>
              <a:t>‹#›</a:t>
            </a:fld>
            <a:endParaRPr lang="pl-PL"/>
          </a:p>
        </p:txBody>
      </p:sp>
    </p:spTree>
    <p:extLst>
      <p:ext uri="{BB962C8B-B14F-4D97-AF65-F5344CB8AC3E}">
        <p14:creationId xmlns:p14="http://schemas.microsoft.com/office/powerpoint/2010/main" val="66933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D888A26-3B9F-4B4E-B58E-BF903C25F253}" type="datetimeFigureOut">
              <a:rPr lang="pl-PL" smtClean="0"/>
              <a:t>09.12.2019</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2F430BDC-C22F-4BEA-9AB1-A8710A95EF43}" type="slidenum">
              <a:rPr lang="pl-PL" smtClean="0"/>
              <a:t>‹#›</a:t>
            </a:fld>
            <a:endParaRPr lang="pl-PL"/>
          </a:p>
        </p:txBody>
      </p:sp>
    </p:spTree>
    <p:extLst>
      <p:ext uri="{BB962C8B-B14F-4D97-AF65-F5344CB8AC3E}">
        <p14:creationId xmlns:p14="http://schemas.microsoft.com/office/powerpoint/2010/main" val="3661622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D888A26-3B9F-4B4E-B58E-BF903C25F253}" type="datetimeFigureOut">
              <a:rPr lang="pl-PL" smtClean="0"/>
              <a:t>09.12.2019</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2F430BDC-C22F-4BEA-9AB1-A8710A95EF43}" type="slidenum">
              <a:rPr lang="pl-PL" smtClean="0"/>
              <a:t>‹#›</a:t>
            </a:fld>
            <a:endParaRPr lang="pl-PL"/>
          </a:p>
        </p:txBody>
      </p:sp>
    </p:spTree>
    <p:extLst>
      <p:ext uri="{BB962C8B-B14F-4D97-AF65-F5344CB8AC3E}">
        <p14:creationId xmlns:p14="http://schemas.microsoft.com/office/powerpoint/2010/main" val="2095020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D888A26-3B9F-4B4E-B58E-BF903C25F253}" type="datetimeFigureOut">
              <a:rPr lang="pl-PL" smtClean="0"/>
              <a:t>09.12.2019</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2F430BDC-C22F-4BEA-9AB1-A8710A95EF43}" type="slidenum">
              <a:rPr lang="pl-PL" smtClean="0"/>
              <a:t>‹#›</a:t>
            </a:fld>
            <a:endParaRPr lang="pl-PL"/>
          </a:p>
        </p:txBody>
      </p:sp>
    </p:spTree>
    <p:extLst>
      <p:ext uri="{BB962C8B-B14F-4D97-AF65-F5344CB8AC3E}">
        <p14:creationId xmlns:p14="http://schemas.microsoft.com/office/powerpoint/2010/main" val="3817217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D888A26-3B9F-4B4E-B58E-BF903C25F253}" type="datetimeFigureOut">
              <a:rPr lang="pl-PL" smtClean="0"/>
              <a:t>09.12.2019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F430BDC-C22F-4BEA-9AB1-A8710A95EF43}" type="slidenum">
              <a:rPr lang="pl-PL" smtClean="0"/>
              <a:t>‹#›</a:t>
            </a:fld>
            <a:endParaRPr lang="pl-PL"/>
          </a:p>
        </p:txBody>
      </p:sp>
    </p:spTree>
    <p:extLst>
      <p:ext uri="{BB962C8B-B14F-4D97-AF65-F5344CB8AC3E}">
        <p14:creationId xmlns:p14="http://schemas.microsoft.com/office/powerpoint/2010/main" val="691470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D888A26-3B9F-4B4E-B58E-BF903C25F253}" type="datetimeFigureOut">
              <a:rPr lang="pl-PL" smtClean="0"/>
              <a:t>09.12.2019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F430BDC-C22F-4BEA-9AB1-A8710A95EF43}" type="slidenum">
              <a:rPr lang="pl-PL" smtClean="0"/>
              <a:t>‹#›</a:t>
            </a:fld>
            <a:endParaRPr lang="pl-PL"/>
          </a:p>
        </p:txBody>
      </p:sp>
    </p:spTree>
    <p:extLst>
      <p:ext uri="{BB962C8B-B14F-4D97-AF65-F5344CB8AC3E}">
        <p14:creationId xmlns:p14="http://schemas.microsoft.com/office/powerpoint/2010/main" val="672342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888A26-3B9F-4B4E-B58E-BF903C25F253}" type="datetimeFigureOut">
              <a:rPr lang="pl-PL" smtClean="0"/>
              <a:t>09.12.2019</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430BDC-C22F-4BEA-9AB1-A8710A95EF43}" type="slidenum">
              <a:rPr lang="pl-PL" smtClean="0"/>
              <a:t>‹#›</a:t>
            </a:fld>
            <a:endParaRPr lang="pl-PL"/>
          </a:p>
        </p:txBody>
      </p:sp>
    </p:spTree>
    <p:extLst>
      <p:ext uri="{BB962C8B-B14F-4D97-AF65-F5344CB8AC3E}">
        <p14:creationId xmlns:p14="http://schemas.microsoft.com/office/powerpoint/2010/main" val="3280825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endParaRPr lang="pl-PL" dirty="0"/>
          </a:p>
        </p:txBody>
      </p:sp>
      <p:sp>
        <p:nvSpPr>
          <p:cNvPr id="3" name="Podtytuł 2"/>
          <p:cNvSpPr>
            <a:spLocks noGrp="1"/>
          </p:cNvSpPr>
          <p:nvPr>
            <p:ph type="subTitle" idx="1"/>
          </p:nvPr>
        </p:nvSpPr>
        <p:spPr/>
        <p:txBody>
          <a:bodyPr/>
          <a:lstStyle/>
          <a:p>
            <a:endParaRPr lang="pl-PL"/>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4294" y="0"/>
            <a:ext cx="12396294" cy="6896739"/>
          </a:xfrm>
          <a:prstGeom prst="rect">
            <a:avLst/>
          </a:prstGeom>
        </p:spPr>
      </p:pic>
    </p:spTree>
    <p:extLst>
      <p:ext uri="{BB962C8B-B14F-4D97-AF65-F5344CB8AC3E}">
        <p14:creationId xmlns:p14="http://schemas.microsoft.com/office/powerpoint/2010/main" val="30729338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Symbol zastępczy zawartości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795072"/>
          </a:xfrm>
          <a:prstGeom prst="rect">
            <a:avLst/>
          </a:prstGeom>
        </p:spPr>
      </p:pic>
      <p:sp>
        <p:nvSpPr>
          <p:cNvPr id="9" name="Symbol zastępczy zawartości 5"/>
          <p:cNvSpPr txBox="1">
            <a:spLocks/>
          </p:cNvSpPr>
          <p:nvPr/>
        </p:nvSpPr>
        <p:spPr>
          <a:xfrm>
            <a:off x="409576" y="205515"/>
            <a:ext cx="2777490" cy="6705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l-PL" b="1" dirty="0" smtClean="0">
                <a:solidFill>
                  <a:schemeClr val="bg1"/>
                </a:solidFill>
              </a:rPr>
              <a:t>Wnioski                     i rekomendacje</a:t>
            </a:r>
            <a:endParaRPr lang="pl-PL" sz="1800" b="1" dirty="0">
              <a:solidFill>
                <a:schemeClr val="bg1"/>
              </a:solidFill>
            </a:endParaRPr>
          </a:p>
        </p:txBody>
      </p:sp>
      <p:graphicFrame>
        <p:nvGraphicFramePr>
          <p:cNvPr id="3" name="Tabela 2"/>
          <p:cNvGraphicFramePr>
            <a:graphicFrameLocks noGrp="1"/>
          </p:cNvGraphicFramePr>
          <p:nvPr>
            <p:extLst>
              <p:ext uri="{D42A27DB-BD31-4B8C-83A1-F6EECF244321}">
                <p14:modId xmlns:p14="http://schemas.microsoft.com/office/powerpoint/2010/main" val="313107302"/>
              </p:ext>
            </p:extLst>
          </p:nvPr>
        </p:nvGraphicFramePr>
        <p:xfrm>
          <a:off x="504826" y="1628775"/>
          <a:ext cx="11010898" cy="3981450"/>
        </p:xfrm>
        <a:graphic>
          <a:graphicData uri="http://schemas.openxmlformats.org/drawingml/2006/table">
            <a:tbl>
              <a:tblPr/>
              <a:tblGrid>
                <a:gridCol w="2825564">
                  <a:extLst>
                    <a:ext uri="{9D8B030D-6E8A-4147-A177-3AD203B41FA5}">
                      <a16:colId xmlns:a16="http://schemas.microsoft.com/office/drawing/2014/main" val="20000"/>
                    </a:ext>
                  </a:extLst>
                </a:gridCol>
                <a:gridCol w="2246565">
                  <a:extLst>
                    <a:ext uri="{9D8B030D-6E8A-4147-A177-3AD203B41FA5}">
                      <a16:colId xmlns:a16="http://schemas.microsoft.com/office/drawing/2014/main" val="20001"/>
                    </a:ext>
                  </a:extLst>
                </a:gridCol>
                <a:gridCol w="5938769">
                  <a:extLst>
                    <a:ext uri="{9D8B030D-6E8A-4147-A177-3AD203B41FA5}">
                      <a16:colId xmlns:a16="http://schemas.microsoft.com/office/drawing/2014/main" val="20002"/>
                    </a:ext>
                  </a:extLst>
                </a:gridCol>
              </a:tblGrid>
              <a:tr h="586987">
                <a:tc>
                  <a:txBody>
                    <a:bodyPr/>
                    <a:lstStyle/>
                    <a:p>
                      <a:pPr algn="ctr">
                        <a:lnSpc>
                          <a:spcPct val="115000"/>
                        </a:lnSpc>
                        <a:spcAft>
                          <a:spcPts val="0"/>
                        </a:spcAft>
                      </a:pPr>
                      <a:r>
                        <a:rPr lang="pl-PL"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Treść wniosku</a:t>
                      </a:r>
                      <a:endParaRPr lang="pl-PL"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0000"/>
                    </a:solidFill>
                  </a:tcPr>
                </a:tc>
                <a:tc>
                  <a:txBody>
                    <a:bodyPr/>
                    <a:lstStyle/>
                    <a:p>
                      <a:pPr algn="ctr">
                        <a:lnSpc>
                          <a:spcPct val="115000"/>
                        </a:lnSpc>
                        <a:spcAft>
                          <a:spcPts val="0"/>
                        </a:spcAft>
                      </a:pPr>
                      <a:r>
                        <a:rPr lang="pl-PL" sz="1600" b="1">
                          <a:solidFill>
                            <a:schemeClr val="bg1"/>
                          </a:solidFill>
                          <a:effectLst/>
                          <a:latin typeface="Calibri" panose="020F0502020204030204" pitchFamily="34" charset="0"/>
                          <a:ea typeface="Calibri" panose="020F0502020204030204" pitchFamily="34" charset="0"/>
                          <a:cs typeface="Calibri" panose="020F0502020204030204" pitchFamily="34" charset="0"/>
                        </a:rPr>
                        <a:t>Treść rekomendacji</a:t>
                      </a:r>
                      <a:endParaRPr lang="pl-PL"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0000"/>
                    </a:solidFill>
                  </a:tcPr>
                </a:tc>
                <a:tc>
                  <a:txBody>
                    <a:bodyPr/>
                    <a:lstStyle/>
                    <a:p>
                      <a:pPr algn="ctr">
                        <a:lnSpc>
                          <a:spcPct val="115000"/>
                        </a:lnSpc>
                        <a:spcAft>
                          <a:spcPts val="0"/>
                        </a:spcAft>
                      </a:pPr>
                      <a:r>
                        <a:rPr lang="pl-PL"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Sposób wdrożenia</a:t>
                      </a:r>
                      <a:endParaRPr lang="pl-PL"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0000"/>
                    </a:solidFill>
                  </a:tcPr>
                </a:tc>
                <a:extLst>
                  <a:ext uri="{0D108BD9-81ED-4DB2-BD59-A6C34878D82A}">
                    <a16:rowId xmlns:a16="http://schemas.microsoft.com/office/drawing/2014/main" val="10000"/>
                  </a:ext>
                </a:extLst>
              </a:tr>
              <a:tr h="3394463">
                <a:tc>
                  <a:txBody>
                    <a:bodyPr/>
                    <a:lstStyle/>
                    <a:p>
                      <a:pPr>
                        <a:lnSpc>
                          <a:spcPct val="115000"/>
                        </a:lnSpc>
                        <a:spcAft>
                          <a:spcPts val="0"/>
                        </a:spcAft>
                      </a:pPr>
                      <a:r>
                        <a:rPr lang="pl-PL" sz="1600" dirty="0">
                          <a:effectLst/>
                          <a:latin typeface="Calibri" panose="020F0502020204030204" pitchFamily="34" charset="0"/>
                          <a:ea typeface="Calibri" panose="020F0502020204030204" pitchFamily="34" charset="0"/>
                          <a:cs typeface="Calibri" panose="020F0502020204030204" pitchFamily="34" charset="0"/>
                        </a:rPr>
                        <a:t>Analiza wydatków w ramach Programu nie pozwala na stwierdzenie, by Program był efektywny pod względem kosztowym. Zauważa się istotne rozbieżności pomiędzy wydatkami przewidzianymi w Programie, a kosztami faktycznie poniesionymi przez Beneficjenta.</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r>
                        <a:rPr lang="pl-PL" sz="1600" dirty="0">
                          <a:effectLst/>
                          <a:latin typeface="Calibri" panose="020F0502020204030204" pitchFamily="34" charset="0"/>
                          <a:ea typeface="Calibri" panose="020F0502020204030204" pitchFamily="34" charset="0"/>
                          <a:cs typeface="Calibri" panose="020F0502020204030204" pitchFamily="34" charset="0"/>
                        </a:rPr>
                        <a:t>Zaleca się przeprowadzenie aktualizacji wyceny poszczególnych działań w ramach Programu.</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r>
                        <a:rPr lang="pl-PL" sz="1600" dirty="0">
                          <a:effectLst/>
                          <a:latin typeface="Calibri" panose="020F0502020204030204" pitchFamily="34" charset="0"/>
                          <a:ea typeface="Calibri" panose="020F0502020204030204" pitchFamily="34" charset="0"/>
                          <a:cs typeface="Calibri" panose="020F0502020204030204" pitchFamily="34" charset="0"/>
                        </a:rPr>
                        <a:t>Należy przeprowadzić audyt mający na celu weryfikację, czy koszty, które są przewidziane w Programie odpowiadają stawkom rynkowym. Nawiązując do uzyskanych w ramach wspomnianego audytu wyników zaleca się aktualizację kosztów jednostkowych badania. Wiązać się to będzie jednak z dodatkową pracą, jaką będzie należało włożyć w przygotowanie Programu dla przyszłej perspektywy finansowej. </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110762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581025" y="1707688"/>
            <a:ext cx="5972175" cy="2975173"/>
          </a:xfrm>
          <a:prstGeom prst="rect">
            <a:avLst/>
          </a:prstGeom>
          <a:noFill/>
        </p:spPr>
        <p:txBody>
          <a:bodyPr wrap="square" rtlCol="0">
            <a:spAutoFit/>
          </a:bodyPr>
          <a:lstStyle/>
          <a:p>
            <a:pPr algn="ctr">
              <a:spcBef>
                <a:spcPts val="4000"/>
              </a:spcBef>
              <a:spcAft>
                <a:spcPts val="4000"/>
              </a:spcAft>
            </a:pPr>
            <a:r>
              <a:rPr lang="pl-PL" sz="2800" b="1" dirty="0">
                <a:solidFill>
                  <a:srgbClr val="C00000"/>
                </a:solidFill>
                <a:ea typeface="Calibri"/>
                <a:cs typeface="Calibri"/>
              </a:rPr>
              <a:t>Zamawiający:</a:t>
            </a:r>
            <a:endParaRPr lang="pl-PL" dirty="0">
              <a:ea typeface="Calibri"/>
              <a:cs typeface="Times New Roman"/>
            </a:endParaRPr>
          </a:p>
          <a:p>
            <a:pPr algn="ctr">
              <a:lnSpc>
                <a:spcPct val="150000"/>
              </a:lnSpc>
              <a:spcAft>
                <a:spcPts val="0"/>
              </a:spcAft>
            </a:pPr>
            <a:r>
              <a:rPr lang="pl-PL" b="1" dirty="0">
                <a:solidFill>
                  <a:srgbClr val="000000"/>
                </a:solidFill>
                <a:ea typeface="Calibri"/>
                <a:cs typeface="Calibri"/>
              </a:rPr>
              <a:t>Województwo Mazowieckie</a:t>
            </a:r>
            <a:endParaRPr lang="pl-PL" dirty="0">
              <a:ea typeface="Calibri"/>
              <a:cs typeface="Times New Roman"/>
            </a:endParaRPr>
          </a:p>
          <a:p>
            <a:pPr algn="ctr">
              <a:lnSpc>
                <a:spcPct val="150000"/>
              </a:lnSpc>
              <a:spcAft>
                <a:spcPts val="0"/>
              </a:spcAft>
            </a:pPr>
            <a:r>
              <a:rPr lang="pl-PL" dirty="0">
                <a:solidFill>
                  <a:srgbClr val="000000"/>
                </a:solidFill>
                <a:ea typeface="Calibri"/>
                <a:cs typeface="Calibri"/>
              </a:rPr>
              <a:t>ul. Jagiellońska 26</a:t>
            </a:r>
            <a:endParaRPr lang="pl-PL" dirty="0">
              <a:ea typeface="Calibri"/>
              <a:cs typeface="Times New Roman"/>
            </a:endParaRPr>
          </a:p>
          <a:p>
            <a:pPr algn="ctr">
              <a:lnSpc>
                <a:spcPct val="150000"/>
              </a:lnSpc>
              <a:spcAft>
                <a:spcPts val="0"/>
              </a:spcAft>
            </a:pPr>
            <a:r>
              <a:rPr lang="pl-PL" dirty="0">
                <a:solidFill>
                  <a:srgbClr val="000000"/>
                </a:solidFill>
                <a:ea typeface="Calibri"/>
                <a:cs typeface="Calibri"/>
              </a:rPr>
              <a:t>03-719 Warszawa</a:t>
            </a:r>
            <a:endParaRPr lang="pl-PL" dirty="0">
              <a:ea typeface="Calibri"/>
              <a:cs typeface="Times New Roman"/>
            </a:endParaRPr>
          </a:p>
          <a:p>
            <a:pPr algn="ctr">
              <a:lnSpc>
                <a:spcPct val="150000"/>
              </a:lnSpc>
              <a:spcAft>
                <a:spcPts val="0"/>
              </a:spcAft>
            </a:pPr>
            <a:r>
              <a:rPr lang="pl-PL" dirty="0">
                <a:solidFill>
                  <a:srgbClr val="000000"/>
                </a:solidFill>
                <a:ea typeface="Calibri"/>
                <a:cs typeface="Calibri"/>
              </a:rPr>
              <a:t>www.mazovia.pl</a:t>
            </a:r>
            <a:endParaRPr lang="pl-PL" dirty="0">
              <a:ea typeface="Calibri"/>
              <a:cs typeface="Times New Roman"/>
            </a:endParaRPr>
          </a:p>
          <a:p>
            <a:endParaRPr lang="pl-PL" dirty="0"/>
          </a:p>
        </p:txBody>
      </p:sp>
      <p:pic>
        <p:nvPicPr>
          <p:cNvPr id="10" name="Obraz 9" descr="Mazowsze - serce Polski" title="Logotyp Zamawiającego"/>
          <p:cNvPicPr/>
          <p:nvPr/>
        </p:nvPicPr>
        <p:blipFill>
          <a:blip r:embed="rId2" cstate="print">
            <a:extLst>
              <a:ext uri="{28A0092B-C50C-407E-A947-70E740481C1C}">
                <a14:useLocalDpi xmlns:a14="http://schemas.microsoft.com/office/drawing/2010/main" val="0"/>
              </a:ext>
            </a:extLst>
          </a:blip>
          <a:stretch>
            <a:fillRect/>
          </a:stretch>
        </p:blipFill>
        <p:spPr>
          <a:xfrm>
            <a:off x="2408237" y="4682861"/>
            <a:ext cx="2317750" cy="618490"/>
          </a:xfrm>
          <a:prstGeom prst="rect">
            <a:avLst/>
          </a:prstGeom>
        </p:spPr>
      </p:pic>
      <p:sp>
        <p:nvSpPr>
          <p:cNvPr id="12" name="pole tekstowe 11"/>
          <p:cNvSpPr txBox="1"/>
          <p:nvPr/>
        </p:nvSpPr>
        <p:spPr>
          <a:xfrm>
            <a:off x="6219825" y="1707688"/>
            <a:ext cx="5972175" cy="2975173"/>
          </a:xfrm>
          <a:prstGeom prst="rect">
            <a:avLst/>
          </a:prstGeom>
          <a:noFill/>
        </p:spPr>
        <p:txBody>
          <a:bodyPr wrap="square" rtlCol="0">
            <a:spAutoFit/>
          </a:bodyPr>
          <a:lstStyle/>
          <a:p>
            <a:pPr algn="ctr">
              <a:spcBef>
                <a:spcPts val="4000"/>
              </a:spcBef>
              <a:spcAft>
                <a:spcPts val="4000"/>
              </a:spcAft>
            </a:pPr>
            <a:r>
              <a:rPr lang="pl-PL" sz="2800" b="1" dirty="0" smtClean="0">
                <a:solidFill>
                  <a:srgbClr val="C00000"/>
                </a:solidFill>
                <a:ea typeface="Calibri"/>
                <a:cs typeface="Calibri"/>
              </a:rPr>
              <a:t>Wykonawca</a:t>
            </a:r>
            <a:r>
              <a:rPr lang="pl-PL" sz="2800" b="1" dirty="0">
                <a:solidFill>
                  <a:srgbClr val="C00000"/>
                </a:solidFill>
                <a:ea typeface="Calibri"/>
                <a:cs typeface="Calibri"/>
              </a:rPr>
              <a:t>:</a:t>
            </a:r>
            <a:endParaRPr lang="pl-PL" dirty="0">
              <a:ea typeface="Calibri"/>
              <a:cs typeface="Times New Roman"/>
            </a:endParaRPr>
          </a:p>
          <a:p>
            <a:pPr algn="ctr">
              <a:lnSpc>
                <a:spcPct val="150000"/>
              </a:lnSpc>
              <a:spcAft>
                <a:spcPts val="0"/>
              </a:spcAft>
            </a:pPr>
            <a:r>
              <a:rPr lang="pl-PL" b="1" dirty="0">
                <a:ea typeface="Calibri"/>
                <a:cs typeface="Calibri"/>
              </a:rPr>
              <a:t>EU-CONSULT sp. z o.o.</a:t>
            </a:r>
            <a:endParaRPr lang="pl-PL" dirty="0">
              <a:ea typeface="Calibri"/>
              <a:cs typeface="Times New Roman"/>
            </a:endParaRPr>
          </a:p>
          <a:p>
            <a:pPr algn="ctr">
              <a:lnSpc>
                <a:spcPct val="150000"/>
              </a:lnSpc>
              <a:spcAft>
                <a:spcPts val="0"/>
              </a:spcAft>
            </a:pPr>
            <a:r>
              <a:rPr lang="pl-PL" dirty="0">
                <a:ea typeface="Calibri"/>
                <a:cs typeface="Calibri"/>
              </a:rPr>
              <a:t>ul. Toruńska 18C, lokal D</a:t>
            </a:r>
            <a:endParaRPr lang="pl-PL" dirty="0">
              <a:ea typeface="Calibri"/>
              <a:cs typeface="Times New Roman"/>
            </a:endParaRPr>
          </a:p>
          <a:p>
            <a:pPr algn="ctr">
              <a:lnSpc>
                <a:spcPct val="150000"/>
              </a:lnSpc>
              <a:spcAft>
                <a:spcPts val="0"/>
              </a:spcAft>
            </a:pPr>
            <a:r>
              <a:rPr lang="pl-PL" dirty="0">
                <a:ea typeface="Calibri"/>
                <a:cs typeface="Calibri"/>
              </a:rPr>
              <a:t>80-747 Gdańsk</a:t>
            </a:r>
            <a:endParaRPr lang="pl-PL" dirty="0">
              <a:ea typeface="Calibri"/>
              <a:cs typeface="Times New Roman"/>
            </a:endParaRPr>
          </a:p>
          <a:p>
            <a:pPr algn="ctr">
              <a:lnSpc>
                <a:spcPct val="150000"/>
              </a:lnSpc>
              <a:spcAft>
                <a:spcPts val="0"/>
              </a:spcAft>
            </a:pPr>
            <a:r>
              <a:rPr lang="pl-PL" dirty="0">
                <a:ea typeface="Calibri"/>
                <a:cs typeface="Calibri"/>
              </a:rPr>
              <a:t>www.eu-consult.pl</a:t>
            </a:r>
            <a:endParaRPr lang="pl-PL" dirty="0">
              <a:ea typeface="Calibri"/>
              <a:cs typeface="Times New Roman"/>
            </a:endParaRPr>
          </a:p>
          <a:p>
            <a:endParaRPr lang="pl-PL" dirty="0"/>
          </a:p>
        </p:txBody>
      </p:sp>
      <p:pic>
        <p:nvPicPr>
          <p:cNvPr id="13" name="Obraz 12" descr="EU-CONSULT sp. z o.o.&#10;ul. Toruńska 18C, lokal D&#10;80-747 Gdańsk&#10;www.eu-consult.pl&#10;" title="logo wykonawc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81377" y="4682861"/>
            <a:ext cx="1449070" cy="741045"/>
          </a:xfrm>
          <a:prstGeom prst="rect">
            <a:avLst/>
          </a:prstGeom>
          <a:noFill/>
          <a:ln>
            <a:noFill/>
          </a:ln>
        </p:spPr>
      </p:pic>
      <p:pic>
        <p:nvPicPr>
          <p:cNvPr id="1026" name="Picture 2" descr="C:\Users\euckz\Desktop\Obraz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50" y="0"/>
            <a:ext cx="12363450" cy="1504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8318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ymbol zastępczy zawartości 5"/>
          <p:cNvSpPr>
            <a:spLocks noGrp="1"/>
          </p:cNvSpPr>
          <p:nvPr>
            <p:ph idx="1"/>
          </p:nvPr>
        </p:nvSpPr>
        <p:spPr>
          <a:xfrm>
            <a:off x="274320" y="1778000"/>
            <a:ext cx="3454400" cy="4673283"/>
          </a:xfrm>
        </p:spPr>
        <p:txBody>
          <a:bodyPr>
            <a:noAutofit/>
          </a:bodyPr>
          <a:lstStyle/>
          <a:p>
            <a:pPr marL="0" indent="0">
              <a:buNone/>
            </a:pPr>
            <a:r>
              <a:rPr lang="pl-PL" sz="2400" b="1" dirty="0">
                <a:solidFill>
                  <a:schemeClr val="bg1"/>
                </a:solidFill>
              </a:rPr>
              <a:t>Celem głównym badania była ocena realizacji Regionalnego Programu Zdrowotnego Samorządu Województwa Mazowieckiego „Program badań przesiewowych słuchu dla uczniów klas pierwszych szkół podstawowych województwa mazowieckiego”.</a:t>
            </a:r>
          </a:p>
        </p:txBody>
      </p:sp>
      <p:sp>
        <p:nvSpPr>
          <p:cNvPr id="7" name="Symbol zastępczy zawartości 5"/>
          <p:cNvSpPr txBox="1">
            <a:spLocks/>
          </p:cNvSpPr>
          <p:nvPr/>
        </p:nvSpPr>
        <p:spPr>
          <a:xfrm>
            <a:off x="351954" y="375921"/>
            <a:ext cx="3454400" cy="6705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b="1" dirty="0" smtClean="0">
                <a:solidFill>
                  <a:schemeClr val="bg1"/>
                </a:solidFill>
              </a:rPr>
              <a:t>Cel badania</a:t>
            </a:r>
            <a:endParaRPr lang="pl-PL" sz="1800" b="1" dirty="0">
              <a:solidFill>
                <a:schemeClr val="bg1"/>
              </a:solidFill>
            </a:endParaRPr>
          </a:p>
        </p:txBody>
      </p:sp>
      <p:sp>
        <p:nvSpPr>
          <p:cNvPr id="8" name="Symbol zastępczy zawartości 5"/>
          <p:cNvSpPr txBox="1">
            <a:spLocks/>
          </p:cNvSpPr>
          <p:nvPr/>
        </p:nvSpPr>
        <p:spPr>
          <a:xfrm>
            <a:off x="3881887" y="856699"/>
            <a:ext cx="3950897" cy="55267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600" b="1" dirty="0">
                <a:solidFill>
                  <a:schemeClr val="bg1"/>
                </a:solidFill>
              </a:rPr>
              <a:t>Cele szczegółowe badania to:</a:t>
            </a:r>
          </a:p>
          <a:p>
            <a:pPr marL="342900" lvl="0" indent="-342900">
              <a:buFont typeface="+mj-lt"/>
              <a:buAutoNum type="arabicParenR"/>
            </a:pPr>
            <a:r>
              <a:rPr lang="pl-PL" sz="1600" b="1" dirty="0">
                <a:solidFill>
                  <a:schemeClr val="bg1"/>
                </a:solidFill>
              </a:rPr>
              <a:t>Ocena osiągnięcia stopnia/poziomu celu głównego RPZ.</a:t>
            </a:r>
          </a:p>
          <a:p>
            <a:pPr marL="342900" lvl="0" indent="-342900">
              <a:buFont typeface="+mj-lt"/>
              <a:buAutoNum type="arabicParenR"/>
            </a:pPr>
            <a:r>
              <a:rPr lang="pl-PL" sz="1600" b="1" dirty="0">
                <a:solidFill>
                  <a:schemeClr val="bg1"/>
                </a:solidFill>
              </a:rPr>
              <a:t>Ocena osiągnięcia stopnia/poziomów poszczególnych celów szczegółowych RPZ.</a:t>
            </a:r>
          </a:p>
          <a:p>
            <a:pPr marL="342900" lvl="0" indent="-342900">
              <a:buFont typeface="+mj-lt"/>
              <a:buAutoNum type="arabicParenR"/>
            </a:pPr>
            <a:r>
              <a:rPr lang="pl-PL" sz="1600" b="1" dirty="0">
                <a:solidFill>
                  <a:schemeClr val="bg1"/>
                </a:solidFill>
              </a:rPr>
              <a:t>Ocena zgłaszalności do programu.</a:t>
            </a:r>
          </a:p>
          <a:p>
            <a:pPr marL="342900" lvl="0" indent="-342900">
              <a:buFont typeface="+mj-lt"/>
              <a:buAutoNum type="arabicParenR"/>
            </a:pPr>
            <a:r>
              <a:rPr lang="pl-PL" sz="1600" b="1" dirty="0">
                <a:solidFill>
                  <a:schemeClr val="bg1"/>
                </a:solidFill>
              </a:rPr>
              <a:t>Ocena osiągnięcia oczekiwanych efektów określonych w RPZ.</a:t>
            </a:r>
          </a:p>
          <a:p>
            <a:pPr marL="342900" lvl="0" indent="-342900">
              <a:buFont typeface="+mj-lt"/>
              <a:buAutoNum type="arabicParenR"/>
            </a:pPr>
            <a:r>
              <a:rPr lang="pl-PL" sz="1600" b="1" dirty="0">
                <a:solidFill>
                  <a:schemeClr val="bg1"/>
                </a:solidFill>
              </a:rPr>
              <a:t>Ocena efektywności programu, zgodnie z miernikami efektywności w ramach realizacji RPZ, oraz stopnia osiągniętych wartości mierników.</a:t>
            </a:r>
          </a:p>
          <a:p>
            <a:pPr marL="342900" lvl="0" indent="-342900">
              <a:buFont typeface="+mj-lt"/>
              <a:buAutoNum type="arabicParenR"/>
            </a:pPr>
            <a:r>
              <a:rPr lang="pl-PL" sz="1600" b="1" dirty="0">
                <a:solidFill>
                  <a:schemeClr val="bg1"/>
                </a:solidFill>
              </a:rPr>
              <a:t>Problemy zidentyfikowane przez interesariuszy RPZ oraz sposoby ich rozwiązania.</a:t>
            </a:r>
          </a:p>
          <a:p>
            <a:pPr marL="342900" lvl="0" indent="-342900">
              <a:buFont typeface="+mj-lt"/>
              <a:buAutoNum type="arabicParenR"/>
            </a:pPr>
            <a:r>
              <a:rPr lang="pl-PL" sz="1600" b="1" dirty="0">
                <a:solidFill>
                  <a:schemeClr val="bg1"/>
                </a:solidFill>
              </a:rPr>
              <a:t>Ocena realizacji RPZ na podstawie ankiety satysfakcji uczestnika programu.</a:t>
            </a:r>
          </a:p>
          <a:p>
            <a:pPr marL="342900" indent="-342900">
              <a:buFont typeface="+mj-lt"/>
              <a:buAutoNum type="arabicParenR"/>
            </a:pPr>
            <a:r>
              <a:rPr lang="pl-PL" sz="1600" b="1" dirty="0">
                <a:solidFill>
                  <a:schemeClr val="bg1"/>
                </a:solidFill>
              </a:rPr>
              <a:t>Ocena realizacji RPZ w opiniach uczestników/osób objętych wsparciem lub rodziców/ opiekunów lub innych interesariuszy programu</a:t>
            </a:r>
          </a:p>
        </p:txBody>
      </p:sp>
    </p:spTree>
    <p:extLst>
      <p:ext uri="{BB962C8B-B14F-4D97-AF65-F5344CB8AC3E}">
        <p14:creationId xmlns:p14="http://schemas.microsoft.com/office/powerpoint/2010/main" val="14043003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Symbol zastępczy zawartości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795072"/>
          </a:xfrm>
        </p:spPr>
      </p:pic>
      <p:sp>
        <p:nvSpPr>
          <p:cNvPr id="9" name="Symbol zastępczy zawartości 5"/>
          <p:cNvSpPr txBox="1">
            <a:spLocks/>
          </p:cNvSpPr>
          <p:nvPr/>
        </p:nvSpPr>
        <p:spPr>
          <a:xfrm>
            <a:off x="651510" y="232069"/>
            <a:ext cx="2306320" cy="6705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l-PL" b="1" dirty="0" smtClean="0">
                <a:solidFill>
                  <a:schemeClr val="bg1"/>
                </a:solidFill>
              </a:rPr>
              <a:t>Metody badawcze</a:t>
            </a:r>
            <a:endParaRPr lang="pl-PL" sz="1800" b="1" dirty="0">
              <a:solidFill>
                <a:schemeClr val="bg1"/>
              </a:solidFill>
            </a:endParaRPr>
          </a:p>
        </p:txBody>
      </p:sp>
      <p:sp>
        <p:nvSpPr>
          <p:cNvPr id="3" name="pole tekstowe 2"/>
          <p:cNvSpPr txBox="1"/>
          <p:nvPr/>
        </p:nvSpPr>
        <p:spPr>
          <a:xfrm>
            <a:off x="581025" y="1447800"/>
            <a:ext cx="11544300" cy="5355312"/>
          </a:xfrm>
          <a:prstGeom prst="rect">
            <a:avLst/>
          </a:prstGeom>
          <a:noFill/>
        </p:spPr>
        <p:txBody>
          <a:bodyPr wrap="square" rtlCol="0">
            <a:spAutoFit/>
          </a:bodyPr>
          <a:lstStyle/>
          <a:p>
            <a:pPr marL="285750" lvl="0" indent="-285750">
              <a:buFont typeface="Wingdings" panose="05000000000000000000" pitchFamily="2" charset="2"/>
              <a:buChar char="ü"/>
            </a:pPr>
            <a:r>
              <a:rPr lang="pl-PL" sz="1900" dirty="0" smtClean="0"/>
              <a:t>Analiza </a:t>
            </a:r>
            <a:r>
              <a:rPr lang="pl-PL" sz="1900" dirty="0"/>
              <a:t>danych zastanych (</a:t>
            </a:r>
            <a:r>
              <a:rPr lang="pl-PL" sz="1900" dirty="0" err="1"/>
              <a:t>desk</a:t>
            </a:r>
            <a:r>
              <a:rPr lang="pl-PL" sz="1900" dirty="0"/>
              <a:t> </a:t>
            </a:r>
            <a:r>
              <a:rPr lang="pl-PL" sz="1900" dirty="0" err="1"/>
              <a:t>research</a:t>
            </a:r>
            <a:r>
              <a:rPr lang="pl-PL" sz="1900" dirty="0"/>
              <a:t>);</a:t>
            </a:r>
          </a:p>
          <a:p>
            <a:pPr marL="285750" lvl="0" indent="-285750">
              <a:buFont typeface="Wingdings" panose="05000000000000000000" pitchFamily="2" charset="2"/>
              <a:buChar char="ü"/>
            </a:pPr>
            <a:r>
              <a:rPr lang="pl-PL" sz="1900" dirty="0"/>
              <a:t>Indywidualne wywiady pogłębione (IDI) z przedstawicielami IZ oraz IP RPO WM 2014-2020;</a:t>
            </a:r>
          </a:p>
          <a:p>
            <a:pPr marL="285750" lvl="0" indent="-285750">
              <a:buFont typeface="Wingdings" panose="05000000000000000000" pitchFamily="2" charset="2"/>
              <a:buChar char="ü"/>
            </a:pPr>
            <a:r>
              <a:rPr lang="pl-PL" sz="1900" dirty="0"/>
              <a:t>Ankiety internetowe (CAWI) z personelem odpowiedzialnym za wykrywanie zaburzeń słuchowych, diagnostykę oraz działania informacyjno-edukacyjne oraz szkolenia;</a:t>
            </a:r>
          </a:p>
          <a:p>
            <a:pPr marL="285750" lvl="0" indent="-285750">
              <a:buFont typeface="Wingdings" panose="05000000000000000000" pitchFamily="2" charset="2"/>
              <a:buChar char="ü"/>
            </a:pPr>
            <a:r>
              <a:rPr lang="pl-PL" sz="1900" dirty="0"/>
              <a:t>Wywiady telefoniczne wspomagane komputerowo (CATI) z:</a:t>
            </a:r>
          </a:p>
          <a:p>
            <a:pPr marL="742950" lvl="1" indent="-285750">
              <a:buFont typeface="Wingdings" panose="05000000000000000000" pitchFamily="2" charset="2"/>
              <a:buChar char="ü"/>
            </a:pPr>
            <a:r>
              <a:rPr lang="pl-PL" sz="1900" dirty="0"/>
              <a:t>Rodzicami dzieci poddanych badaniu;</a:t>
            </a:r>
          </a:p>
          <a:p>
            <a:pPr marL="742950" lvl="1" indent="-285750">
              <a:buFont typeface="Wingdings" panose="05000000000000000000" pitchFamily="2" charset="2"/>
              <a:buChar char="ü"/>
            </a:pPr>
            <a:r>
              <a:rPr lang="pl-PL" sz="1900" dirty="0"/>
              <a:t>Personelem pedagogicznym uczestniczącym w działaniach informacyjno-edukacyjnych;</a:t>
            </a:r>
          </a:p>
          <a:p>
            <a:pPr marL="742950" lvl="1" indent="-285750">
              <a:buFont typeface="Wingdings" panose="05000000000000000000" pitchFamily="2" charset="2"/>
              <a:buChar char="ü"/>
            </a:pPr>
            <a:r>
              <a:rPr lang="pl-PL" sz="1900" dirty="0"/>
              <a:t>Personelem medycznym uczestniczącym w szkoleniach;</a:t>
            </a:r>
          </a:p>
          <a:p>
            <a:pPr marL="285750" lvl="0" indent="-285750">
              <a:buFont typeface="Wingdings" panose="05000000000000000000" pitchFamily="2" charset="2"/>
              <a:buChar char="ü"/>
            </a:pPr>
            <a:r>
              <a:rPr lang="pl-PL" sz="1900" dirty="0"/>
              <a:t>Triada z udziałem Realizatora Programu;</a:t>
            </a:r>
          </a:p>
          <a:p>
            <a:pPr marL="285750" lvl="0" indent="-285750">
              <a:buFont typeface="Wingdings" panose="05000000000000000000" pitchFamily="2" charset="2"/>
              <a:buChar char="ü"/>
            </a:pPr>
            <a:r>
              <a:rPr lang="pl-PL" sz="1900" dirty="0" err="1"/>
              <a:t>Benchmarking</a:t>
            </a:r>
            <a:r>
              <a:rPr lang="pl-PL" sz="1900" dirty="0"/>
              <a:t>;</a:t>
            </a:r>
          </a:p>
          <a:p>
            <a:pPr marL="285750" lvl="0" indent="-285750">
              <a:buFont typeface="Wingdings" panose="05000000000000000000" pitchFamily="2" charset="2"/>
              <a:buChar char="ü"/>
            </a:pPr>
            <a:r>
              <a:rPr lang="pl-PL" sz="1900" dirty="0"/>
              <a:t>Studia przypadku (</a:t>
            </a:r>
            <a:r>
              <a:rPr lang="pl-PL" sz="1900" dirty="0" err="1"/>
              <a:t>case</a:t>
            </a:r>
            <a:r>
              <a:rPr lang="pl-PL" sz="1900" dirty="0"/>
              <a:t> </a:t>
            </a:r>
            <a:r>
              <a:rPr lang="pl-PL" sz="1900" dirty="0" err="1"/>
              <a:t>study</a:t>
            </a:r>
            <a:r>
              <a:rPr lang="pl-PL" sz="1900" dirty="0"/>
              <a:t>) oraz przeprowadzane na ich potrzeby i</a:t>
            </a:r>
            <a:r>
              <a:rPr lang="pl-PL" sz="1900" i="1" dirty="0"/>
              <a:t>ndywidualne wywiady pogłębione</a:t>
            </a:r>
            <a:r>
              <a:rPr lang="pl-PL" sz="1900" dirty="0"/>
              <a:t> (IDI) z:</a:t>
            </a:r>
          </a:p>
          <a:p>
            <a:pPr marL="742950" lvl="1" indent="-285750">
              <a:buFont typeface="Wingdings" panose="05000000000000000000" pitchFamily="2" charset="2"/>
              <a:buChar char="ü"/>
            </a:pPr>
            <a:r>
              <a:rPr lang="pl-PL" sz="1900" dirty="0"/>
              <a:t>Rodzicami dzieci poddanych badaniu;</a:t>
            </a:r>
          </a:p>
          <a:p>
            <a:pPr marL="742950" lvl="1" indent="-285750">
              <a:buFont typeface="Wingdings" panose="05000000000000000000" pitchFamily="2" charset="2"/>
              <a:buChar char="ü"/>
            </a:pPr>
            <a:r>
              <a:rPr lang="pl-PL" sz="1900" dirty="0"/>
              <a:t>Personelem pedagogicznym uczestniczącym w działaniach informacyjno-edukacyjnych;</a:t>
            </a:r>
          </a:p>
          <a:p>
            <a:pPr marL="742950" lvl="1" indent="-285750">
              <a:buFont typeface="Wingdings" panose="05000000000000000000" pitchFamily="2" charset="2"/>
              <a:buChar char="ü"/>
            </a:pPr>
            <a:r>
              <a:rPr lang="pl-PL" sz="1900" dirty="0"/>
              <a:t>Personelem medycznym uczestniczącym w szkoleniach;</a:t>
            </a:r>
          </a:p>
          <a:p>
            <a:pPr marL="285750" lvl="0" indent="-285750">
              <a:buFont typeface="Wingdings" panose="05000000000000000000" pitchFamily="2" charset="2"/>
              <a:buChar char="ü"/>
            </a:pPr>
            <a:r>
              <a:rPr lang="pl-PL" sz="1900" dirty="0"/>
              <a:t>Zogniskowany wywiad grupowy (FGI) z przedstawicielami IZ oraz IP RPO WM omawiający rekomendacje;</a:t>
            </a:r>
          </a:p>
          <a:p>
            <a:pPr marL="285750" lvl="0" indent="-285750">
              <a:buFont typeface="Wingdings" panose="05000000000000000000" pitchFamily="2" charset="2"/>
              <a:buChar char="ü"/>
            </a:pPr>
            <a:r>
              <a:rPr lang="pl-PL" sz="1900" dirty="0"/>
              <a:t>Panel ekspertów;</a:t>
            </a:r>
          </a:p>
          <a:p>
            <a:pPr marL="285750" lvl="0" indent="-285750">
              <a:buFont typeface="Wingdings" panose="05000000000000000000" pitchFamily="2" charset="2"/>
              <a:buChar char="ü"/>
            </a:pPr>
            <a:r>
              <a:rPr lang="pl-PL" sz="1900" dirty="0"/>
              <a:t>Analizy eksperckie.</a:t>
            </a:r>
          </a:p>
          <a:p>
            <a:endParaRPr lang="pl-PL" sz="1900" dirty="0"/>
          </a:p>
        </p:txBody>
      </p:sp>
    </p:spTree>
    <p:extLst>
      <p:ext uri="{BB962C8B-B14F-4D97-AF65-F5344CB8AC3E}">
        <p14:creationId xmlns:p14="http://schemas.microsoft.com/office/powerpoint/2010/main" val="10705206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Symbol zastępczy zawartości 5"/>
          <p:cNvSpPr txBox="1">
            <a:spLocks/>
          </p:cNvSpPr>
          <p:nvPr/>
        </p:nvSpPr>
        <p:spPr>
          <a:xfrm>
            <a:off x="575310" y="424223"/>
            <a:ext cx="2306320" cy="6705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l-PL" b="1" dirty="0" smtClean="0">
                <a:solidFill>
                  <a:schemeClr val="bg1"/>
                </a:solidFill>
              </a:rPr>
              <a:t>Wyniki badań</a:t>
            </a:r>
            <a:endParaRPr lang="pl-PL" sz="1800" b="1" dirty="0">
              <a:solidFill>
                <a:schemeClr val="bg1"/>
              </a:solidFill>
            </a:endParaRPr>
          </a:p>
        </p:txBody>
      </p:sp>
      <p:graphicFrame>
        <p:nvGraphicFramePr>
          <p:cNvPr id="5" name="Wykres 4" descr="Liczba uczniów klas I ogółem 112572&#10;Liczba uczniów zgłoszonych do Programu 48764&#10;Liczba uczniów poddanych badaniu 39773&#10;Liczba odmów udziału w badaniu 8991&#10;Liczba wykrytych wad słuchu 6112" title="Liczba uczestników programu"/>
          <p:cNvGraphicFramePr/>
          <p:nvPr>
            <p:extLst>
              <p:ext uri="{D42A27DB-BD31-4B8C-83A1-F6EECF244321}">
                <p14:modId xmlns:p14="http://schemas.microsoft.com/office/powerpoint/2010/main" val="2119817014"/>
              </p:ext>
            </p:extLst>
          </p:nvPr>
        </p:nvGraphicFramePr>
        <p:xfrm>
          <a:off x="168275" y="2041842"/>
          <a:ext cx="6642100" cy="2774315"/>
        </p:xfrm>
        <a:graphic>
          <a:graphicData uri="http://schemas.openxmlformats.org/drawingml/2006/chart">
            <c:chart xmlns:c="http://schemas.openxmlformats.org/drawingml/2006/chart" xmlns:r="http://schemas.openxmlformats.org/officeDocument/2006/relationships" r:id="rId3"/>
          </a:graphicData>
        </a:graphic>
      </p:graphicFrame>
      <p:sp>
        <p:nvSpPr>
          <p:cNvPr id="4" name="Prostokąt 3"/>
          <p:cNvSpPr/>
          <p:nvPr/>
        </p:nvSpPr>
        <p:spPr>
          <a:xfrm>
            <a:off x="427226" y="1497067"/>
            <a:ext cx="2974597" cy="369332"/>
          </a:xfrm>
          <a:prstGeom prst="rect">
            <a:avLst/>
          </a:prstGeom>
        </p:spPr>
        <p:txBody>
          <a:bodyPr wrap="none">
            <a:spAutoFit/>
          </a:bodyPr>
          <a:lstStyle/>
          <a:p>
            <a:pPr algn="just">
              <a:spcAft>
                <a:spcPts val="0"/>
              </a:spcAft>
            </a:pPr>
            <a:r>
              <a:rPr lang="pl-PL"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Liczba uczestników Programu</a:t>
            </a:r>
            <a:endParaRPr lang="pl-PL"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Prostokąt 5"/>
          <p:cNvSpPr/>
          <p:nvPr/>
        </p:nvSpPr>
        <p:spPr>
          <a:xfrm>
            <a:off x="7049199" y="1497067"/>
            <a:ext cx="4903976" cy="3000821"/>
          </a:xfrm>
          <a:prstGeom prst="rect">
            <a:avLst/>
          </a:prstGeom>
        </p:spPr>
        <p:txBody>
          <a:bodyPr wrap="square">
            <a:spAutoFit/>
          </a:bodyPr>
          <a:lstStyle/>
          <a:p>
            <a:pPr algn="just">
              <a:lnSpc>
                <a:spcPct val="150000"/>
              </a:lnSpc>
              <a:spcAft>
                <a:spcPts val="0"/>
              </a:spcAft>
            </a:pPr>
            <a:r>
              <a:rPr lang="pl-PL" smtClean="0">
                <a:latin typeface="Calibri" panose="020F0502020204030204" pitchFamily="34" charset="0"/>
                <a:ea typeface="Calibri" panose="020F0502020204030204" pitchFamily="34" charset="0"/>
                <a:cs typeface="Times New Roman" panose="02020603050405020304" pitchFamily="18" charset="0"/>
              </a:rPr>
              <a:t>Spośród wszystkich dzieci, które zostały zgłoszone przez szkoły do uczestnictwa w Programie badań nie wykonano u 8 991 osób. Przyczynami były:</a:t>
            </a:r>
          </a:p>
          <a:p>
            <a:pPr marL="342900" lvl="0" indent="-342900" algn="just">
              <a:lnSpc>
                <a:spcPct val="150000"/>
              </a:lnSpc>
              <a:spcAft>
                <a:spcPts val="0"/>
              </a:spcAft>
              <a:buFont typeface="Symbol" panose="05050102010706020507" pitchFamily="18" charset="2"/>
              <a:buChar char=""/>
            </a:pPr>
            <a:r>
              <a:rPr lang="pl-PL" smtClean="0">
                <a:latin typeface="Calibri" panose="020F0502020204030204" pitchFamily="34" charset="0"/>
                <a:ea typeface="Calibri" panose="020F0502020204030204" pitchFamily="34" charset="0"/>
                <a:cs typeface="Times New Roman" panose="02020603050405020304" pitchFamily="18" charset="0"/>
              </a:rPr>
              <a:t>brak zgody rodziców/opiekunów prawnych na udział dziecka w badaniu,</a:t>
            </a:r>
          </a:p>
          <a:p>
            <a:pPr marL="342900" lvl="0" indent="-342900" algn="just">
              <a:lnSpc>
                <a:spcPct val="150000"/>
              </a:lnSpc>
              <a:spcAft>
                <a:spcPts val="0"/>
              </a:spcAft>
              <a:buFont typeface="Symbol" panose="05050102010706020507" pitchFamily="18" charset="2"/>
              <a:buChar char=""/>
            </a:pPr>
            <a:r>
              <a:rPr lang="pl-PL" smtClean="0">
                <a:latin typeface="Calibri" panose="020F0502020204030204" pitchFamily="34" charset="0"/>
                <a:ea typeface="Calibri" panose="020F0502020204030204" pitchFamily="34" charset="0"/>
                <a:cs typeface="Times New Roman" panose="02020603050405020304" pitchFamily="18" charset="0"/>
              </a:rPr>
              <a:t>niespełnianie przez dziecko kryteriów włączenia do Programu.</a:t>
            </a:r>
            <a:endParaRPr lang="pl-PL"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Prostokąt 6"/>
          <p:cNvSpPr/>
          <p:nvPr/>
        </p:nvSpPr>
        <p:spPr>
          <a:xfrm>
            <a:off x="275146" y="5302457"/>
            <a:ext cx="9326053" cy="1384995"/>
          </a:xfrm>
          <a:prstGeom prst="rect">
            <a:avLst/>
          </a:prstGeom>
        </p:spPr>
        <p:txBody>
          <a:bodyPr wrap="square">
            <a:spAutoFit/>
          </a:bodyPr>
          <a:lstStyle/>
          <a:p>
            <a:pPr algn="just">
              <a:lnSpc>
                <a:spcPct val="150000"/>
              </a:lnSpc>
              <a:spcAft>
                <a:spcPts val="0"/>
              </a:spcAft>
            </a:pPr>
            <a:r>
              <a:rPr lang="pl-PL" sz="1400"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Do badania </a:t>
            </a:r>
            <a:r>
              <a:rPr lang="pl-PL" sz="1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zostało zgłoszone 43,3% dzieci z populacji uczniów klas I szkół </a:t>
            </a:r>
            <a:r>
              <a:rPr lang="pl-PL" sz="1400"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podstawowych z województwa </a:t>
            </a:r>
            <a:r>
              <a:rPr lang="pl-PL" sz="1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mazowieckiego, zaś przebadano 35,3% całej populacji. W ramach zrealizowanego badania przesiewowego słuchu zaburzenia zidentyfikowano wśród 15,3% badanych dzieci (6 112 osób). Wszystkie dzieci, u których zdiagnozowano wadę słuchu, zostały skierowane do dalszej diagnostyki i dalszego leczenia.</a:t>
            </a:r>
            <a:endParaRPr lang="pl-PL"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3554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Symbol zastępczy zawartości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795072"/>
          </a:xfrm>
          <a:prstGeom prst="rect">
            <a:avLst/>
          </a:prstGeom>
        </p:spPr>
      </p:pic>
      <p:graphicFrame>
        <p:nvGraphicFramePr>
          <p:cNvPr id="9" name="Wykres 8" descr="Tak 77,78%&#10;Nie 22,22%&#10;" title="Wykres 3. Czy po wykryciu u Pani/Pana dziecka wady słuchu podjęła Pani (podjął Pan) jakieś dalsze działania w celu zahamowania rozwoju tej wady?"/>
          <p:cNvGraphicFramePr/>
          <p:nvPr>
            <p:extLst>
              <p:ext uri="{D42A27DB-BD31-4B8C-83A1-F6EECF244321}">
                <p14:modId xmlns:p14="http://schemas.microsoft.com/office/powerpoint/2010/main" val="2641793762"/>
              </p:ext>
            </p:extLst>
          </p:nvPr>
        </p:nvGraphicFramePr>
        <p:xfrm>
          <a:off x="-1743075" y="2314582"/>
          <a:ext cx="8191500" cy="3665455"/>
        </p:xfrm>
        <a:graphic>
          <a:graphicData uri="http://schemas.openxmlformats.org/drawingml/2006/chart">
            <c:chart xmlns:c="http://schemas.openxmlformats.org/drawingml/2006/chart" xmlns:r="http://schemas.openxmlformats.org/officeDocument/2006/relationships" r:id="rId3"/>
          </a:graphicData>
        </a:graphic>
      </p:graphicFrame>
      <p:sp>
        <p:nvSpPr>
          <p:cNvPr id="4" name="Prostokąt 3"/>
          <p:cNvSpPr/>
          <p:nvPr/>
        </p:nvSpPr>
        <p:spPr>
          <a:xfrm>
            <a:off x="371475" y="1611990"/>
            <a:ext cx="6096000" cy="923330"/>
          </a:xfrm>
          <a:prstGeom prst="rect">
            <a:avLst/>
          </a:prstGeom>
        </p:spPr>
        <p:txBody>
          <a:bodyPr>
            <a:spAutoFit/>
          </a:bodyPr>
          <a:lstStyle/>
          <a:p>
            <a:r>
              <a:rPr lang="pl-PL"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Czy po wykryciu u Pani/Pana dziecka wady słuchu podjęła Pani (podjął Pan) jakieś dalsze działania w celu zahamowania rozwoju tej wady?</a:t>
            </a:r>
            <a:endParaRPr lang="pl-PL" b="1" dirty="0">
              <a:solidFill>
                <a:srgbClr val="FF0000"/>
              </a:solidFill>
            </a:endParaRPr>
          </a:p>
        </p:txBody>
      </p:sp>
      <p:sp>
        <p:nvSpPr>
          <p:cNvPr id="10" name="pole tekstowe 9"/>
          <p:cNvSpPr txBox="1"/>
          <p:nvPr/>
        </p:nvSpPr>
        <p:spPr>
          <a:xfrm>
            <a:off x="6705600" y="1083603"/>
            <a:ext cx="5210175" cy="5632311"/>
          </a:xfrm>
          <a:prstGeom prst="rect">
            <a:avLst/>
          </a:prstGeom>
          <a:noFill/>
        </p:spPr>
        <p:txBody>
          <a:bodyPr wrap="square" rtlCol="0">
            <a:spAutoFit/>
          </a:bodyPr>
          <a:lstStyle/>
          <a:p>
            <a:r>
              <a:rPr lang="pl-PL" sz="2000" dirty="0"/>
              <a:t>W ramach badań wykryto zaburzenia narządu słuchu, które możliwe są do leczenia na wczesnym etapie i nie w każdym przypadku przesądzają jednoznacznie o wystąpieniu wady, wykryto m.in.:</a:t>
            </a:r>
          </a:p>
          <a:p>
            <a:pPr marL="285750" lvl="0" indent="-285750">
              <a:buFont typeface="Courier New" panose="02070309020205020404" pitchFamily="49" charset="0"/>
              <a:buChar char="o"/>
            </a:pPr>
            <a:r>
              <a:rPr lang="pl-PL" sz="2000" dirty="0"/>
              <a:t>Czopy woszczynowe i obecność ciał obcych </a:t>
            </a:r>
            <a:r>
              <a:rPr lang="pl-PL" sz="2000" dirty="0" smtClean="0"/>
              <a:t>               w </a:t>
            </a:r>
            <a:r>
              <a:rPr lang="pl-PL" sz="2000" dirty="0"/>
              <a:t>uchu;</a:t>
            </a:r>
          </a:p>
          <a:p>
            <a:pPr marL="285750" lvl="0" indent="-285750">
              <a:buFont typeface="Courier New" panose="02070309020205020404" pitchFamily="49" charset="0"/>
              <a:buChar char="o"/>
            </a:pPr>
            <a:r>
              <a:rPr lang="pl-PL" sz="2000" dirty="0"/>
              <a:t>Płyn surowiczy w uchu;</a:t>
            </a:r>
          </a:p>
          <a:p>
            <a:pPr marL="285750" lvl="0" indent="-285750">
              <a:buFont typeface="Courier New" panose="02070309020205020404" pitchFamily="49" charset="0"/>
              <a:buChar char="o"/>
            </a:pPr>
            <a:r>
              <a:rPr lang="pl-PL" sz="2000" dirty="0"/>
              <a:t>Stan zapalny ucha środkowego;</a:t>
            </a:r>
          </a:p>
          <a:p>
            <a:pPr marL="285750" lvl="0" indent="-285750">
              <a:buFont typeface="Courier New" panose="02070309020205020404" pitchFamily="49" charset="0"/>
              <a:buChar char="o"/>
            </a:pPr>
            <a:r>
              <a:rPr lang="pl-PL" sz="2000" dirty="0"/>
              <a:t>Wąskie przewody słuchowe</a:t>
            </a:r>
            <a:r>
              <a:rPr lang="pl-PL" sz="2000" dirty="0" smtClean="0"/>
              <a:t>.</a:t>
            </a:r>
          </a:p>
          <a:p>
            <a:pPr lvl="0"/>
            <a:endParaRPr lang="pl-PL" sz="2000" dirty="0"/>
          </a:p>
          <a:p>
            <a:r>
              <a:rPr lang="pl-PL" sz="2000" dirty="0"/>
              <a:t>Wykryte nieprawidłowości przy odpowiedniej opiece leczniczej nie muszą powodować ubytku słuchu ani trwałej wady, należy zatem wskazać, że wczesna wykrywalność przyczynia się do obniżenia późniejszych, ewentualnych kosztów leczenia.</a:t>
            </a:r>
          </a:p>
          <a:p>
            <a:endParaRPr lang="pl-PL" sz="2000" dirty="0"/>
          </a:p>
        </p:txBody>
      </p:sp>
      <p:sp>
        <p:nvSpPr>
          <p:cNvPr id="14" name="Symbol zastępczy zawartości 5"/>
          <p:cNvSpPr txBox="1">
            <a:spLocks/>
          </p:cNvSpPr>
          <p:nvPr/>
        </p:nvSpPr>
        <p:spPr>
          <a:xfrm>
            <a:off x="575310" y="424223"/>
            <a:ext cx="2306320" cy="6705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l-PL" b="1" dirty="0" smtClean="0">
                <a:solidFill>
                  <a:schemeClr val="bg1"/>
                </a:solidFill>
              </a:rPr>
              <a:t>Wyniki badań</a:t>
            </a:r>
            <a:endParaRPr lang="pl-PL" sz="1800" b="1" dirty="0">
              <a:solidFill>
                <a:schemeClr val="bg1"/>
              </a:solidFill>
            </a:endParaRPr>
          </a:p>
        </p:txBody>
      </p:sp>
    </p:spTree>
    <p:extLst>
      <p:ext uri="{BB962C8B-B14F-4D97-AF65-F5344CB8AC3E}">
        <p14:creationId xmlns:p14="http://schemas.microsoft.com/office/powerpoint/2010/main" val="1553471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Symbol zastępczy zawartości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795072"/>
          </a:xfrm>
          <a:prstGeom prst="rect">
            <a:avLst/>
          </a:prstGeom>
        </p:spPr>
      </p:pic>
      <p:sp>
        <p:nvSpPr>
          <p:cNvPr id="9" name="Symbol zastępczy zawartości 5"/>
          <p:cNvSpPr txBox="1">
            <a:spLocks/>
          </p:cNvSpPr>
          <p:nvPr/>
        </p:nvSpPr>
        <p:spPr>
          <a:xfrm>
            <a:off x="575310" y="424223"/>
            <a:ext cx="2306320" cy="6705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l-PL" b="1" dirty="0" smtClean="0">
                <a:solidFill>
                  <a:schemeClr val="bg1"/>
                </a:solidFill>
              </a:rPr>
              <a:t>Wyniki badań</a:t>
            </a:r>
            <a:endParaRPr lang="pl-PL" sz="1800" b="1" dirty="0">
              <a:solidFill>
                <a:schemeClr val="bg1"/>
              </a:solidFill>
            </a:endParaRPr>
          </a:p>
        </p:txBody>
      </p:sp>
      <p:graphicFrame>
        <p:nvGraphicFramePr>
          <p:cNvPr id="3" name="Tabela 2"/>
          <p:cNvGraphicFramePr>
            <a:graphicFrameLocks noGrp="1"/>
          </p:cNvGraphicFramePr>
          <p:nvPr>
            <p:extLst>
              <p:ext uri="{D42A27DB-BD31-4B8C-83A1-F6EECF244321}">
                <p14:modId xmlns:p14="http://schemas.microsoft.com/office/powerpoint/2010/main" val="4089688352"/>
              </p:ext>
            </p:extLst>
          </p:nvPr>
        </p:nvGraphicFramePr>
        <p:xfrm>
          <a:off x="575310" y="1519005"/>
          <a:ext cx="10868025" cy="5419780"/>
        </p:xfrm>
        <a:graphic>
          <a:graphicData uri="http://schemas.openxmlformats.org/drawingml/2006/table">
            <a:tbl>
              <a:tblPr firstRow="1" firstCol="1" bandRow="1"/>
              <a:tblGrid>
                <a:gridCol w="9491066">
                  <a:extLst>
                    <a:ext uri="{9D8B030D-6E8A-4147-A177-3AD203B41FA5}">
                      <a16:colId xmlns:a16="http://schemas.microsoft.com/office/drawing/2014/main" val="20000"/>
                    </a:ext>
                  </a:extLst>
                </a:gridCol>
                <a:gridCol w="1376959">
                  <a:extLst>
                    <a:ext uri="{9D8B030D-6E8A-4147-A177-3AD203B41FA5}">
                      <a16:colId xmlns:a16="http://schemas.microsoft.com/office/drawing/2014/main" val="20001"/>
                    </a:ext>
                  </a:extLst>
                </a:gridCol>
              </a:tblGrid>
              <a:tr h="443593">
                <a:tc>
                  <a:txBody>
                    <a:bodyPr/>
                    <a:lstStyle/>
                    <a:p>
                      <a:pPr algn="ctr">
                        <a:lnSpc>
                          <a:spcPct val="115000"/>
                        </a:lnSpc>
                        <a:spcAft>
                          <a:spcPts val="0"/>
                        </a:spcAft>
                      </a:pPr>
                      <a:r>
                        <a:rPr lang="pl-PL" sz="16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Nazwa wskaźnika</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0000"/>
                    </a:solidFill>
                  </a:tcPr>
                </a:tc>
                <a:tc>
                  <a:txBody>
                    <a:bodyPr/>
                    <a:lstStyle/>
                    <a:p>
                      <a:pPr algn="ctr">
                        <a:lnSpc>
                          <a:spcPct val="115000"/>
                        </a:lnSpc>
                        <a:spcAft>
                          <a:spcPts val="0"/>
                        </a:spcAft>
                      </a:pPr>
                      <a:r>
                        <a:rPr lang="pl-PL" sz="16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Wartość wskaźnika</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0000"/>
                    </a:solidFill>
                  </a:tcPr>
                </a:tc>
                <a:extLst>
                  <a:ext uri="{0D108BD9-81ED-4DB2-BD59-A6C34878D82A}">
                    <a16:rowId xmlns:a16="http://schemas.microsoft.com/office/drawing/2014/main" val="10000"/>
                  </a:ext>
                </a:extLst>
              </a:tr>
              <a:tr h="221797">
                <a:tc>
                  <a:txBody>
                    <a:bodyPr/>
                    <a:lstStyle/>
                    <a:p>
                      <a:pPr>
                        <a:lnSpc>
                          <a:spcPct val="115000"/>
                        </a:lnSpc>
                        <a:spcAft>
                          <a:spcPts val="0"/>
                        </a:spcAft>
                      </a:pPr>
                      <a:r>
                        <a:rPr lang="pl-PL"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Odsetek dzieci z województwa mazowieckiego uczestniczących w programie</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5000"/>
                        </a:lnSpc>
                        <a:spcAft>
                          <a:spcPts val="0"/>
                        </a:spcAft>
                      </a:pPr>
                      <a:r>
                        <a:rPr lang="pl-PL"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35,3%</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1"/>
                  </a:ext>
                </a:extLst>
              </a:tr>
              <a:tr h="443593">
                <a:tc>
                  <a:txBody>
                    <a:bodyPr/>
                    <a:lstStyle/>
                    <a:p>
                      <a:pPr>
                        <a:lnSpc>
                          <a:spcPct val="115000"/>
                        </a:lnSpc>
                        <a:spcAft>
                          <a:spcPts val="0"/>
                        </a:spcAft>
                      </a:pPr>
                      <a:r>
                        <a:rPr lang="pl-PL"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Liczba osób zagrożonych ubóstwem lub wykluczeniem społecznym objętych usługami zdrowotnymi w programie</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5000"/>
                        </a:lnSpc>
                        <a:spcAft>
                          <a:spcPts val="0"/>
                        </a:spcAft>
                      </a:pPr>
                      <a:r>
                        <a:rPr lang="pl-PL"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39 773</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2"/>
                  </a:ext>
                </a:extLst>
              </a:tr>
              <a:tr h="221797">
                <a:tc>
                  <a:txBody>
                    <a:bodyPr/>
                    <a:lstStyle/>
                    <a:p>
                      <a:pPr>
                        <a:lnSpc>
                          <a:spcPct val="115000"/>
                        </a:lnSpc>
                        <a:spcAft>
                          <a:spcPts val="0"/>
                        </a:spcAft>
                      </a:pPr>
                      <a:r>
                        <a:rPr lang="pl-PL"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Liczba dzieci uczestniczących w Programie</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5000"/>
                        </a:lnSpc>
                        <a:spcAft>
                          <a:spcPts val="0"/>
                        </a:spcAft>
                      </a:pPr>
                      <a:r>
                        <a:rPr lang="pl-PL"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39 773</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3"/>
                  </a:ext>
                </a:extLst>
              </a:tr>
              <a:tr h="221797">
                <a:tc>
                  <a:txBody>
                    <a:bodyPr/>
                    <a:lstStyle/>
                    <a:p>
                      <a:pPr>
                        <a:lnSpc>
                          <a:spcPct val="115000"/>
                        </a:lnSpc>
                        <a:spcAft>
                          <a:spcPts val="0"/>
                        </a:spcAft>
                      </a:pPr>
                      <a:r>
                        <a:rPr lang="pl-PL"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Liczba dzieci, u których przeprowadzono badanie</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5000"/>
                        </a:lnSpc>
                        <a:spcAft>
                          <a:spcPts val="0"/>
                        </a:spcAft>
                      </a:pPr>
                      <a:r>
                        <a:rPr lang="pl-PL"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39 773</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4"/>
                  </a:ext>
                </a:extLst>
              </a:tr>
              <a:tr h="221797">
                <a:tc>
                  <a:txBody>
                    <a:bodyPr/>
                    <a:lstStyle/>
                    <a:p>
                      <a:pPr>
                        <a:lnSpc>
                          <a:spcPct val="115000"/>
                        </a:lnSpc>
                        <a:spcAft>
                          <a:spcPts val="0"/>
                        </a:spcAft>
                      </a:pPr>
                      <a:r>
                        <a:rPr lang="pl-PL"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Liczba dzieci, które nie zostały objęte programem</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5000"/>
                        </a:lnSpc>
                        <a:spcAft>
                          <a:spcPts val="0"/>
                        </a:spcAft>
                      </a:pPr>
                      <a:r>
                        <a:rPr lang="pl-PL"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63 808</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5"/>
                  </a:ext>
                </a:extLst>
              </a:tr>
              <a:tr h="221797">
                <a:tc>
                  <a:txBody>
                    <a:bodyPr/>
                    <a:lstStyle/>
                    <a:p>
                      <a:pPr>
                        <a:lnSpc>
                          <a:spcPct val="115000"/>
                        </a:lnSpc>
                        <a:spcAft>
                          <a:spcPts val="0"/>
                        </a:spcAft>
                      </a:pPr>
                      <a:r>
                        <a:rPr lang="pl-PL"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Liczba dzieci u których wykryto zaburzenia słuchowe lub skierowano do dalszej diagnostyki </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5000"/>
                        </a:lnSpc>
                        <a:spcAft>
                          <a:spcPts val="0"/>
                        </a:spcAft>
                      </a:pPr>
                      <a:r>
                        <a:rPr lang="pl-PL"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6 112</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6"/>
                  </a:ext>
                </a:extLst>
              </a:tr>
              <a:tr h="443593">
                <a:tc>
                  <a:txBody>
                    <a:bodyPr/>
                    <a:lstStyle/>
                    <a:p>
                      <a:pPr>
                        <a:lnSpc>
                          <a:spcPct val="115000"/>
                        </a:lnSpc>
                        <a:spcAft>
                          <a:spcPts val="0"/>
                        </a:spcAft>
                      </a:pPr>
                      <a:r>
                        <a:rPr lang="pl-PL"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Liczba rodziców/opiekunów dzieci oraz personelu pedagogicznego uczestniczących w zajęciach informacyjno-edukacyjnych </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5000"/>
                        </a:lnSpc>
                        <a:spcAft>
                          <a:spcPts val="0"/>
                        </a:spcAft>
                      </a:pPr>
                      <a:r>
                        <a:rPr lang="pl-PL"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19 783</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7"/>
                  </a:ext>
                </a:extLst>
              </a:tr>
              <a:tr h="443593">
                <a:tc>
                  <a:txBody>
                    <a:bodyPr/>
                    <a:lstStyle/>
                    <a:p>
                      <a:pPr>
                        <a:lnSpc>
                          <a:spcPct val="115000"/>
                        </a:lnSpc>
                        <a:spcAft>
                          <a:spcPts val="0"/>
                        </a:spcAft>
                      </a:pPr>
                      <a:r>
                        <a:rPr lang="pl-PL"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Liczba spotkań informacyjno-edukacyjnych dla rodziców/opiekunów oraz pracowników oświaty</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5000"/>
                        </a:lnSpc>
                        <a:spcAft>
                          <a:spcPts val="0"/>
                        </a:spcAft>
                      </a:pPr>
                      <a:r>
                        <a:rPr lang="pl-PL"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1600</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8"/>
                  </a:ext>
                </a:extLst>
              </a:tr>
              <a:tr h="221797">
                <a:tc>
                  <a:txBody>
                    <a:bodyPr/>
                    <a:lstStyle/>
                    <a:p>
                      <a:pPr>
                        <a:lnSpc>
                          <a:spcPct val="115000"/>
                        </a:lnSpc>
                        <a:spcAft>
                          <a:spcPts val="0"/>
                        </a:spcAft>
                      </a:pPr>
                      <a:r>
                        <a:rPr lang="pl-PL"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Liczba konferencji szkoleniowych dla personelu medycznego</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5000"/>
                        </a:lnSpc>
                        <a:spcAft>
                          <a:spcPts val="0"/>
                        </a:spcAft>
                      </a:pPr>
                      <a:r>
                        <a:rPr lang="pl-PL" sz="16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8</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9"/>
                  </a:ext>
                </a:extLst>
              </a:tr>
              <a:tr h="221797">
                <a:tc>
                  <a:txBody>
                    <a:bodyPr/>
                    <a:lstStyle/>
                    <a:p>
                      <a:pPr>
                        <a:lnSpc>
                          <a:spcPct val="115000"/>
                        </a:lnSpc>
                        <a:spcAft>
                          <a:spcPts val="0"/>
                        </a:spcAft>
                      </a:pPr>
                      <a:r>
                        <a:rPr lang="pl-PL"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Liczba personelu medycznego uczestniczącego w szkoleniach</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5000"/>
                        </a:lnSpc>
                        <a:spcAft>
                          <a:spcPts val="0"/>
                        </a:spcAft>
                      </a:pPr>
                      <a:r>
                        <a:rPr lang="pl-PL"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57</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10"/>
                  </a:ext>
                </a:extLst>
              </a:tr>
              <a:tr h="443593">
                <a:tc>
                  <a:txBody>
                    <a:bodyPr/>
                    <a:lstStyle/>
                    <a:p>
                      <a:pPr>
                        <a:lnSpc>
                          <a:spcPct val="115000"/>
                        </a:lnSpc>
                        <a:spcAft>
                          <a:spcPts val="0"/>
                        </a:spcAft>
                      </a:pPr>
                      <a:r>
                        <a:rPr lang="pl-PL"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Liczba wspartych w programie miejsc świadczenia usług zdrowotnych, istniejących po zakończeniu projektu</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5000"/>
                        </a:lnSpc>
                        <a:spcAft>
                          <a:spcPts val="0"/>
                        </a:spcAft>
                      </a:pPr>
                      <a:r>
                        <a:rPr lang="pl-PL"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41</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11"/>
                  </a:ext>
                </a:extLst>
              </a:tr>
              <a:tr h="221797">
                <a:tc>
                  <a:txBody>
                    <a:bodyPr/>
                    <a:lstStyle/>
                    <a:p>
                      <a:pPr>
                        <a:lnSpc>
                          <a:spcPct val="115000"/>
                        </a:lnSpc>
                        <a:spcAft>
                          <a:spcPts val="0"/>
                        </a:spcAft>
                      </a:pPr>
                      <a:r>
                        <a:rPr lang="pl-PL"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Liczba opracowanych wzorów materiałów informacyjno-edukacyjnych</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5000"/>
                        </a:lnSpc>
                        <a:spcAft>
                          <a:spcPts val="0"/>
                        </a:spcAft>
                      </a:pPr>
                      <a:r>
                        <a:rPr lang="pl-PL"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164</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12"/>
                  </a:ext>
                </a:extLst>
              </a:tr>
              <a:tr h="221797">
                <a:tc>
                  <a:txBody>
                    <a:bodyPr/>
                    <a:lstStyle/>
                    <a:p>
                      <a:pPr>
                        <a:lnSpc>
                          <a:spcPct val="115000"/>
                        </a:lnSpc>
                        <a:spcAft>
                          <a:spcPts val="0"/>
                        </a:spcAft>
                      </a:pPr>
                      <a:r>
                        <a:rPr lang="pl-PL"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Określenie rodzajowe i ilościowe wyłączenia lub niepełnego uczestnictwa w programie</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5000"/>
                        </a:lnSpc>
                        <a:spcAft>
                          <a:spcPts val="0"/>
                        </a:spcAft>
                      </a:pPr>
                      <a:r>
                        <a:rPr lang="pl-PL"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8 991</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13"/>
                  </a:ext>
                </a:extLst>
              </a:tr>
              <a:tr h="443593">
                <a:tc>
                  <a:txBody>
                    <a:bodyPr/>
                    <a:lstStyle/>
                    <a:p>
                      <a:pPr>
                        <a:lnSpc>
                          <a:spcPct val="115000"/>
                        </a:lnSpc>
                        <a:spcAft>
                          <a:spcPts val="0"/>
                        </a:spcAft>
                      </a:pPr>
                      <a:r>
                        <a:rPr lang="pl-PL"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Ocena jakości udzielanych świadczeń poprzez weryfikację ankiet wypełnionych przez uczestników </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5000"/>
                        </a:lnSpc>
                        <a:spcAft>
                          <a:spcPts val="0"/>
                        </a:spcAft>
                      </a:pPr>
                      <a:r>
                        <a:rPr lang="pl-PL"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16 288</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
        <p:nvSpPr>
          <p:cNvPr id="4" name="Prostokąt 3"/>
          <p:cNvSpPr/>
          <p:nvPr/>
        </p:nvSpPr>
        <p:spPr>
          <a:xfrm>
            <a:off x="4010025" y="834777"/>
            <a:ext cx="6657976" cy="646331"/>
          </a:xfrm>
          <a:prstGeom prst="rect">
            <a:avLst/>
          </a:prstGeom>
        </p:spPr>
        <p:txBody>
          <a:bodyPr wrap="square">
            <a:spAutoFit/>
          </a:bodyPr>
          <a:lstStyle/>
          <a:p>
            <a:r>
              <a:rPr lang="pl-PL" b="1" dirty="0">
                <a:solidFill>
                  <a:srgbClr val="FF0000"/>
                </a:solidFill>
                <a:latin typeface="Calibri" panose="020F0502020204030204" pitchFamily="34" charset="0"/>
                <a:ea typeface="Calibri" panose="020F0502020204030204" pitchFamily="34" charset="0"/>
              </a:rPr>
              <a:t>Wartość wskaźników osiągniętych od początku realizacji Programu do  30 czerwca 2019 r.</a:t>
            </a:r>
            <a:endParaRPr lang="pl-PL" b="1" dirty="0">
              <a:solidFill>
                <a:srgbClr val="FF0000"/>
              </a:solidFill>
            </a:endParaRPr>
          </a:p>
        </p:txBody>
      </p:sp>
    </p:spTree>
    <p:extLst>
      <p:ext uri="{BB962C8B-B14F-4D97-AF65-F5344CB8AC3E}">
        <p14:creationId xmlns:p14="http://schemas.microsoft.com/office/powerpoint/2010/main" val="8923945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Symbol zastępczy zawartości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795072"/>
          </a:xfrm>
          <a:prstGeom prst="rect">
            <a:avLst/>
          </a:prstGeom>
        </p:spPr>
      </p:pic>
      <p:sp>
        <p:nvSpPr>
          <p:cNvPr id="9" name="Symbol zastępczy zawartości 5"/>
          <p:cNvSpPr txBox="1">
            <a:spLocks/>
          </p:cNvSpPr>
          <p:nvPr/>
        </p:nvSpPr>
        <p:spPr>
          <a:xfrm>
            <a:off x="409576" y="205515"/>
            <a:ext cx="2777490" cy="6705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l-PL" b="1" dirty="0" smtClean="0">
                <a:solidFill>
                  <a:schemeClr val="bg1"/>
                </a:solidFill>
              </a:rPr>
              <a:t>Wnioski                     i rekomendacje</a:t>
            </a:r>
            <a:endParaRPr lang="pl-PL" sz="1800" b="1" dirty="0">
              <a:solidFill>
                <a:schemeClr val="bg1"/>
              </a:solidFill>
            </a:endParaRPr>
          </a:p>
        </p:txBody>
      </p:sp>
      <p:graphicFrame>
        <p:nvGraphicFramePr>
          <p:cNvPr id="7" name="Tabela 6"/>
          <p:cNvGraphicFramePr>
            <a:graphicFrameLocks noGrp="1"/>
          </p:cNvGraphicFramePr>
          <p:nvPr>
            <p:extLst>
              <p:ext uri="{D42A27DB-BD31-4B8C-83A1-F6EECF244321}">
                <p14:modId xmlns:p14="http://schemas.microsoft.com/office/powerpoint/2010/main" val="1675083130"/>
              </p:ext>
            </p:extLst>
          </p:nvPr>
        </p:nvGraphicFramePr>
        <p:xfrm>
          <a:off x="409576" y="1714049"/>
          <a:ext cx="11458575" cy="4547528"/>
        </p:xfrm>
        <a:graphic>
          <a:graphicData uri="http://schemas.openxmlformats.org/drawingml/2006/table">
            <a:tbl>
              <a:tblPr/>
              <a:tblGrid>
                <a:gridCol w="2940445">
                  <a:extLst>
                    <a:ext uri="{9D8B030D-6E8A-4147-A177-3AD203B41FA5}">
                      <a16:colId xmlns:a16="http://schemas.microsoft.com/office/drawing/2014/main" val="20000"/>
                    </a:ext>
                  </a:extLst>
                </a:gridCol>
                <a:gridCol w="2337906">
                  <a:extLst>
                    <a:ext uri="{9D8B030D-6E8A-4147-A177-3AD203B41FA5}">
                      <a16:colId xmlns:a16="http://schemas.microsoft.com/office/drawing/2014/main" val="20001"/>
                    </a:ext>
                  </a:extLst>
                </a:gridCol>
                <a:gridCol w="6180224">
                  <a:extLst>
                    <a:ext uri="{9D8B030D-6E8A-4147-A177-3AD203B41FA5}">
                      <a16:colId xmlns:a16="http://schemas.microsoft.com/office/drawing/2014/main" val="20002"/>
                    </a:ext>
                  </a:extLst>
                </a:gridCol>
              </a:tblGrid>
              <a:tr h="449784">
                <a:tc>
                  <a:txBody>
                    <a:bodyPr/>
                    <a:lstStyle/>
                    <a:p>
                      <a:pPr algn="ctr">
                        <a:lnSpc>
                          <a:spcPct val="115000"/>
                        </a:lnSpc>
                        <a:spcAft>
                          <a:spcPts val="0"/>
                        </a:spcAft>
                      </a:pPr>
                      <a:r>
                        <a:rPr lang="pl-PL"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Treść wniosku</a:t>
                      </a:r>
                      <a:endParaRPr lang="pl-PL"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37" marR="4283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0000"/>
                    </a:solidFill>
                  </a:tcPr>
                </a:tc>
                <a:tc>
                  <a:txBody>
                    <a:bodyPr/>
                    <a:lstStyle/>
                    <a:p>
                      <a:pPr algn="ctr">
                        <a:lnSpc>
                          <a:spcPct val="115000"/>
                        </a:lnSpc>
                        <a:spcAft>
                          <a:spcPts val="0"/>
                        </a:spcAft>
                      </a:pPr>
                      <a:r>
                        <a:rPr lang="pl-PL"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Treść rekomendacji</a:t>
                      </a:r>
                      <a:endParaRPr lang="pl-PL"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37" marR="4283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0000"/>
                    </a:solidFill>
                  </a:tcPr>
                </a:tc>
                <a:tc>
                  <a:txBody>
                    <a:bodyPr/>
                    <a:lstStyle/>
                    <a:p>
                      <a:pPr algn="ctr">
                        <a:lnSpc>
                          <a:spcPct val="115000"/>
                        </a:lnSpc>
                        <a:spcAft>
                          <a:spcPts val="0"/>
                        </a:spcAft>
                      </a:pPr>
                      <a:r>
                        <a:rPr lang="pl-PL"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Sposób wdrożenia</a:t>
                      </a:r>
                      <a:endParaRPr lang="pl-PL"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37" marR="4283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0000"/>
                    </a:solidFill>
                  </a:tcPr>
                </a:tc>
                <a:extLst>
                  <a:ext uri="{0D108BD9-81ED-4DB2-BD59-A6C34878D82A}">
                    <a16:rowId xmlns:a16="http://schemas.microsoft.com/office/drawing/2014/main" val="10000"/>
                  </a:ext>
                </a:extLst>
              </a:tr>
              <a:tr h="1486306">
                <a:tc>
                  <a:txBody>
                    <a:bodyPr/>
                    <a:lstStyle/>
                    <a:p>
                      <a:pPr>
                        <a:lnSpc>
                          <a:spcPct val="115000"/>
                        </a:lnSpc>
                        <a:spcAft>
                          <a:spcPts val="0"/>
                        </a:spcAft>
                      </a:pPr>
                      <a:r>
                        <a:rPr lang="pl-PL" sz="1600" dirty="0">
                          <a:effectLst/>
                          <a:latin typeface="Calibri" panose="020F0502020204030204" pitchFamily="34" charset="0"/>
                          <a:ea typeface="Calibri" panose="020F0502020204030204" pitchFamily="34" charset="0"/>
                          <a:cs typeface="Calibri" panose="020F0502020204030204" pitchFamily="34" charset="0"/>
                        </a:rPr>
                        <a:t>Badanie pozwoliło na zdiagnozowanie wad słuchu u 15,3% dzieci stanowiących grupę docelową.</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837" marR="4283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r>
                        <a:rPr lang="pl-PL" sz="1600">
                          <a:effectLst/>
                          <a:latin typeface="Calibri" panose="020F0502020204030204" pitchFamily="34" charset="0"/>
                          <a:ea typeface="Calibri" panose="020F0502020204030204" pitchFamily="34" charset="0"/>
                          <a:cs typeface="Calibri" panose="020F0502020204030204" pitchFamily="34" charset="0"/>
                        </a:rPr>
                        <a:t>Należy rozważyć realizację badania na próbie dzieci, należących do tzw. grupy wysokiego ryzyka, nie zaś na całości populacji. </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2837" marR="4283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r>
                        <a:rPr lang="pl-PL" sz="1600">
                          <a:effectLst/>
                          <a:latin typeface="Calibri" panose="020F0502020204030204" pitchFamily="34" charset="0"/>
                          <a:ea typeface="Calibri" panose="020F0502020204030204" pitchFamily="34" charset="0"/>
                          <a:cs typeface="Calibri" panose="020F0502020204030204" pitchFamily="34" charset="0"/>
                        </a:rPr>
                        <a:t>Należy pogłębić ankietę medyczną wypełnianą przez rodziców lub opiekunów prawnych. Ankieta ta powinna pozwolić na uzyskanie informacji na temat tego, czy istnieje ryzyko wystąpienia wad słuchu u dziecka. Ankiety powinny być poddane analizie, która będzie służyła zakwalifikowaniu bądź niezakwalifikowaniu danego dziecka do udziału w badaniach. </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2837" marR="4283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1"/>
                  </a:ext>
                </a:extLst>
              </a:tr>
              <a:tr h="2415248">
                <a:tc>
                  <a:txBody>
                    <a:bodyPr/>
                    <a:lstStyle/>
                    <a:p>
                      <a:pPr>
                        <a:lnSpc>
                          <a:spcPct val="115000"/>
                        </a:lnSpc>
                        <a:spcAft>
                          <a:spcPts val="0"/>
                        </a:spcAft>
                      </a:pPr>
                      <a:r>
                        <a:rPr lang="pl-PL" sz="1600">
                          <a:effectLst/>
                          <a:latin typeface="Calibri" panose="020F0502020204030204" pitchFamily="34" charset="0"/>
                          <a:ea typeface="Calibri" panose="020F0502020204030204" pitchFamily="34" charset="0"/>
                          <a:cs typeface="Calibri" panose="020F0502020204030204" pitchFamily="34" charset="0"/>
                        </a:rPr>
                        <a:t>Miejscem rekrutacji dzieci do udziału w badaniach były wyłącznie szkoły.</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2837" marR="4283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r>
                        <a:rPr lang="pl-PL" sz="1600">
                          <a:effectLst/>
                          <a:latin typeface="Calibri" panose="020F0502020204030204" pitchFamily="34" charset="0"/>
                          <a:ea typeface="Calibri" panose="020F0502020204030204" pitchFamily="34" charset="0"/>
                          <a:cs typeface="Calibri" panose="020F0502020204030204" pitchFamily="34" charset="0"/>
                        </a:rPr>
                        <a:t>Należy wprowadzić obowiązek rekrutacji uczestników do badania w zróżnicowanych miejscach, co pozwoli na zwiększenie zasięgu realizowanych przedsięwzięć.</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2837" marR="4283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r>
                        <a:rPr lang="pl-PL" sz="1600" dirty="0">
                          <a:effectLst/>
                          <a:latin typeface="Calibri" panose="020F0502020204030204" pitchFamily="34" charset="0"/>
                          <a:ea typeface="Calibri" panose="020F0502020204030204" pitchFamily="34" charset="0"/>
                          <a:cs typeface="Calibri" panose="020F0502020204030204" pitchFamily="34" charset="0"/>
                        </a:rPr>
                        <a:t>Działania informacyjne o możliwości uczestnictwa w Programie należy prowadzić nie tylko w szkołach, ale również w innych miejscach, tj. zakłady opieki zdrowotnej, świetlice środowiskowe, ośrodki pomocy społecznej itp. Obowiązek taki należy zawrzeć w Programie oraz w regulaminie konkursu.</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837" marR="4283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4888830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Symbol zastępczy zawartości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795072"/>
          </a:xfrm>
          <a:prstGeom prst="rect">
            <a:avLst/>
          </a:prstGeom>
        </p:spPr>
      </p:pic>
      <p:sp>
        <p:nvSpPr>
          <p:cNvPr id="9" name="Symbol zastępczy zawartości 5"/>
          <p:cNvSpPr txBox="1">
            <a:spLocks/>
          </p:cNvSpPr>
          <p:nvPr/>
        </p:nvSpPr>
        <p:spPr>
          <a:xfrm>
            <a:off x="409576" y="205515"/>
            <a:ext cx="2777490" cy="6705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l-PL" b="1" dirty="0" smtClean="0">
                <a:solidFill>
                  <a:schemeClr val="bg1"/>
                </a:solidFill>
              </a:rPr>
              <a:t>Wnioski                     i rekomendacje</a:t>
            </a:r>
            <a:endParaRPr lang="pl-PL" sz="1800" b="1" dirty="0">
              <a:solidFill>
                <a:schemeClr val="bg1"/>
              </a:solidFill>
            </a:endParaRPr>
          </a:p>
        </p:txBody>
      </p:sp>
      <p:graphicFrame>
        <p:nvGraphicFramePr>
          <p:cNvPr id="3" name="Tabela 2"/>
          <p:cNvGraphicFramePr>
            <a:graphicFrameLocks noGrp="1"/>
          </p:cNvGraphicFramePr>
          <p:nvPr>
            <p:extLst>
              <p:ext uri="{D42A27DB-BD31-4B8C-83A1-F6EECF244321}">
                <p14:modId xmlns:p14="http://schemas.microsoft.com/office/powerpoint/2010/main" val="495418154"/>
              </p:ext>
            </p:extLst>
          </p:nvPr>
        </p:nvGraphicFramePr>
        <p:xfrm>
          <a:off x="257176" y="1377950"/>
          <a:ext cx="11791949" cy="5362690"/>
        </p:xfrm>
        <a:graphic>
          <a:graphicData uri="http://schemas.openxmlformats.org/drawingml/2006/table">
            <a:tbl>
              <a:tblPr/>
              <a:tblGrid>
                <a:gridCol w="2219324">
                  <a:extLst>
                    <a:ext uri="{9D8B030D-6E8A-4147-A177-3AD203B41FA5}">
                      <a16:colId xmlns:a16="http://schemas.microsoft.com/office/drawing/2014/main" val="20000"/>
                    </a:ext>
                  </a:extLst>
                </a:gridCol>
                <a:gridCol w="2124075">
                  <a:extLst>
                    <a:ext uri="{9D8B030D-6E8A-4147-A177-3AD203B41FA5}">
                      <a16:colId xmlns:a16="http://schemas.microsoft.com/office/drawing/2014/main" val="20001"/>
                    </a:ext>
                  </a:extLst>
                </a:gridCol>
                <a:gridCol w="7448550">
                  <a:extLst>
                    <a:ext uri="{9D8B030D-6E8A-4147-A177-3AD203B41FA5}">
                      <a16:colId xmlns:a16="http://schemas.microsoft.com/office/drawing/2014/main" val="20002"/>
                    </a:ext>
                  </a:extLst>
                </a:gridCol>
              </a:tblGrid>
              <a:tr h="315202">
                <a:tc>
                  <a:txBody>
                    <a:bodyPr/>
                    <a:lstStyle/>
                    <a:p>
                      <a:pPr algn="ctr">
                        <a:lnSpc>
                          <a:spcPct val="115000"/>
                        </a:lnSpc>
                        <a:spcAft>
                          <a:spcPts val="0"/>
                        </a:spcAft>
                      </a:pPr>
                      <a:r>
                        <a:rPr lang="pl-PL"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Treść wniosku</a:t>
                      </a:r>
                      <a:endParaRPr lang="pl-PL"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19" marR="3001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0000"/>
                    </a:solidFill>
                  </a:tcPr>
                </a:tc>
                <a:tc>
                  <a:txBody>
                    <a:bodyPr/>
                    <a:lstStyle/>
                    <a:p>
                      <a:pPr algn="ctr">
                        <a:lnSpc>
                          <a:spcPct val="115000"/>
                        </a:lnSpc>
                        <a:spcAft>
                          <a:spcPts val="0"/>
                        </a:spcAft>
                      </a:pPr>
                      <a:r>
                        <a:rPr lang="pl-PL" sz="1600" b="1">
                          <a:solidFill>
                            <a:schemeClr val="bg1"/>
                          </a:solidFill>
                          <a:effectLst/>
                          <a:latin typeface="Calibri" panose="020F0502020204030204" pitchFamily="34" charset="0"/>
                          <a:ea typeface="Calibri" panose="020F0502020204030204" pitchFamily="34" charset="0"/>
                          <a:cs typeface="Calibri" panose="020F0502020204030204" pitchFamily="34" charset="0"/>
                        </a:rPr>
                        <a:t>Treść rekomendacji</a:t>
                      </a:r>
                      <a:endParaRPr lang="pl-PL"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19" marR="3001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0000"/>
                    </a:solidFill>
                  </a:tcPr>
                </a:tc>
                <a:tc>
                  <a:txBody>
                    <a:bodyPr/>
                    <a:lstStyle/>
                    <a:p>
                      <a:pPr algn="ctr">
                        <a:lnSpc>
                          <a:spcPct val="115000"/>
                        </a:lnSpc>
                        <a:spcAft>
                          <a:spcPts val="0"/>
                        </a:spcAft>
                      </a:pPr>
                      <a:r>
                        <a:rPr lang="pl-PL"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Sposób wdrożenia</a:t>
                      </a:r>
                      <a:endParaRPr lang="pl-PL"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19" marR="3001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0000"/>
                    </a:solidFill>
                  </a:tcPr>
                </a:tc>
                <a:extLst>
                  <a:ext uri="{0D108BD9-81ED-4DB2-BD59-A6C34878D82A}">
                    <a16:rowId xmlns:a16="http://schemas.microsoft.com/office/drawing/2014/main" val="10000"/>
                  </a:ext>
                </a:extLst>
              </a:tr>
              <a:tr h="2213365">
                <a:tc>
                  <a:txBody>
                    <a:bodyPr/>
                    <a:lstStyle/>
                    <a:p>
                      <a:pPr>
                        <a:lnSpc>
                          <a:spcPct val="115000"/>
                        </a:lnSpc>
                        <a:spcAft>
                          <a:spcPts val="0"/>
                        </a:spcAft>
                      </a:pPr>
                      <a:r>
                        <a:rPr lang="pl-PL" sz="1600" dirty="0">
                          <a:effectLst/>
                          <a:latin typeface="Calibri" panose="020F0502020204030204" pitchFamily="34" charset="0"/>
                          <a:ea typeface="Calibri" panose="020F0502020204030204" pitchFamily="34" charset="0"/>
                          <a:cs typeface="Calibri" panose="020F0502020204030204" pitchFamily="34" charset="0"/>
                        </a:rPr>
                        <a:t>Brak koordynatorów w szkołach utrudniał czynienie ustaleń dot. realizacji projektu. W szkołach, w których zdecydowano się na taką funkcję obserwuje się dużo sprawniejszą realizację działań.</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0019" marR="3001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r>
                        <a:rPr lang="pl-PL" sz="1600" dirty="0">
                          <a:effectLst/>
                          <a:latin typeface="Calibri" panose="020F0502020204030204" pitchFamily="34" charset="0"/>
                          <a:ea typeface="Calibri" panose="020F0502020204030204" pitchFamily="34" charset="0"/>
                          <a:cs typeface="Calibri" panose="020F0502020204030204" pitchFamily="34" charset="0"/>
                        </a:rPr>
                        <a:t>Rekomenduje się wprowadzenie możliwości powołania koordynatora projektu w szkole, w gminie lub w powiecie (w zależności od liczby szkół).</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0019" marR="3001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r>
                        <a:rPr lang="pl-PL" sz="1600" dirty="0">
                          <a:effectLst/>
                          <a:latin typeface="Calibri" panose="020F0502020204030204" pitchFamily="34" charset="0"/>
                          <a:ea typeface="Calibri" panose="020F0502020204030204" pitchFamily="34" charset="0"/>
                          <a:cs typeface="Calibri" panose="020F0502020204030204" pitchFamily="34" charset="0"/>
                        </a:rPr>
                        <a:t>Działania zmierzające do powołania koordynatora powinny być uwzględnione w Programie – powinny zostać przeznaczone środki na wynagrodzenie takich osób (np. w ramach kosztów pośrednich). Dzięki temu, że funkcja taka zostanie utworzona, możliwe będzie uniknięcie wielu problemów związanych z realizacją wsparcia (np. ustalenie terminu przeprowadzenia spotkania informacyjnego) oraz usprawnienie jego świadczenia. Osoba ze środowiska lokalnego (np. pedagog szkolny, pracownik sekretariatu, pielęgniarka, pracownik socjalny czy pracownik urzędu gminy)  będzie również cieszyła się większym zaufaniem ze strony rodziców, niż pracownik Realizatora, co ma szansę pozytywnie wpłynąć na zgłaszalność do uczestnictwa w badaniach.</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0019" marR="3001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1"/>
                  </a:ext>
                </a:extLst>
              </a:tr>
              <a:tr h="1822771">
                <a:tc>
                  <a:txBody>
                    <a:bodyPr/>
                    <a:lstStyle/>
                    <a:p>
                      <a:pPr>
                        <a:lnSpc>
                          <a:spcPct val="115000"/>
                        </a:lnSpc>
                        <a:spcAft>
                          <a:spcPts val="0"/>
                        </a:spcAft>
                      </a:pPr>
                      <a:r>
                        <a:rPr lang="pl-PL" sz="1600">
                          <a:effectLst/>
                          <a:latin typeface="Calibri" panose="020F0502020204030204" pitchFamily="34" charset="0"/>
                          <a:ea typeface="Calibri" panose="020F0502020204030204" pitchFamily="34" charset="0"/>
                          <a:cs typeface="Calibri" panose="020F0502020204030204" pitchFamily="34" charset="0"/>
                        </a:rPr>
                        <a:t>Obserwuje się problemy ze sprawozdawczością w ramach Programu.</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30019" marR="3001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r>
                        <a:rPr lang="pl-PL" sz="1600">
                          <a:effectLst/>
                          <a:latin typeface="Calibri" panose="020F0502020204030204" pitchFamily="34" charset="0"/>
                          <a:ea typeface="Calibri" panose="020F0502020204030204" pitchFamily="34" charset="0"/>
                          <a:cs typeface="Calibri" panose="020F0502020204030204" pitchFamily="34" charset="0"/>
                        </a:rPr>
                        <a:t>W ramach przyszłego Programu zaleca się wprowadzenie szczegółowego wzoru sprawozdań, które powinien przedkładać Instytucji Zarządzającej Beneficjent (Realizator Programu).</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30019" marR="3001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r>
                        <a:rPr lang="pl-PL" sz="1600" dirty="0">
                          <a:effectLst/>
                          <a:latin typeface="Calibri" panose="020F0502020204030204" pitchFamily="34" charset="0"/>
                          <a:ea typeface="Calibri" panose="020F0502020204030204" pitchFamily="34" charset="0"/>
                          <a:cs typeface="Calibri" panose="020F0502020204030204" pitchFamily="34" charset="0"/>
                        </a:rPr>
                        <a:t>Załącznikiem do umowy o dofinansowanie w ramach przedmiotowych działań powinien być wzór sprawozdania (rocznego, końcowego) z realizacji Programu). Pracownicy IZ i IP jako dobrą praktykę powinni również przypominać z wyprzedzeniem o konieczności przedłożenia sprawozdań oraz konsultacji treści sprawozdań przed ostatecznym złożeniem dokumentu przez realizatora. Pozwoli to na sprawniejszą realizację przedsięwzięcia oraz uniknięcie opóźnień w przekazywaniu prawidłowych, kompletnych sprawozdań. Spowoduje to jednak zwiększone obciążenie dla osób odpowiedzialnych za monitoring i sprawozdawczość z ramienia IZ oraz IP.</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0019" marR="3001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928699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Symbol zastępczy zawartości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795072"/>
          </a:xfrm>
          <a:prstGeom prst="rect">
            <a:avLst/>
          </a:prstGeom>
        </p:spPr>
      </p:pic>
      <p:sp>
        <p:nvSpPr>
          <p:cNvPr id="9" name="Symbol zastępczy zawartości 5"/>
          <p:cNvSpPr txBox="1">
            <a:spLocks/>
          </p:cNvSpPr>
          <p:nvPr/>
        </p:nvSpPr>
        <p:spPr>
          <a:xfrm>
            <a:off x="409576" y="205515"/>
            <a:ext cx="2777490" cy="6705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l-PL" b="1" dirty="0" smtClean="0">
                <a:solidFill>
                  <a:schemeClr val="bg1"/>
                </a:solidFill>
              </a:rPr>
              <a:t>Wnioski                     i rekomendacje</a:t>
            </a:r>
            <a:endParaRPr lang="pl-PL" sz="1800" b="1" dirty="0">
              <a:solidFill>
                <a:schemeClr val="bg1"/>
              </a:solidFill>
            </a:endParaRPr>
          </a:p>
        </p:txBody>
      </p:sp>
      <p:graphicFrame>
        <p:nvGraphicFramePr>
          <p:cNvPr id="4" name="Tabela 3"/>
          <p:cNvGraphicFramePr>
            <a:graphicFrameLocks noGrp="1"/>
          </p:cNvGraphicFramePr>
          <p:nvPr>
            <p:extLst>
              <p:ext uri="{D42A27DB-BD31-4B8C-83A1-F6EECF244321}">
                <p14:modId xmlns:p14="http://schemas.microsoft.com/office/powerpoint/2010/main" val="2192754549"/>
              </p:ext>
            </p:extLst>
          </p:nvPr>
        </p:nvGraphicFramePr>
        <p:xfrm>
          <a:off x="200024" y="1390501"/>
          <a:ext cx="11915775" cy="5362690"/>
        </p:xfrm>
        <a:graphic>
          <a:graphicData uri="http://schemas.openxmlformats.org/drawingml/2006/table">
            <a:tbl>
              <a:tblPr/>
              <a:tblGrid>
                <a:gridCol w="2811362">
                  <a:extLst>
                    <a:ext uri="{9D8B030D-6E8A-4147-A177-3AD203B41FA5}">
                      <a16:colId xmlns:a16="http://schemas.microsoft.com/office/drawing/2014/main" val="20000"/>
                    </a:ext>
                  </a:extLst>
                </a:gridCol>
                <a:gridCol w="2701310">
                  <a:extLst>
                    <a:ext uri="{9D8B030D-6E8A-4147-A177-3AD203B41FA5}">
                      <a16:colId xmlns:a16="http://schemas.microsoft.com/office/drawing/2014/main" val="20001"/>
                    </a:ext>
                  </a:extLst>
                </a:gridCol>
                <a:gridCol w="6403103">
                  <a:extLst>
                    <a:ext uri="{9D8B030D-6E8A-4147-A177-3AD203B41FA5}">
                      <a16:colId xmlns:a16="http://schemas.microsoft.com/office/drawing/2014/main" val="20002"/>
                    </a:ext>
                  </a:extLst>
                </a:gridCol>
              </a:tblGrid>
              <a:tr h="315202">
                <a:tc>
                  <a:txBody>
                    <a:bodyPr/>
                    <a:lstStyle/>
                    <a:p>
                      <a:pPr algn="ctr">
                        <a:lnSpc>
                          <a:spcPct val="115000"/>
                        </a:lnSpc>
                        <a:spcAft>
                          <a:spcPts val="0"/>
                        </a:spcAft>
                      </a:pPr>
                      <a:r>
                        <a:rPr lang="pl-PL"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Treść wniosku</a:t>
                      </a:r>
                      <a:endParaRPr lang="pl-PL"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19" marR="3001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0000"/>
                    </a:solidFill>
                  </a:tcPr>
                </a:tc>
                <a:tc>
                  <a:txBody>
                    <a:bodyPr/>
                    <a:lstStyle/>
                    <a:p>
                      <a:pPr algn="ctr">
                        <a:lnSpc>
                          <a:spcPct val="115000"/>
                        </a:lnSpc>
                        <a:spcAft>
                          <a:spcPts val="0"/>
                        </a:spcAft>
                      </a:pPr>
                      <a:r>
                        <a:rPr lang="pl-PL"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Treść rekomendacji</a:t>
                      </a:r>
                      <a:endParaRPr lang="pl-PL"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19" marR="3001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0000"/>
                    </a:solidFill>
                  </a:tcPr>
                </a:tc>
                <a:tc>
                  <a:txBody>
                    <a:bodyPr/>
                    <a:lstStyle/>
                    <a:p>
                      <a:pPr algn="ctr">
                        <a:lnSpc>
                          <a:spcPct val="115000"/>
                        </a:lnSpc>
                        <a:spcAft>
                          <a:spcPts val="0"/>
                        </a:spcAft>
                      </a:pPr>
                      <a:r>
                        <a:rPr lang="pl-PL"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Sposób wdrożenia</a:t>
                      </a:r>
                      <a:endParaRPr lang="pl-PL"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19" marR="3001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0000"/>
                    </a:solidFill>
                  </a:tcPr>
                </a:tc>
                <a:extLst>
                  <a:ext uri="{0D108BD9-81ED-4DB2-BD59-A6C34878D82A}">
                    <a16:rowId xmlns:a16="http://schemas.microsoft.com/office/drawing/2014/main" val="10000"/>
                  </a:ext>
                </a:extLst>
              </a:tr>
              <a:tr h="2083167">
                <a:tc>
                  <a:txBody>
                    <a:bodyPr/>
                    <a:lstStyle/>
                    <a:p>
                      <a:pPr>
                        <a:lnSpc>
                          <a:spcPct val="115000"/>
                        </a:lnSpc>
                        <a:spcAft>
                          <a:spcPts val="0"/>
                        </a:spcAft>
                      </a:pPr>
                      <a:r>
                        <a:rPr lang="pl-PL" sz="1600">
                          <a:effectLst/>
                          <a:latin typeface="Calibri" panose="020F0502020204030204" pitchFamily="34" charset="0"/>
                          <a:ea typeface="Calibri" panose="020F0502020204030204" pitchFamily="34" charset="0"/>
                          <a:cs typeface="Calibri" panose="020F0502020204030204" pitchFamily="34" charset="0"/>
                        </a:rPr>
                        <a:t>Krótki czas, który upłynął od czasu zakończenia Programu uniemożliwia wskazanie, jaki efekt przyniósł Program w odniesieniu do zminimalizowania konsekwencji wykrytych zaburzeń słuchowych poprzez odpowiednie działania diagnostyczne, lecznicze i terapeutyczne.</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30019" marR="3001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r>
                        <a:rPr lang="pl-PL" sz="1600">
                          <a:effectLst/>
                          <a:latin typeface="Calibri" panose="020F0502020204030204" pitchFamily="34" charset="0"/>
                          <a:ea typeface="Calibri" panose="020F0502020204030204" pitchFamily="34" charset="0"/>
                          <a:cs typeface="Calibri" panose="020F0502020204030204" pitchFamily="34" charset="0"/>
                        </a:rPr>
                        <a:t>W ramach przyszłego Programu bądź w ramach środków własnych samorządu województwa należy uwzględnić, że zbadanie tego efektu będzie wymagało działań prowadzonych w dłuższym okresie – np. rok, dwa lata po zakończeniu Programu.</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30019" marR="3001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r>
                        <a:rPr lang="pl-PL" sz="1600">
                          <a:effectLst/>
                          <a:latin typeface="Calibri" panose="020F0502020204030204" pitchFamily="34" charset="0"/>
                          <a:ea typeface="Calibri" panose="020F0502020204030204" pitchFamily="34" charset="0"/>
                          <a:cs typeface="Calibri" panose="020F0502020204030204" pitchFamily="34" charset="0"/>
                        </a:rPr>
                        <a:t>Należy w ramach budżetu Programu bądź w ramach środków własnych samorządu województwa przewidzieć środki na zbadanie populacji dzieci, u których wykryto wadę słuchu w rok lub dwa lata po zakończeniu Programu lub środków własnych samorządu województwa. Pozwoli to na określenie rzeczywistej skali zmian, która zaszła w zdrowiu dzieci, u których zdiagnozowano wadę słuchu.</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30019" marR="3001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1"/>
                  </a:ext>
                </a:extLst>
              </a:tr>
              <a:tr h="1952969">
                <a:tc>
                  <a:txBody>
                    <a:bodyPr/>
                    <a:lstStyle/>
                    <a:p>
                      <a:pPr>
                        <a:lnSpc>
                          <a:spcPct val="115000"/>
                        </a:lnSpc>
                        <a:spcAft>
                          <a:spcPts val="0"/>
                        </a:spcAft>
                      </a:pPr>
                      <a:r>
                        <a:rPr lang="pl-PL" sz="1600">
                          <a:effectLst/>
                          <a:latin typeface="Calibri" panose="020F0502020204030204" pitchFamily="34" charset="0"/>
                          <a:ea typeface="Calibri" panose="020F0502020204030204" pitchFamily="34" charset="0"/>
                          <a:cs typeface="Calibri" panose="020F0502020204030204" pitchFamily="34" charset="0"/>
                        </a:rPr>
                        <a:t>W celu zwiększenia oddziaływania Programu, o wykrytej wadzie słuchu u ucznia powinien dowiadywać się, za zgodą rodzica/opiekuna prawnego, pedagog szkolny. </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30019" marR="3001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r>
                        <a:rPr lang="pl-PL" sz="1600">
                          <a:effectLst/>
                          <a:latin typeface="Calibri" panose="020F0502020204030204" pitchFamily="34" charset="0"/>
                          <a:ea typeface="Calibri" panose="020F0502020204030204" pitchFamily="34" charset="0"/>
                          <a:cs typeface="Calibri" panose="020F0502020204030204" pitchFamily="34" charset="0"/>
                        </a:rPr>
                        <a:t>Do przyszłego Programu należy wprowadzić odpowiednie zapisy dotyczące zgłaszania ewentualnych zaniedbań w podejmowaniu działań diagnostycznych lub terapeutycznych u dzieci z wykrytą wadą słuchu.</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30019" marR="3001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r>
                        <a:rPr lang="pl-PL" sz="1600" dirty="0">
                          <a:effectLst/>
                          <a:latin typeface="Calibri" panose="020F0502020204030204" pitchFamily="34" charset="0"/>
                          <a:ea typeface="Calibri" panose="020F0502020204030204" pitchFamily="34" charset="0"/>
                          <a:cs typeface="Calibri" panose="020F0502020204030204" pitchFamily="34" charset="0"/>
                        </a:rPr>
                        <a:t>Pedagog szkolny bądź lekarz rodzinny mają kontakt zarówno z dzieckiem, jak i z jego rodzicami/opiekunami prawnymi (również po zakończeniu Programu), co pozwoli na jego zaangażowanie w problem ucznia oraz zminimalizowanie sytuacji, w których rodzice/ opiekunowie dziecka bagatelizują problem zdrowotny i nie podejmują działań leczniczych/ terapeutycznych. W przypadku bagatelizowania problemu przez rodziców osoba taka ma możliwość podjęcia odpowiednich działań (np. zgłoszenia występowania problemu w danej rodzinie do ośrodka pomocy społecznej).</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0019" marR="3001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65213217"/>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358</TotalTime>
  <Words>1305</Words>
  <Application>Microsoft Office PowerPoint</Application>
  <PresentationFormat>Panoramiczny</PresentationFormat>
  <Paragraphs>122</Paragraphs>
  <Slides>11</Slides>
  <Notes>0</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11</vt:i4>
      </vt:variant>
    </vt:vector>
  </HeadingPairs>
  <TitlesOfParts>
    <vt:vector size="19" baseType="lpstr">
      <vt:lpstr>Arial</vt:lpstr>
      <vt:lpstr>Calibri</vt:lpstr>
      <vt:lpstr>Calibri Light</vt:lpstr>
      <vt:lpstr>Courier New</vt:lpstr>
      <vt:lpstr>Symbol</vt:lpstr>
      <vt:lpstr>Times New Roman</vt:lpstr>
      <vt:lpstr>Wingdings</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Eu Consult</dc:creator>
  <cp:lastModifiedBy>Banachowicz Przemysław</cp:lastModifiedBy>
  <cp:revision>58</cp:revision>
  <dcterms:created xsi:type="dcterms:W3CDTF">2019-07-23T08:15:11Z</dcterms:created>
  <dcterms:modified xsi:type="dcterms:W3CDTF">2019-12-09T13:55:12Z</dcterms:modified>
</cp:coreProperties>
</file>