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4" r:id="rId1"/>
  </p:sldMasterIdLst>
  <p:notesMasterIdLst>
    <p:notesMasterId r:id="rId23"/>
  </p:notesMasterIdLst>
  <p:handoutMasterIdLst>
    <p:handoutMasterId r:id="rId24"/>
  </p:handoutMasterIdLst>
  <p:sldIdLst>
    <p:sldId id="258" r:id="rId2"/>
    <p:sldId id="382" r:id="rId3"/>
    <p:sldId id="448" r:id="rId4"/>
    <p:sldId id="446" r:id="rId5"/>
    <p:sldId id="433" r:id="rId6"/>
    <p:sldId id="447" r:id="rId7"/>
    <p:sldId id="431" r:id="rId8"/>
    <p:sldId id="434" r:id="rId9"/>
    <p:sldId id="435" r:id="rId10"/>
    <p:sldId id="438" r:id="rId11"/>
    <p:sldId id="449" r:id="rId12"/>
    <p:sldId id="450" r:id="rId13"/>
    <p:sldId id="451" r:id="rId14"/>
    <p:sldId id="452" r:id="rId15"/>
    <p:sldId id="453" r:id="rId16"/>
    <p:sldId id="454" r:id="rId17"/>
    <p:sldId id="455" r:id="rId18"/>
    <p:sldId id="456" r:id="rId19"/>
    <p:sldId id="457" r:id="rId20"/>
    <p:sldId id="458" r:id="rId21"/>
    <p:sldId id="324" r:id="rId22"/>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9" autoAdjust="0"/>
    <p:restoredTop sz="87208" autoAdjust="0"/>
  </p:normalViewPr>
  <p:slideViewPr>
    <p:cSldViewPr snapToGrid="0">
      <p:cViewPr varScale="1">
        <p:scale>
          <a:sx n="107" d="100"/>
          <a:sy n="107" d="100"/>
        </p:scale>
        <p:origin x="114" y="40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025C123F-3768-4046-ADCB-E993A0919F3F}" type="datetimeFigureOut">
              <a:rPr lang="pl-PL" smtClean="0"/>
              <a:t>2020-01-15</a:t>
            </a:fld>
            <a:endParaRPr lang="pl-PL"/>
          </a:p>
        </p:txBody>
      </p:sp>
      <p:sp>
        <p:nvSpPr>
          <p:cNvPr id="4" name="Symbol zastępczy stopki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E052167C-7E77-430F-BDD9-575A2C32B4D4}" type="slidenum">
              <a:rPr lang="pl-PL" smtClean="0"/>
              <a:t>‹#›</a:t>
            </a:fld>
            <a:endParaRPr lang="pl-PL"/>
          </a:p>
        </p:txBody>
      </p:sp>
    </p:spTree>
    <p:extLst>
      <p:ext uri="{BB962C8B-B14F-4D97-AF65-F5344CB8AC3E}">
        <p14:creationId xmlns:p14="http://schemas.microsoft.com/office/powerpoint/2010/main" val="34156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967"/>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2020-01-15</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177914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15</a:t>
            </a:fld>
            <a:endParaRPr lang="pl-PL" dirty="0"/>
          </a:p>
        </p:txBody>
      </p:sp>
    </p:spTree>
    <p:extLst>
      <p:ext uri="{BB962C8B-B14F-4D97-AF65-F5344CB8AC3E}">
        <p14:creationId xmlns:p14="http://schemas.microsoft.com/office/powerpoint/2010/main" val="244532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16</a:t>
            </a:fld>
            <a:endParaRPr lang="pl-PL" dirty="0"/>
          </a:p>
        </p:txBody>
      </p:sp>
    </p:spTree>
    <p:extLst>
      <p:ext uri="{BB962C8B-B14F-4D97-AF65-F5344CB8AC3E}">
        <p14:creationId xmlns:p14="http://schemas.microsoft.com/office/powerpoint/2010/main" val="143520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17</a:t>
            </a:fld>
            <a:endParaRPr lang="pl-PL" dirty="0"/>
          </a:p>
        </p:txBody>
      </p:sp>
    </p:spTree>
    <p:extLst>
      <p:ext uri="{BB962C8B-B14F-4D97-AF65-F5344CB8AC3E}">
        <p14:creationId xmlns:p14="http://schemas.microsoft.com/office/powerpoint/2010/main" val="387934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18</a:t>
            </a:fld>
            <a:endParaRPr lang="pl-PL" dirty="0"/>
          </a:p>
        </p:txBody>
      </p:sp>
    </p:spTree>
    <p:extLst>
      <p:ext uri="{BB962C8B-B14F-4D97-AF65-F5344CB8AC3E}">
        <p14:creationId xmlns:p14="http://schemas.microsoft.com/office/powerpoint/2010/main" val="11011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19</a:t>
            </a:fld>
            <a:endParaRPr lang="pl-PL" dirty="0"/>
          </a:p>
        </p:txBody>
      </p:sp>
    </p:spTree>
    <p:extLst>
      <p:ext uri="{BB962C8B-B14F-4D97-AF65-F5344CB8AC3E}">
        <p14:creationId xmlns:p14="http://schemas.microsoft.com/office/powerpoint/2010/main" val="1570222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20</a:t>
            </a:fld>
            <a:endParaRPr lang="pl-PL" dirty="0"/>
          </a:p>
        </p:txBody>
      </p:sp>
    </p:spTree>
    <p:extLst>
      <p:ext uri="{BB962C8B-B14F-4D97-AF65-F5344CB8AC3E}">
        <p14:creationId xmlns:p14="http://schemas.microsoft.com/office/powerpoint/2010/main" val="113599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21</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5</a:t>
            </a:fld>
            <a:endParaRPr lang="pl-PL" dirty="0"/>
          </a:p>
        </p:txBody>
      </p:sp>
    </p:spTree>
    <p:extLst>
      <p:ext uri="{BB962C8B-B14F-4D97-AF65-F5344CB8AC3E}">
        <p14:creationId xmlns:p14="http://schemas.microsoft.com/office/powerpoint/2010/main" val="66449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6</a:t>
            </a:fld>
            <a:endParaRPr lang="pl-PL" dirty="0"/>
          </a:p>
        </p:txBody>
      </p:sp>
    </p:spTree>
    <p:extLst>
      <p:ext uri="{BB962C8B-B14F-4D97-AF65-F5344CB8AC3E}">
        <p14:creationId xmlns:p14="http://schemas.microsoft.com/office/powerpoint/2010/main" val="36129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8</a:t>
            </a:fld>
            <a:endParaRPr lang="pl-PL" dirty="0"/>
          </a:p>
        </p:txBody>
      </p:sp>
    </p:spTree>
    <p:extLst>
      <p:ext uri="{BB962C8B-B14F-4D97-AF65-F5344CB8AC3E}">
        <p14:creationId xmlns:p14="http://schemas.microsoft.com/office/powerpoint/2010/main" val="224537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10</a:t>
            </a:fld>
            <a:endParaRPr lang="pl-PL" dirty="0"/>
          </a:p>
        </p:txBody>
      </p:sp>
    </p:spTree>
    <p:extLst>
      <p:ext uri="{BB962C8B-B14F-4D97-AF65-F5344CB8AC3E}">
        <p14:creationId xmlns:p14="http://schemas.microsoft.com/office/powerpoint/2010/main" val="251613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11</a:t>
            </a:fld>
            <a:endParaRPr lang="pl-PL" dirty="0"/>
          </a:p>
        </p:txBody>
      </p:sp>
    </p:spTree>
    <p:extLst>
      <p:ext uri="{BB962C8B-B14F-4D97-AF65-F5344CB8AC3E}">
        <p14:creationId xmlns:p14="http://schemas.microsoft.com/office/powerpoint/2010/main" val="100400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12</a:t>
            </a:fld>
            <a:endParaRPr lang="pl-PL" dirty="0"/>
          </a:p>
        </p:txBody>
      </p:sp>
    </p:spTree>
    <p:extLst>
      <p:ext uri="{BB962C8B-B14F-4D97-AF65-F5344CB8AC3E}">
        <p14:creationId xmlns:p14="http://schemas.microsoft.com/office/powerpoint/2010/main" val="424970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13</a:t>
            </a:fld>
            <a:endParaRPr lang="pl-PL" dirty="0"/>
          </a:p>
        </p:txBody>
      </p:sp>
    </p:spTree>
    <p:extLst>
      <p:ext uri="{BB962C8B-B14F-4D97-AF65-F5344CB8AC3E}">
        <p14:creationId xmlns:p14="http://schemas.microsoft.com/office/powerpoint/2010/main" val="1558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14</a:t>
            </a:fld>
            <a:endParaRPr lang="pl-PL" dirty="0"/>
          </a:p>
        </p:txBody>
      </p:sp>
    </p:spTree>
    <p:extLst>
      <p:ext uri="{BB962C8B-B14F-4D97-AF65-F5344CB8AC3E}">
        <p14:creationId xmlns:p14="http://schemas.microsoft.com/office/powerpoint/2010/main" val="658534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2014 -2020 </a:t>
            </a:r>
            <a:r>
              <a:rPr lang="pl-PL" dirty="0" smtClean="0">
                <a:latin typeface="+mj-lt"/>
              </a:rPr>
              <a:t/>
            </a:r>
            <a:br>
              <a:rPr lang="pl-PL" dirty="0" smtClean="0">
                <a:latin typeface="+mj-lt"/>
              </a:rPr>
            </a:br>
            <a:r>
              <a:rPr lang="pl-PL" dirty="0" smtClean="0">
                <a:latin typeface="+mj-lt"/>
              </a:rPr>
              <a:t>16 stycznia 2020 r.</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318"/>
            <a:ext cx="4905632" cy="4659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827261056"/>
              </p:ext>
            </p:extLst>
          </p:nvPr>
        </p:nvGraphicFramePr>
        <p:xfrm>
          <a:off x="196215" y="1373474"/>
          <a:ext cx="8582727" cy="5251915"/>
        </p:xfrm>
        <a:graphic>
          <a:graphicData uri="http://schemas.openxmlformats.org/drawingml/2006/table">
            <a:tbl>
              <a:tblPr firstRow="1" firstCol="1" bandRow="1">
                <a:tableStyleId>{5C22544A-7EE6-4342-B048-85BDC9FD1C3A}</a:tableStyleId>
              </a:tblPr>
              <a:tblGrid>
                <a:gridCol w="299085">
                  <a:extLst>
                    <a:ext uri="{9D8B030D-6E8A-4147-A177-3AD203B41FA5}">
                      <a16:colId xmlns="" xmlns:a16="http://schemas.microsoft.com/office/drawing/2014/main" val="20000"/>
                    </a:ext>
                  </a:extLst>
                </a:gridCol>
                <a:gridCol w="1181100">
                  <a:extLst>
                    <a:ext uri="{9D8B030D-6E8A-4147-A177-3AD203B41FA5}">
                      <a16:colId xmlns="" xmlns:a16="http://schemas.microsoft.com/office/drawing/2014/main" val="20001"/>
                    </a:ext>
                  </a:extLst>
                </a:gridCol>
                <a:gridCol w="3262630">
                  <a:extLst>
                    <a:ext uri="{9D8B030D-6E8A-4147-A177-3AD203B41FA5}">
                      <a16:colId xmlns="" xmlns:a16="http://schemas.microsoft.com/office/drawing/2014/main" val="20002"/>
                    </a:ext>
                  </a:extLst>
                </a:gridCol>
                <a:gridCol w="2813697">
                  <a:extLst>
                    <a:ext uri="{9D8B030D-6E8A-4147-A177-3AD203B41FA5}">
                      <a16:colId xmlns="" xmlns:a16="http://schemas.microsoft.com/office/drawing/2014/main" val="20003"/>
                    </a:ext>
                  </a:extLst>
                </a:gridCol>
                <a:gridCol w="1026215">
                  <a:extLst>
                    <a:ext uri="{9D8B030D-6E8A-4147-A177-3AD203B41FA5}">
                      <a16:colId xmlns="" xmlns:a16="http://schemas.microsoft.com/office/drawing/2014/main" val="20004"/>
                    </a:ext>
                  </a:extLst>
                </a:gridCol>
              </a:tblGrid>
              <a:tr h="734779">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4122218">
                <a:tc>
                  <a:txBody>
                    <a:bodyPr/>
                    <a:lstStyle/>
                    <a:p>
                      <a:pPr marL="0" lvl="0" indent="0">
                        <a:lnSpc>
                          <a:spcPct val="115000"/>
                        </a:lnSpc>
                        <a:spcBef>
                          <a:spcPts val="400"/>
                        </a:spcBef>
                        <a:spcAft>
                          <a:spcPts val="400"/>
                        </a:spcAft>
                        <a:buFont typeface="+mj-lt"/>
                        <a:buNone/>
                      </a:pPr>
                      <a:r>
                        <a:rPr lang="pl-PL" sz="1100" dirty="0" smtClean="0">
                          <a:effectLst/>
                          <a:latin typeface="+mj-lt"/>
                        </a:rPr>
                        <a:t>6.</a:t>
                      </a:r>
                      <a:r>
                        <a:rPr lang="pl-PL" sz="1100" dirty="0">
                          <a:effectLst/>
                          <a:latin typeface="+mj-lt"/>
                        </a:rPr>
                        <a:t> </a:t>
                      </a:r>
                      <a:endParaRPr lang="pl-PL" sz="1100" dirty="0">
                        <a:solidFill>
                          <a:srgbClr val="000000"/>
                        </a:solidFill>
                        <a:effectLst/>
                        <a:latin typeface="+mj-lt"/>
                        <a:ea typeface="Calibri" panose="020F0502020204030204" pitchFamily="34" charset="0"/>
                        <a:cs typeface="Calibri" panose="020F0502020204030204" pitchFamily="34" charset="0"/>
                      </a:endParaRPr>
                    </a:p>
                  </a:txBody>
                  <a:tcPr marL="65314" marR="65314" marT="0" marB="0" anchor="ctr"/>
                </a:tc>
                <a:tc>
                  <a:txBody>
                    <a:bodyPr/>
                    <a:lstStyle/>
                    <a:p>
                      <a:pPr>
                        <a:lnSpc>
                          <a:spcPct val="115000"/>
                        </a:lnSpc>
                        <a:spcBef>
                          <a:spcPts val="400"/>
                        </a:spcBef>
                        <a:spcAft>
                          <a:spcPts val="400"/>
                        </a:spcAft>
                      </a:pPr>
                      <a:r>
                        <a:rPr lang="pl-PL" sz="1000" dirty="0" smtClean="0">
                          <a:effectLst/>
                          <a:latin typeface="+mn-lt"/>
                          <a:ea typeface="Times New Roman" panose="02020603050405020304" pitchFamily="18" charset="0"/>
                          <a:cs typeface="Times New Roman" panose="02020603050405020304" pitchFamily="18" charset="0"/>
                        </a:rPr>
                        <a:t>Długotrwałe efekty społeczno-ekonomiczne projektu</a:t>
                      </a:r>
                      <a:endParaRPr lang="pl-PL" sz="1000" dirty="0">
                        <a:effectLst/>
                        <a:latin typeface="+mn-lt"/>
                      </a:endParaRPr>
                    </a:p>
                  </a:txBody>
                  <a:tcPr marL="65314" marR="65314" marT="0" marB="0" anchor="ctr"/>
                </a:tc>
                <a:tc>
                  <a:txBody>
                    <a:bodyPr/>
                    <a:lstStyle/>
                    <a:p>
                      <a:pPr marL="90170" marR="90170" algn="just">
                        <a:lnSpc>
                          <a:spcPct val="114000"/>
                        </a:lnSpc>
                        <a:spcAft>
                          <a:spcPts val="0"/>
                        </a:spcAft>
                      </a:pPr>
                      <a:r>
                        <a:rPr lang="pl-PL" sz="1000" dirty="0" smtClean="0">
                          <a:solidFill>
                            <a:srgbClr val="000000"/>
                          </a:solidFill>
                          <a:effectLst/>
                          <a:latin typeface="+mn-lt"/>
                          <a:ea typeface="Calibri" panose="020F0502020204030204" pitchFamily="34" charset="0"/>
                        </a:rPr>
                        <a:t>W ramach kryterium będzie sprawdzane czy inwestycja zapewnia długotrwałe i mierzalne efekty społeczno-ekonomiczne oraz wykazuje stabilność finansową w okresie eksploatacyjnym oraz uwzględnia dywersyfikację przyszłych źródeł finansowania.</a:t>
                      </a:r>
                    </a:p>
                    <a:p>
                      <a:pPr marL="269875" marR="90170" indent="-179705" algn="just">
                        <a:lnSpc>
                          <a:spcPct val="114000"/>
                        </a:lnSpc>
                        <a:spcAft>
                          <a:spcPts val="0"/>
                        </a:spcAft>
                      </a:pPr>
                      <a:r>
                        <a:rPr lang="pl-PL" sz="1000" dirty="0" smtClean="0">
                          <a:solidFill>
                            <a:srgbClr val="000000"/>
                          </a:solidFill>
                          <a:effectLst/>
                          <a:latin typeface="+mn-lt"/>
                          <a:ea typeface="Calibri" panose="020F0502020204030204" pitchFamily="34" charset="0"/>
                        </a:rPr>
                        <a:t>1. Obniżenie kosztów utrzymania na rzecz wydatków inwestycyjnych oraz na działalność kulturalną.</a:t>
                      </a:r>
                    </a:p>
                    <a:p>
                      <a:pPr marL="269875" marR="90170" algn="just">
                        <a:lnSpc>
                          <a:spcPct val="114000"/>
                        </a:lnSpc>
                        <a:spcAft>
                          <a:spcPts val="0"/>
                        </a:spcAft>
                      </a:pPr>
                      <a:r>
                        <a:rPr lang="pl-PL" sz="1000" dirty="0" smtClean="0">
                          <a:solidFill>
                            <a:srgbClr val="000000"/>
                          </a:solidFill>
                          <a:effectLst/>
                          <a:latin typeface="+mn-lt"/>
                          <a:ea typeface="Calibri" panose="020F0502020204030204" pitchFamily="34" charset="0"/>
                        </a:rPr>
                        <a:t>Priorytetowo traktowane będą projekty, w których struktura kosztów utrzymania po zakończeniu realizacji inwestycji będzie wskazywała na: spadek kosztów utrzymania obiektu/instytucji w wartości wydatków ogółem (w przypadku gdy przedmiotem projektu będzie użytkowana infrastruktura) lub zastosowanie rozwiązań efektywnych kosztowo (w przypadku gdy przedmiotem projektu będzie infrastruktura nieużytkowana dotychczas;</a:t>
                      </a:r>
                    </a:p>
                    <a:p>
                      <a:pPr marL="269875" marR="90170" algn="just">
                        <a:lnSpc>
                          <a:spcPct val="114000"/>
                        </a:lnSpc>
                        <a:spcAft>
                          <a:spcPts val="0"/>
                        </a:spcAft>
                      </a:pPr>
                      <a:r>
                        <a:rPr lang="pl-PL" sz="1000" dirty="0" smtClean="0">
                          <a:solidFill>
                            <a:srgbClr val="000000"/>
                          </a:solidFill>
                          <a:effectLst/>
                          <a:latin typeface="+mn-lt"/>
                          <a:ea typeface="Calibri" panose="020F0502020204030204" pitchFamily="34" charset="0"/>
                        </a:rPr>
                        <a:t>&lt;Wnioskodawca powinien wykazać i poprzeć stosownymi wyliczeniami w odniesieniu do jednostki odniesienia (np. koszt utrzymania m2 pow. użytkowej), że zastosowane w projekcie rozwiązania (techniczne, technologiczne, organizacyjne) wpłyną na poprawę efektywności funkcjonowania infrastruktury będącej przedmiotem projektu (obniżenie kosztów ogólnych utrzymania/eksploatacji obiektu/instytucji lub zastosowanie rozwiązań efektywnych kosztowo) minimalnie w okresie trwałości projektu;</a:t>
                      </a:r>
                      <a:endParaRPr lang="pl-PL" sz="1000" baseline="0" dirty="0" smtClean="0">
                        <a:solidFill>
                          <a:srgbClr val="000000"/>
                        </a:solidFill>
                        <a:effectLst/>
                        <a:latin typeface="+mn-lt"/>
                        <a:ea typeface="Calibri" panose="020F0502020204030204" pitchFamily="34" charset="0"/>
                      </a:endParaRPr>
                    </a:p>
                  </a:txBody>
                  <a:tcPr marL="0" marR="0" marT="0" marB="0" anchor="ctr"/>
                </a:tc>
                <a:tc>
                  <a:txBody>
                    <a:bodyPr/>
                    <a:lstStyle/>
                    <a:p>
                      <a:pPr>
                        <a:lnSpc>
                          <a:spcPct val="107000"/>
                        </a:lnSpc>
                        <a:spcAft>
                          <a:spcPts val="0"/>
                        </a:spcAft>
                      </a:pPr>
                      <a:r>
                        <a:rPr lang="pl-PL" sz="1000" dirty="0" smtClean="0">
                          <a:effectLst/>
                          <a:latin typeface="+mn-lt"/>
                          <a:ea typeface="Calibri" panose="020F0502020204030204" pitchFamily="34" charset="0"/>
                          <a:cs typeface="Calibri" panose="020F0502020204030204" pitchFamily="34" charset="0"/>
                        </a:rPr>
                        <a:t> </a:t>
                      </a:r>
                      <a:r>
                        <a:rPr lang="pl-PL" sz="1000" baseline="0" dirty="0" smtClean="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Weryfikacja nastąpi na podstawie opisu projektu:</a:t>
                      </a:r>
                      <a:endParaRPr lang="pl-PL" sz="1000" dirty="0" smtClean="0">
                        <a:effectLst/>
                        <a:latin typeface="+mn-lt"/>
                        <a:ea typeface="Calibri" panose="020F0502020204030204" pitchFamily="34" charset="0"/>
                        <a:cs typeface="Times New Roman" panose="02020603050405020304" pitchFamily="18" charset="0"/>
                      </a:endParaRPr>
                    </a:p>
                    <a:p>
                      <a:pPr marL="450215" marR="89535">
                        <a:lnSpc>
                          <a:spcPct val="115000"/>
                        </a:lnSpc>
                        <a:spcAft>
                          <a:spcPts val="0"/>
                        </a:spcAft>
                        <a:tabLst>
                          <a:tab pos="2591435" algn="l"/>
                        </a:tabLst>
                      </a:pPr>
                      <a:r>
                        <a:rPr lang="pl-PL" sz="1000" dirty="0" smtClean="0">
                          <a:solidFill>
                            <a:srgbClr val="000000"/>
                          </a:solidFill>
                          <a:effectLst/>
                          <a:latin typeface="+mn-lt"/>
                          <a:ea typeface="Calibri" panose="020F0502020204030204" pitchFamily="34" charset="0"/>
                        </a:rPr>
                        <a:t>5 pkt - inwestycja generuje 3 wymienione efekty;</a:t>
                      </a:r>
                    </a:p>
                    <a:p>
                      <a:pPr marL="450215" marR="89535">
                        <a:lnSpc>
                          <a:spcPct val="115000"/>
                        </a:lnSpc>
                        <a:spcAft>
                          <a:spcPts val="0"/>
                        </a:spcAft>
                        <a:tabLst>
                          <a:tab pos="2591435" algn="l"/>
                        </a:tabLst>
                      </a:pPr>
                      <a:r>
                        <a:rPr lang="pl-PL" sz="1000" dirty="0" smtClean="0">
                          <a:solidFill>
                            <a:srgbClr val="000000"/>
                          </a:solidFill>
                          <a:effectLst/>
                          <a:latin typeface="+mn-lt"/>
                          <a:ea typeface="Calibri" panose="020F0502020204030204" pitchFamily="34" charset="0"/>
                        </a:rPr>
                        <a:t>4 pkt - inwestycja generuje 2 </a:t>
                      </a:r>
                      <a:br>
                        <a:rPr lang="pl-PL" sz="1000" dirty="0" smtClean="0">
                          <a:solidFill>
                            <a:srgbClr val="000000"/>
                          </a:solidFill>
                          <a:effectLst/>
                          <a:latin typeface="+mn-lt"/>
                          <a:ea typeface="Calibri" panose="020F0502020204030204" pitchFamily="34" charset="0"/>
                        </a:rPr>
                      </a:br>
                      <a:r>
                        <a:rPr lang="pl-PL" sz="1000" dirty="0" smtClean="0">
                          <a:solidFill>
                            <a:srgbClr val="000000"/>
                          </a:solidFill>
                          <a:effectLst/>
                          <a:latin typeface="+mn-lt"/>
                          <a:ea typeface="Calibri" panose="020F0502020204030204" pitchFamily="34" charset="0"/>
                        </a:rPr>
                        <a:t>z wymienionych efektów;</a:t>
                      </a:r>
                    </a:p>
                    <a:p>
                      <a:pPr marL="450215" marR="89535">
                        <a:lnSpc>
                          <a:spcPct val="115000"/>
                        </a:lnSpc>
                        <a:spcAft>
                          <a:spcPts val="0"/>
                        </a:spcAft>
                        <a:tabLst>
                          <a:tab pos="2591435" algn="l"/>
                        </a:tabLst>
                      </a:pPr>
                      <a:r>
                        <a:rPr lang="pl-PL" sz="1000" dirty="0" smtClean="0">
                          <a:solidFill>
                            <a:srgbClr val="000000"/>
                          </a:solidFill>
                          <a:effectLst/>
                          <a:latin typeface="+mn-lt"/>
                          <a:ea typeface="Calibri" panose="020F0502020204030204" pitchFamily="34" charset="0"/>
                        </a:rPr>
                        <a:t>2 pkt - inwestycja generuje 1 </a:t>
                      </a:r>
                      <a:br>
                        <a:rPr lang="pl-PL" sz="1000" dirty="0" smtClean="0">
                          <a:solidFill>
                            <a:srgbClr val="000000"/>
                          </a:solidFill>
                          <a:effectLst/>
                          <a:latin typeface="+mn-lt"/>
                          <a:ea typeface="Calibri" panose="020F0502020204030204" pitchFamily="34" charset="0"/>
                        </a:rPr>
                      </a:br>
                      <a:r>
                        <a:rPr lang="pl-PL" sz="1000" dirty="0" smtClean="0">
                          <a:solidFill>
                            <a:srgbClr val="000000"/>
                          </a:solidFill>
                          <a:effectLst/>
                          <a:latin typeface="+mn-lt"/>
                          <a:ea typeface="Calibri" panose="020F0502020204030204" pitchFamily="34" charset="0"/>
                        </a:rPr>
                        <a:t>z wymienionych efektów;</a:t>
                      </a:r>
                    </a:p>
                    <a:p>
                      <a:pPr marL="450215" marR="89535">
                        <a:lnSpc>
                          <a:spcPct val="115000"/>
                        </a:lnSpc>
                        <a:spcAft>
                          <a:spcPts val="0"/>
                        </a:spcAft>
                        <a:tabLst>
                          <a:tab pos="2591435" algn="l"/>
                        </a:tabLst>
                      </a:pPr>
                      <a:r>
                        <a:rPr lang="pl-PL" sz="1000" dirty="0" smtClean="0">
                          <a:solidFill>
                            <a:srgbClr val="000000"/>
                          </a:solidFill>
                          <a:effectLst/>
                          <a:latin typeface="+mn-lt"/>
                          <a:ea typeface="Calibri" panose="020F0502020204030204" pitchFamily="34" charset="0"/>
                        </a:rPr>
                        <a:t>0 pkt - inwestycja nie generuje żadnego z wymienionych efektów.</a:t>
                      </a:r>
                    </a:p>
                    <a:p>
                      <a:pPr marL="90170">
                        <a:lnSpc>
                          <a:spcPct val="107000"/>
                        </a:lnSpc>
                        <a:spcAft>
                          <a:spcPts val="800"/>
                        </a:spcAft>
                      </a:pPr>
                      <a:r>
                        <a:rPr lang="pl-PL" sz="1000" dirty="0" smtClean="0">
                          <a:effectLst/>
                          <a:latin typeface="+mn-lt"/>
                          <a:ea typeface="Calibri" panose="020F0502020204030204" pitchFamily="34" charset="0"/>
                          <a:cs typeface="Calibri" panose="020F0502020204030204" pitchFamily="34" charset="0"/>
                        </a:rPr>
                        <a:t> </a:t>
                      </a:r>
                      <a:endParaRPr lang="pl-PL" sz="1000" dirty="0" smtClean="0">
                        <a:effectLst/>
                        <a:latin typeface="+mn-lt"/>
                        <a:ea typeface="Calibri" panose="020F0502020204030204" pitchFamily="34" charset="0"/>
                        <a:cs typeface="Times New Roman" panose="02020603050405020304" pitchFamily="18" charset="0"/>
                      </a:endParaRPr>
                    </a:p>
                    <a:p>
                      <a:pPr algn="ctr"/>
                      <a:r>
                        <a:rPr lang="pl-PL" sz="1000" dirty="0" smtClean="0">
                          <a:effectLst/>
                          <a:latin typeface="+mn-lt"/>
                          <a:ea typeface="Calibri" panose="020F0502020204030204" pitchFamily="34" charset="0"/>
                          <a:cs typeface="Calibri" panose="020F0502020204030204" pitchFamily="34" charset="0"/>
                        </a:rPr>
                        <a:t>Punkty w ramach kryterium nie podlegają sumowaniu.</a:t>
                      </a:r>
                      <a:r>
                        <a:rPr lang="pl-PL" sz="1000" dirty="0" smtClean="0">
                          <a:effectLst/>
                          <a:latin typeface="+mn-lt"/>
                        </a:rPr>
                        <a:t> </a:t>
                      </a:r>
                      <a:endParaRPr lang="pl-PL" sz="10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Bef>
                          <a:spcPts val="400"/>
                        </a:spcBef>
                        <a:spcAft>
                          <a:spcPts val="400"/>
                        </a:spcAft>
                      </a:pPr>
                      <a:r>
                        <a:rPr lang="pl-PL" sz="1000" dirty="0" smtClean="0">
                          <a:effectLst/>
                          <a:latin typeface="+mn-lt"/>
                        </a:rPr>
                        <a:t>5</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6" name="Obraz 5"/>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239656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656350928"/>
              </p:ext>
            </p:extLst>
          </p:nvPr>
        </p:nvGraphicFramePr>
        <p:xfrm>
          <a:off x="196215" y="1373474"/>
          <a:ext cx="8582727" cy="4130855"/>
        </p:xfrm>
        <a:graphic>
          <a:graphicData uri="http://schemas.openxmlformats.org/drawingml/2006/table">
            <a:tbl>
              <a:tblPr firstRow="1" firstCol="1" bandRow="1">
                <a:tableStyleId>{5C22544A-7EE6-4342-B048-85BDC9FD1C3A}</a:tableStyleId>
              </a:tblPr>
              <a:tblGrid>
                <a:gridCol w="299085">
                  <a:extLst>
                    <a:ext uri="{9D8B030D-6E8A-4147-A177-3AD203B41FA5}">
                      <a16:colId xmlns="" xmlns:a16="http://schemas.microsoft.com/office/drawing/2014/main" val="20000"/>
                    </a:ext>
                  </a:extLst>
                </a:gridCol>
                <a:gridCol w="1181100">
                  <a:extLst>
                    <a:ext uri="{9D8B030D-6E8A-4147-A177-3AD203B41FA5}">
                      <a16:colId xmlns="" xmlns:a16="http://schemas.microsoft.com/office/drawing/2014/main" val="20001"/>
                    </a:ext>
                  </a:extLst>
                </a:gridCol>
                <a:gridCol w="5109882">
                  <a:extLst>
                    <a:ext uri="{9D8B030D-6E8A-4147-A177-3AD203B41FA5}">
                      <a16:colId xmlns="" xmlns:a16="http://schemas.microsoft.com/office/drawing/2014/main" val="20002"/>
                    </a:ext>
                  </a:extLst>
                </a:gridCol>
                <a:gridCol w="966445">
                  <a:extLst>
                    <a:ext uri="{9D8B030D-6E8A-4147-A177-3AD203B41FA5}">
                      <a16:colId xmlns="" xmlns:a16="http://schemas.microsoft.com/office/drawing/2014/main" val="20003"/>
                    </a:ext>
                  </a:extLst>
                </a:gridCol>
                <a:gridCol w="1026215">
                  <a:extLst>
                    <a:ext uri="{9D8B030D-6E8A-4147-A177-3AD203B41FA5}">
                      <a16:colId xmlns="" xmlns:a16="http://schemas.microsoft.com/office/drawing/2014/main" val="20004"/>
                    </a:ext>
                  </a:extLst>
                </a:gridCol>
              </a:tblGrid>
              <a:tr h="839859">
                <a:tc>
                  <a:txBody>
                    <a:bodyPr/>
                    <a:lstStyle/>
                    <a:p>
                      <a:pP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nSpc>
                          <a:spcPct val="115000"/>
                        </a:lnSpc>
                        <a:spcBef>
                          <a:spcPts val="400"/>
                        </a:spcBef>
                        <a:spcAft>
                          <a:spcPts val="400"/>
                        </a:spcAft>
                      </a:pPr>
                      <a:r>
                        <a:rPr lang="pl-PL" sz="1200">
                          <a:effectLst/>
                          <a:latin typeface="+mj-lt"/>
                        </a:rPr>
                        <a:t>Kryterium</a:t>
                      </a:r>
                      <a:endParaRPr lang="pl-PL" sz="120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290996">
                <a:tc>
                  <a:txBody>
                    <a:bodyPr/>
                    <a:lstStyle/>
                    <a:p>
                      <a:pPr marL="0" lvl="0" indent="0">
                        <a:lnSpc>
                          <a:spcPct val="115000"/>
                        </a:lnSpc>
                        <a:spcBef>
                          <a:spcPts val="400"/>
                        </a:spcBef>
                        <a:spcAft>
                          <a:spcPts val="400"/>
                        </a:spcAft>
                        <a:buFont typeface="+mj-lt"/>
                        <a:buNone/>
                      </a:pPr>
                      <a:r>
                        <a:rPr lang="pl-PL" sz="1100" dirty="0" smtClean="0">
                          <a:effectLst/>
                          <a:latin typeface="+mj-lt"/>
                        </a:rPr>
                        <a:t>6.</a:t>
                      </a:r>
                      <a:r>
                        <a:rPr lang="pl-PL" sz="1100" dirty="0">
                          <a:effectLst/>
                          <a:latin typeface="+mj-lt"/>
                        </a:rPr>
                        <a:t> </a:t>
                      </a:r>
                      <a:endParaRPr lang="pl-PL" sz="1100" dirty="0">
                        <a:solidFill>
                          <a:srgbClr val="000000"/>
                        </a:solidFill>
                        <a:effectLst/>
                        <a:latin typeface="+mj-lt"/>
                        <a:ea typeface="Calibri" panose="020F0502020204030204" pitchFamily="34" charset="0"/>
                        <a:cs typeface="Calibri" panose="020F0502020204030204" pitchFamily="34" charset="0"/>
                      </a:endParaRPr>
                    </a:p>
                  </a:txBody>
                  <a:tcPr marL="65314" marR="65314" marT="0" marB="0" anchor="ctr"/>
                </a:tc>
                <a:tc>
                  <a:txBody>
                    <a:bodyPr/>
                    <a:lstStyle/>
                    <a:p>
                      <a:pPr>
                        <a:lnSpc>
                          <a:spcPct val="115000"/>
                        </a:lnSpc>
                        <a:spcBef>
                          <a:spcPts val="400"/>
                        </a:spcBef>
                        <a:spcAft>
                          <a:spcPts val="400"/>
                        </a:spcAft>
                      </a:pPr>
                      <a:r>
                        <a:rPr lang="pl-PL" sz="1000" dirty="0" smtClean="0">
                          <a:effectLst/>
                          <a:latin typeface="+mn-lt"/>
                          <a:ea typeface="Times New Roman" panose="02020603050405020304" pitchFamily="18" charset="0"/>
                          <a:cs typeface="Times New Roman" panose="02020603050405020304" pitchFamily="18" charset="0"/>
                        </a:rPr>
                        <a:t>Długotrwałe efekty społeczno-ekonomiczne projektu</a:t>
                      </a:r>
                      <a:endParaRPr lang="pl-PL" sz="1000" dirty="0">
                        <a:effectLst/>
                        <a:latin typeface="+mn-lt"/>
                      </a:endParaRPr>
                    </a:p>
                  </a:txBody>
                  <a:tcPr marL="65314" marR="65314" marT="0" marB="0" anchor="ctr"/>
                </a:tc>
                <a:tc>
                  <a:txBody>
                    <a:bodyPr/>
                    <a:lstStyle/>
                    <a:p>
                      <a:pPr marL="72000" marR="90170" lvl="0" indent="0" algn="just" defTabSz="914400" rtl="0" eaLnBrk="1" fontAlgn="auto" latinLnBrk="0" hangingPunct="1">
                        <a:lnSpc>
                          <a:spcPct val="114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2. Zastosowanie innowacyjnych rozwiązań energooszczędnych;</a:t>
                      </a:r>
                    </a:p>
                    <a:p>
                      <a:pPr marL="72000" marR="90170" lvl="0" indent="-179705" algn="just" defTabSz="914400" rtl="0" eaLnBrk="1" fontAlgn="auto" latinLnBrk="0" hangingPunct="1">
                        <a:lnSpc>
                          <a:spcPct val="114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W </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projekcie zastosowane będą rozwiązania wpływające na efektywność energetyczną. </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a:t>
                      </a:r>
                    </a:p>
                    <a:p>
                      <a:pPr marL="72000" marR="90170" lvl="0" indent="-179705" algn="just" defTabSz="914400" rtl="0" eaLnBrk="1" fontAlgn="auto" latinLnBrk="0" hangingPunct="1">
                        <a:lnSpc>
                          <a:spcPct val="114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Zaproponowane </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rozwiązania wynikają z przeprowadzonego audytu energetycznego.</a:t>
                      </a:r>
                    </a:p>
                    <a:p>
                      <a:pPr marL="72000" marR="90170" lvl="0" indent="-1270" algn="just" defTabSz="914400" rtl="0" eaLnBrk="1" fontAlgn="auto" latinLnBrk="0" hangingPunct="1">
                        <a:lnSpc>
                          <a:spcPct val="114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72000" marR="90170" lvl="0" indent="-1270" algn="just" defTabSz="914400" rtl="0" eaLnBrk="1" fontAlgn="auto" latinLnBrk="0" hangingPunct="1">
                        <a:lnSpc>
                          <a:spcPct val="114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3. Dywersyfikacja źródeł finansowania działalności.</a:t>
                      </a:r>
                    </a:p>
                    <a:p>
                      <a:pPr marL="269875" marR="90170" lvl="0" indent="-1270" algn="just" defTabSz="914400" rtl="0" eaLnBrk="1" fontAlgn="auto" latinLnBrk="0" hangingPunct="1">
                        <a:lnSpc>
                          <a:spcPct val="114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269875" marR="90170" lvl="0" indent="-1270" algn="just" defTabSz="914400" rtl="0" eaLnBrk="1" fontAlgn="auto" latinLnBrk="0" hangingPunct="1">
                        <a:lnSpc>
                          <a:spcPct val="114000"/>
                        </a:lnSpc>
                        <a:spcBef>
                          <a:spcPts val="0"/>
                        </a:spcBef>
                        <a:spcAft>
                          <a:spcPts val="0"/>
                        </a:spcAft>
                        <a:buClrTx/>
                        <a:buSzTx/>
                        <a:buFontTx/>
                        <a:buNone/>
                        <a:tabLst/>
                        <a:defRPr/>
                      </a:pPr>
                      <a:r>
                        <a:rPr lang="pl-PL" sz="1000" dirty="0" smtClean="0">
                          <a:solidFill>
                            <a:srgbClr val="000000"/>
                          </a:solidFill>
                          <a:effectLst/>
                          <a:latin typeface="+mn-lt"/>
                          <a:ea typeface="Calibri" panose="020F0502020204030204" pitchFamily="34" charset="0"/>
                        </a:rPr>
                        <a:t>Promowane będą projekty pozwalające na pozyskiwanie zewnętrznych źródeł finansowania, w stosunku do roku poprzedzającego rozpoczęcie realizacji projektu.</a:t>
                      </a:r>
                    </a:p>
                    <a:p>
                      <a:pPr marL="269875"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Ocenie podlegać będzie struktura źródeł pokrycia kosztów finansowania działalności w okresie trwałości projektu, a w szczególności, czy nastąpi wzrost:</a:t>
                      </a:r>
                    </a:p>
                    <a:p>
                      <a:pPr marL="342900" marR="90170" lvl="0" indent="-342900" algn="just">
                        <a:lnSpc>
                          <a:spcPct val="114000"/>
                        </a:lnSpc>
                        <a:spcBef>
                          <a:spcPts val="0"/>
                        </a:spcBef>
                        <a:spcAft>
                          <a:spcPts val="0"/>
                        </a:spcAft>
                        <a:buFont typeface="Symbol" panose="05050102010706020507" pitchFamily="18" charset="2"/>
                        <a:buChar char=""/>
                      </a:pPr>
                      <a:r>
                        <a:rPr lang="pl-PL" sz="1000" dirty="0" smtClean="0">
                          <a:solidFill>
                            <a:srgbClr val="000000"/>
                          </a:solidFill>
                          <a:effectLst/>
                          <a:latin typeface="+mn-lt"/>
                          <a:ea typeface="Calibri" panose="020F0502020204030204" pitchFamily="34" charset="0"/>
                        </a:rPr>
                        <a:t>udziału środków pozabudżetowych (nie pochodzących z budżetu państwa lub budżetu jednostek samorządu terytorialnego) w kosztach finansowania działalności w porównaniu z dotychczasowym udziałem środków pozabudżetowych) ‐ dotyczy samorządowych instytucji kultury,</a:t>
                      </a:r>
                    </a:p>
                    <a:p>
                      <a:pPr marL="342900" marR="90170" lvl="0" indent="-342900" algn="just">
                        <a:lnSpc>
                          <a:spcPct val="114000"/>
                        </a:lnSpc>
                        <a:spcBef>
                          <a:spcPts val="0"/>
                        </a:spcBef>
                        <a:spcAft>
                          <a:spcPts val="0"/>
                        </a:spcAft>
                        <a:buFont typeface="Symbol" panose="05050102010706020507" pitchFamily="18" charset="2"/>
                        <a:buChar char=""/>
                      </a:pPr>
                      <a:r>
                        <a:rPr lang="pl-PL" sz="1000" dirty="0" smtClean="0">
                          <a:effectLst/>
                          <a:latin typeface="+mn-lt"/>
                          <a:ea typeface="Calibri" panose="020F0502020204030204" pitchFamily="34" charset="0"/>
                          <a:cs typeface="Times New Roman" panose="02020603050405020304" pitchFamily="18" charset="0"/>
                        </a:rPr>
                        <a:t>udziału nowych źródeł finansowania powstałej infrastruktury, innych niż dotychczasowe źródła finansowania ‐ dotyczy pozostałych rodzajów wnioskodawców.</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     </a:t>
                      </a:r>
                      <a:r>
                        <a:rPr lang="pl-PL" sz="1000" dirty="0" err="1" smtClean="0">
                          <a:solidFill>
                            <a:srgbClr val="000000"/>
                          </a:solidFill>
                          <a:effectLst/>
                          <a:latin typeface="+mn-lt"/>
                          <a:ea typeface="Calibri" panose="020F0502020204030204" pitchFamily="34" charset="0"/>
                          <a:cs typeface="Calibri" panose="020F0502020204030204" pitchFamily="34" charset="0"/>
                        </a:rPr>
                        <a:t>j.w</a:t>
                      </a:r>
                      <a:r>
                        <a:rPr lang="pl-PL" sz="1000" dirty="0" smtClean="0">
                          <a:solidFill>
                            <a:srgbClr val="000000"/>
                          </a:solidFill>
                          <a:effectLst/>
                          <a:latin typeface="+mn-lt"/>
                          <a:ea typeface="Calibri" panose="020F0502020204030204" pitchFamily="34" charset="0"/>
                          <a:cs typeface="Calibri" panose="020F0502020204030204" pitchFamily="34" charset="0"/>
                        </a:rPr>
                        <a:t>.</a:t>
                      </a:r>
                      <a:endParaRPr lang="pl-PL" sz="10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Bef>
                          <a:spcPts val="400"/>
                        </a:spcBef>
                        <a:spcAft>
                          <a:spcPts val="400"/>
                        </a:spcAft>
                      </a:pPr>
                      <a:r>
                        <a:rPr lang="pl-PL" sz="1000" dirty="0" err="1" smtClean="0">
                          <a:effectLst/>
                          <a:latin typeface="+mn-lt"/>
                          <a:ea typeface="Calibri" panose="020F0502020204030204" pitchFamily="34" charset="0"/>
                          <a:cs typeface="Times New Roman" panose="02020603050405020304" pitchFamily="18" charset="0"/>
                        </a:rPr>
                        <a:t>j.w</a:t>
                      </a:r>
                      <a:r>
                        <a:rPr lang="pl-PL" sz="1000" dirty="0" smtClean="0">
                          <a:effectLst/>
                          <a:latin typeface="+mn-lt"/>
                          <a:ea typeface="Calibri" panose="020F0502020204030204" pitchFamily="34" charset="0"/>
                          <a:cs typeface="Times New Roman" panose="02020603050405020304" pitchFamily="18" charset="0"/>
                        </a:rPr>
                        <a:t>.</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6" name="Obraz 5"/>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2805614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819124202"/>
              </p:ext>
            </p:extLst>
          </p:nvPr>
        </p:nvGraphicFramePr>
        <p:xfrm>
          <a:off x="256374" y="1373474"/>
          <a:ext cx="8554339" cy="4283255"/>
        </p:xfrm>
        <a:graphic>
          <a:graphicData uri="http://schemas.openxmlformats.org/drawingml/2006/table">
            <a:tbl>
              <a:tblPr firstRow="1" firstCol="1" bandRow="1">
                <a:tableStyleId>{5C22544A-7EE6-4342-B048-85BDC9FD1C3A}</a:tableStyleId>
              </a:tblPr>
              <a:tblGrid>
                <a:gridCol w="296076">
                  <a:extLst>
                    <a:ext uri="{9D8B030D-6E8A-4147-A177-3AD203B41FA5}">
                      <a16:colId xmlns="" xmlns:a16="http://schemas.microsoft.com/office/drawing/2014/main" val="20000"/>
                    </a:ext>
                  </a:extLst>
                </a:gridCol>
                <a:gridCol w="1572192">
                  <a:extLst>
                    <a:ext uri="{9D8B030D-6E8A-4147-A177-3AD203B41FA5}">
                      <a16:colId xmlns="" xmlns:a16="http://schemas.microsoft.com/office/drawing/2014/main" val="20001"/>
                    </a:ext>
                  </a:extLst>
                </a:gridCol>
                <a:gridCol w="3161733">
                  <a:extLst>
                    <a:ext uri="{9D8B030D-6E8A-4147-A177-3AD203B41FA5}">
                      <a16:colId xmlns="" xmlns:a16="http://schemas.microsoft.com/office/drawing/2014/main" val="20002"/>
                    </a:ext>
                  </a:extLst>
                </a:gridCol>
                <a:gridCol w="2417309">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1073561">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209694">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7.</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L="72000" marR="90170">
                        <a:lnSpc>
                          <a:spcPct val="114000"/>
                        </a:lnSpc>
                        <a:spcBef>
                          <a:spcPts val="0"/>
                        </a:spcBef>
                        <a:spcAft>
                          <a:spcPts val="0"/>
                        </a:spcAft>
                      </a:pPr>
                      <a:endParaRPr lang="pl-PL" sz="1000" dirty="0" smtClean="0">
                        <a:solidFill>
                          <a:srgbClr val="000000"/>
                        </a:solidFill>
                        <a:effectLst/>
                        <a:latin typeface="+mn-lt"/>
                        <a:ea typeface="Calibri" panose="020F0502020204030204" pitchFamily="34" charset="0"/>
                      </a:endParaRPr>
                    </a:p>
                    <a:p>
                      <a:pPr marL="72000" marR="90170">
                        <a:lnSpc>
                          <a:spcPct val="114000"/>
                        </a:lnSpc>
                        <a:spcBef>
                          <a:spcPts val="0"/>
                        </a:spcBef>
                        <a:spcAft>
                          <a:spcPts val="0"/>
                        </a:spcAft>
                      </a:pPr>
                      <a:endParaRPr lang="pl-PL" sz="1000" dirty="0" smtClean="0">
                        <a:solidFill>
                          <a:srgbClr val="000000"/>
                        </a:solidFill>
                        <a:effectLst/>
                        <a:latin typeface="+mn-lt"/>
                        <a:ea typeface="Calibri" panose="020F0502020204030204" pitchFamily="34" charset="0"/>
                      </a:endParaRPr>
                    </a:p>
                    <a:p>
                      <a:pPr marL="72000" marR="90170">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Udostępnienie </a:t>
                      </a:r>
                      <a:r>
                        <a:rPr lang="pl-PL" sz="1000" dirty="0">
                          <a:solidFill>
                            <a:srgbClr val="000000"/>
                          </a:solidFill>
                          <a:effectLst/>
                          <a:latin typeface="+mn-lt"/>
                          <a:ea typeface="Calibri" panose="020F0502020204030204" pitchFamily="34" charset="0"/>
                        </a:rPr>
                        <a:t>zasobów w Internecie</a:t>
                      </a:r>
                    </a:p>
                  </a:txBody>
                  <a:tcPr marL="68580" marR="68580" marT="0" marB="0"/>
                </a:tc>
                <a:tc>
                  <a:txBody>
                    <a:bodyPr/>
                    <a:lstStyle/>
                    <a:p>
                      <a:pPr marL="72000" marR="90170" algn="just">
                        <a:lnSpc>
                          <a:spcPct val="114000"/>
                        </a:lnSpc>
                        <a:spcBef>
                          <a:spcPts val="0"/>
                        </a:spcBef>
                        <a:spcAft>
                          <a:spcPts val="0"/>
                        </a:spcAft>
                      </a:pPr>
                      <a:r>
                        <a:rPr lang="pl-PL" sz="1000" dirty="0">
                          <a:solidFill>
                            <a:srgbClr val="000000"/>
                          </a:solidFill>
                          <a:effectLst/>
                          <a:latin typeface="+mn-lt"/>
                          <a:ea typeface="Calibri" panose="020F0502020204030204" pitchFamily="34" charset="0"/>
                        </a:rPr>
                        <a:t> </a:t>
                      </a:r>
                      <a:endParaRPr lang="pl-PL" sz="1000" dirty="0" smtClean="0">
                        <a:solidFill>
                          <a:srgbClr val="000000"/>
                        </a:solidFill>
                        <a:effectLst/>
                        <a:latin typeface="+mn-lt"/>
                        <a:ea typeface="Calibri" panose="020F0502020204030204" pitchFamily="34" charset="0"/>
                      </a:endParaRPr>
                    </a:p>
                    <a:p>
                      <a:pPr marL="72000" marR="90170" algn="just">
                        <a:lnSpc>
                          <a:spcPct val="114000"/>
                        </a:lnSpc>
                        <a:spcBef>
                          <a:spcPts val="0"/>
                        </a:spcBef>
                        <a:spcAft>
                          <a:spcPts val="0"/>
                        </a:spcAft>
                      </a:pPr>
                      <a:endParaRPr lang="pl-PL" sz="1000" dirty="0" smtClean="0">
                        <a:solidFill>
                          <a:srgbClr val="000000"/>
                        </a:solidFill>
                        <a:effectLst/>
                        <a:latin typeface="+mn-lt"/>
                        <a:ea typeface="Calibri" panose="020F0502020204030204" pitchFamily="34" charset="0"/>
                      </a:endParaRPr>
                    </a:p>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Promowane </a:t>
                      </a:r>
                      <a:r>
                        <a:rPr lang="pl-PL" sz="1000" dirty="0">
                          <a:solidFill>
                            <a:srgbClr val="000000"/>
                          </a:solidFill>
                          <a:effectLst/>
                          <a:latin typeface="+mn-lt"/>
                          <a:ea typeface="Calibri" panose="020F0502020204030204" pitchFamily="34" charset="0"/>
                        </a:rPr>
                        <a:t>jest udostępnienie </a:t>
                      </a:r>
                      <a:r>
                        <a:rPr lang="pl-PL" sz="1000" dirty="0" err="1">
                          <a:solidFill>
                            <a:srgbClr val="000000"/>
                          </a:solidFill>
                          <a:effectLst/>
                          <a:latin typeface="+mn-lt"/>
                          <a:ea typeface="Calibri" panose="020F0502020204030204" pitchFamily="34" charset="0"/>
                        </a:rPr>
                        <a:t>zdigitalizowanych</a:t>
                      </a:r>
                      <a:r>
                        <a:rPr lang="pl-PL" sz="1000" dirty="0">
                          <a:solidFill>
                            <a:srgbClr val="000000"/>
                          </a:solidFill>
                          <a:effectLst/>
                          <a:latin typeface="+mn-lt"/>
                          <a:ea typeface="Calibri" panose="020F0502020204030204" pitchFamily="34" charset="0"/>
                        </a:rPr>
                        <a:t> zbiorów w Internecie. </a:t>
                      </a:r>
                    </a:p>
                    <a:p>
                      <a:pPr marL="72000" marR="90170" algn="just">
                        <a:lnSpc>
                          <a:spcPct val="114000"/>
                        </a:lnSpc>
                        <a:spcBef>
                          <a:spcPts val="0"/>
                        </a:spcBef>
                        <a:spcAft>
                          <a:spcPts val="0"/>
                        </a:spcAft>
                      </a:pPr>
                      <a:endParaRPr lang="pl-PL" sz="1000" dirty="0" smtClean="0">
                        <a:solidFill>
                          <a:srgbClr val="000000"/>
                        </a:solidFill>
                        <a:effectLst/>
                        <a:latin typeface="+mn-lt"/>
                        <a:ea typeface="Calibri" panose="020F0502020204030204" pitchFamily="34" charset="0"/>
                      </a:endParaRPr>
                    </a:p>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Wniosek </a:t>
                      </a:r>
                      <a:r>
                        <a:rPr lang="pl-PL" sz="1000" dirty="0">
                          <a:solidFill>
                            <a:srgbClr val="000000"/>
                          </a:solidFill>
                          <a:effectLst/>
                          <a:latin typeface="+mn-lt"/>
                          <a:ea typeface="Calibri" panose="020F0502020204030204" pitchFamily="34" charset="0"/>
                        </a:rPr>
                        <a:t>musi zawierać uzasadnienie dotyczące potrzeby dostępności </a:t>
                      </a:r>
                      <a:r>
                        <a:rPr lang="pl-PL" sz="1000" dirty="0" err="1">
                          <a:solidFill>
                            <a:srgbClr val="000000"/>
                          </a:solidFill>
                          <a:effectLst/>
                          <a:latin typeface="+mn-lt"/>
                          <a:ea typeface="Calibri" panose="020F0502020204030204" pitchFamily="34" charset="0"/>
                        </a:rPr>
                        <a:t>zdigitalizowanych</a:t>
                      </a:r>
                      <a:r>
                        <a:rPr lang="pl-PL" sz="1000" dirty="0">
                          <a:solidFill>
                            <a:srgbClr val="000000"/>
                          </a:solidFill>
                          <a:effectLst/>
                          <a:latin typeface="+mn-lt"/>
                          <a:ea typeface="Calibri" panose="020F0502020204030204" pitchFamily="34" charset="0"/>
                        </a:rPr>
                        <a:t> dóbr kultury w Internecie.</a:t>
                      </a:r>
                    </a:p>
                  </a:txBody>
                  <a:tcPr marL="0" marR="0" marT="0" marB="0"/>
                </a:tc>
                <a:tc>
                  <a:txBody>
                    <a:bodyPr/>
                    <a:lstStyle/>
                    <a:p>
                      <a:pPr marL="72000" marR="89535">
                        <a:lnSpc>
                          <a:spcPct val="114000"/>
                        </a:lnSpc>
                        <a:spcBef>
                          <a:spcPts val="0"/>
                        </a:spcBef>
                        <a:spcAft>
                          <a:spcPts val="0"/>
                        </a:spcAft>
                      </a:pPr>
                      <a:endParaRPr lang="pl-PL" sz="1000" dirty="0" smtClean="0">
                        <a:effectLst/>
                        <a:latin typeface="+mn-lt"/>
                        <a:ea typeface="Calibri" panose="020F0502020204030204" pitchFamily="34" charset="0"/>
                        <a:cs typeface="Times New Roman" panose="02020603050405020304" pitchFamily="18" charset="0"/>
                      </a:endParaRPr>
                    </a:p>
                    <a:p>
                      <a:pPr marL="72000" marR="89535">
                        <a:lnSpc>
                          <a:spcPct val="114000"/>
                        </a:lnSpc>
                        <a:spcBef>
                          <a:spcPts val="0"/>
                        </a:spcBef>
                        <a:spcAft>
                          <a:spcPts val="0"/>
                        </a:spcAft>
                      </a:pPr>
                      <a:endParaRPr lang="pl-PL" sz="1000" dirty="0" smtClean="0">
                        <a:effectLst/>
                        <a:latin typeface="+mn-lt"/>
                        <a:ea typeface="Calibri" panose="020F0502020204030204" pitchFamily="34" charset="0"/>
                        <a:cs typeface="Times New Roman" panose="02020603050405020304" pitchFamily="18" charset="0"/>
                      </a:endParaRPr>
                    </a:p>
                    <a:p>
                      <a:pPr marL="72000" marR="89535">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Projekt </a:t>
                      </a:r>
                      <a:r>
                        <a:rPr lang="pl-PL" sz="1000" dirty="0">
                          <a:effectLst/>
                          <a:latin typeface="+mn-lt"/>
                          <a:ea typeface="Calibri" panose="020F0502020204030204" pitchFamily="34" charset="0"/>
                          <a:cs typeface="Times New Roman" panose="02020603050405020304" pitchFamily="18" charset="0"/>
                        </a:rPr>
                        <a:t>przewiduje</a:t>
                      </a:r>
                      <a:r>
                        <a:rPr lang="pl-PL" sz="1000" dirty="0" smtClean="0">
                          <a:effectLst/>
                          <a:latin typeface="+mn-lt"/>
                          <a:ea typeface="Calibri" panose="020F0502020204030204" pitchFamily="34" charset="0"/>
                          <a:cs typeface="Times New Roman" panose="02020603050405020304" pitchFamily="18" charset="0"/>
                        </a:rPr>
                        <a:t>:</a:t>
                      </a:r>
                    </a:p>
                    <a:p>
                      <a:pPr marL="72000" marR="89535">
                        <a:lnSpc>
                          <a:spcPct val="114000"/>
                        </a:lnSpc>
                        <a:spcBef>
                          <a:spcPts val="0"/>
                        </a:spcBef>
                        <a:spcAft>
                          <a:spcPts val="0"/>
                        </a:spcAft>
                      </a:pPr>
                      <a:endParaRPr lang="pl-PL" sz="1000" dirty="0">
                        <a:effectLst/>
                        <a:latin typeface="+mn-lt"/>
                        <a:ea typeface="Calibri" panose="020F0502020204030204" pitchFamily="34" charset="0"/>
                        <a:cs typeface="Times New Roman" panose="02020603050405020304" pitchFamily="18" charset="0"/>
                      </a:endParaRPr>
                    </a:p>
                    <a:p>
                      <a:pPr marL="72000">
                        <a:lnSpc>
                          <a:spcPct val="114000"/>
                        </a:lnSpc>
                        <a:spcBef>
                          <a:spcPts val="0"/>
                        </a:spcBef>
                        <a:spcAft>
                          <a:spcPts val="0"/>
                        </a:spcAft>
                      </a:pPr>
                      <a:r>
                        <a:rPr lang="pl-PL" sz="1000" dirty="0">
                          <a:effectLst/>
                          <a:latin typeface="+mn-lt"/>
                          <a:ea typeface="Calibri" panose="020F0502020204030204" pitchFamily="34" charset="0"/>
                          <a:cs typeface="Calibri" panose="020F0502020204030204" pitchFamily="34" charset="0"/>
                        </a:rPr>
                        <a:t>3 pkt - udostępnienie zbiorów w Internecie; </a:t>
                      </a:r>
                      <a:endParaRPr lang="pl-PL" sz="1000" dirty="0">
                        <a:effectLst/>
                        <a:latin typeface="+mn-lt"/>
                        <a:ea typeface="Calibri" panose="020F0502020204030204" pitchFamily="34" charset="0"/>
                        <a:cs typeface="Times New Roman" panose="02020603050405020304" pitchFamily="18" charset="0"/>
                      </a:endParaRPr>
                    </a:p>
                    <a:p>
                      <a:pPr marL="72000">
                        <a:lnSpc>
                          <a:spcPct val="114000"/>
                        </a:lnSpc>
                        <a:spcBef>
                          <a:spcPts val="0"/>
                        </a:spcBef>
                        <a:spcAft>
                          <a:spcPts val="0"/>
                        </a:spcAft>
                      </a:pPr>
                      <a:r>
                        <a:rPr lang="pl-PL" sz="1000" dirty="0">
                          <a:effectLst/>
                          <a:latin typeface="+mn-lt"/>
                          <a:ea typeface="Calibri" panose="020F0502020204030204" pitchFamily="34" charset="0"/>
                          <a:cs typeface="Calibri" panose="020F0502020204030204" pitchFamily="34" charset="0"/>
                        </a:rPr>
                        <a:t>0 pkt - nie nastąpi udostępnienie</a:t>
                      </a:r>
                      <a:r>
                        <a:rPr lang="pl-PL" sz="1000" dirty="0">
                          <a:effectLst/>
                          <a:latin typeface="+mn-lt"/>
                          <a:ea typeface="Calibri" panose="020F0502020204030204" pitchFamily="34" charset="0"/>
                          <a:cs typeface="Times New Roman" panose="02020603050405020304" pitchFamily="18" charset="0"/>
                        </a:rPr>
                        <a:t>.</a:t>
                      </a:r>
                    </a:p>
                  </a:txBody>
                  <a:tcPr marL="0" marR="0" marT="0" marB="0"/>
                </a:tc>
                <a:tc>
                  <a:txBody>
                    <a:bodyPr/>
                    <a:lstStyle/>
                    <a:p>
                      <a:pPr marL="72000" algn="ctr">
                        <a:lnSpc>
                          <a:spcPct val="114000"/>
                        </a:lnSpc>
                        <a:spcBef>
                          <a:spcPts val="0"/>
                        </a:spcBef>
                        <a:spcAft>
                          <a:spcPts val="0"/>
                        </a:spcAft>
                      </a:pPr>
                      <a:r>
                        <a:rPr lang="pl-PL" sz="1000" dirty="0">
                          <a:effectLst/>
                          <a:latin typeface="+mn-lt"/>
                          <a:ea typeface="Calibri" panose="020F0502020204030204" pitchFamily="34" charset="0"/>
                          <a:cs typeface="Times New Roman" panose="02020603050405020304" pitchFamily="18" charset="0"/>
                        </a:rPr>
                        <a:t>3</a:t>
                      </a:r>
                    </a:p>
                    <a:p>
                      <a:pPr marL="72000">
                        <a:lnSpc>
                          <a:spcPct val="114000"/>
                        </a:lnSpc>
                        <a:spcBef>
                          <a:spcPts val="0"/>
                        </a:spcBef>
                        <a:spcAft>
                          <a:spcPts val="0"/>
                        </a:spcAft>
                      </a:pPr>
                      <a:r>
                        <a:rPr lang="pl-PL" sz="1000" dirty="0">
                          <a:effectLst/>
                          <a:latin typeface="+mn-lt"/>
                          <a:ea typeface="Calibri" panose="020F0502020204030204" pitchFamily="34" charset="0"/>
                          <a:cs typeface="Calibri" panose="020F0502020204030204" pitchFamily="34" charset="0"/>
                        </a:rPr>
                        <a:t> </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2770653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759858497"/>
              </p:ext>
            </p:extLst>
          </p:nvPr>
        </p:nvGraphicFramePr>
        <p:xfrm>
          <a:off x="256374" y="1373474"/>
          <a:ext cx="8554339" cy="5125938"/>
        </p:xfrm>
        <a:graphic>
          <a:graphicData uri="http://schemas.openxmlformats.org/drawingml/2006/table">
            <a:tbl>
              <a:tblPr firstRow="1" firstCol="1" bandRow="1">
                <a:tableStyleId>{5C22544A-7EE6-4342-B048-85BDC9FD1C3A}</a:tableStyleId>
              </a:tblPr>
              <a:tblGrid>
                <a:gridCol w="296076">
                  <a:extLst>
                    <a:ext uri="{9D8B030D-6E8A-4147-A177-3AD203B41FA5}">
                      <a16:colId xmlns="" xmlns:a16="http://schemas.microsoft.com/office/drawing/2014/main" val="20000"/>
                    </a:ext>
                  </a:extLst>
                </a:gridCol>
                <a:gridCol w="1572192">
                  <a:extLst>
                    <a:ext uri="{9D8B030D-6E8A-4147-A177-3AD203B41FA5}">
                      <a16:colId xmlns="" xmlns:a16="http://schemas.microsoft.com/office/drawing/2014/main" val="20001"/>
                    </a:ext>
                  </a:extLst>
                </a:gridCol>
                <a:gridCol w="2734229">
                  <a:extLst>
                    <a:ext uri="{9D8B030D-6E8A-4147-A177-3AD203B41FA5}">
                      <a16:colId xmlns="" xmlns:a16="http://schemas.microsoft.com/office/drawing/2014/main" val="20002"/>
                    </a:ext>
                  </a:extLst>
                </a:gridCol>
                <a:gridCol w="2958353">
                  <a:extLst>
                    <a:ext uri="{9D8B030D-6E8A-4147-A177-3AD203B41FA5}">
                      <a16:colId xmlns="" xmlns:a16="http://schemas.microsoft.com/office/drawing/2014/main" val="20003"/>
                    </a:ext>
                  </a:extLst>
                </a:gridCol>
                <a:gridCol w="993489">
                  <a:extLst>
                    <a:ext uri="{9D8B030D-6E8A-4147-A177-3AD203B41FA5}">
                      <a16:colId xmlns="" xmlns:a16="http://schemas.microsoft.com/office/drawing/2014/main" val="20004"/>
                    </a:ext>
                  </a:extLst>
                </a:gridCol>
              </a:tblGrid>
              <a:tr h="882209">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4243729">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8.</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r>
                        <a:rPr lang="pl-PL" sz="1000" dirty="0" smtClean="0">
                          <a:solidFill>
                            <a:srgbClr val="000000"/>
                          </a:solidFill>
                          <a:effectLst/>
                          <a:latin typeface="+mn-lt"/>
                          <a:ea typeface="Calibri" panose="020F0502020204030204" pitchFamily="34" charset="0"/>
                        </a:rPr>
                        <a:t>Projekty </a:t>
                      </a:r>
                      <a:r>
                        <a:rPr lang="pl-PL" sz="1000" dirty="0">
                          <a:solidFill>
                            <a:srgbClr val="000000"/>
                          </a:solidFill>
                          <a:effectLst/>
                          <a:latin typeface="+mn-lt"/>
                          <a:ea typeface="Calibri" panose="020F0502020204030204" pitchFamily="34" charset="0"/>
                        </a:rPr>
                        <a:t>przyczyniające się do rozwoju oferty </a:t>
                      </a:r>
                      <a:r>
                        <a:rPr lang="pl-PL" sz="1000" dirty="0" err="1">
                          <a:solidFill>
                            <a:srgbClr val="000000"/>
                          </a:solidFill>
                          <a:effectLst/>
                          <a:latin typeface="+mn-lt"/>
                          <a:ea typeface="Calibri" panose="020F0502020204030204" pitchFamily="34" charset="0"/>
                        </a:rPr>
                        <a:t>kulturalno</a:t>
                      </a:r>
                      <a:r>
                        <a:rPr lang="pl-PL" sz="1000" dirty="0">
                          <a:solidFill>
                            <a:srgbClr val="000000"/>
                          </a:solidFill>
                          <a:effectLst/>
                          <a:latin typeface="+mn-lt"/>
                          <a:ea typeface="Calibri" panose="020F0502020204030204" pitchFamily="34" charset="0"/>
                        </a:rPr>
                        <a:t> - edukacyjnej</a:t>
                      </a:r>
                    </a:p>
                  </a:txBody>
                  <a:tcPr marL="68580" marR="68580" marT="0" marB="0"/>
                </a:tc>
                <a:tc>
                  <a:txBody>
                    <a:bodyPr/>
                    <a:lstStyle/>
                    <a:p>
                      <a:pPr marL="72390" marR="90170" algn="just">
                        <a:lnSpc>
                          <a:spcPct val="115000"/>
                        </a:lnSpc>
                        <a:spcAft>
                          <a:spcPts val="0"/>
                        </a:spcAft>
                      </a:pPr>
                      <a:endParaRPr lang="pl-PL" sz="1000" dirty="0" smtClean="0">
                        <a:solidFill>
                          <a:srgbClr val="000000"/>
                        </a:solidFill>
                        <a:effectLst/>
                        <a:latin typeface="+mn-lt"/>
                        <a:ea typeface="Calibri" panose="020F0502020204030204" pitchFamily="34" charset="0"/>
                      </a:endParaRPr>
                    </a:p>
                    <a:p>
                      <a:pPr marL="72390" marR="90170" algn="just">
                        <a:lnSpc>
                          <a:spcPct val="115000"/>
                        </a:lnSpc>
                        <a:spcAft>
                          <a:spcPts val="0"/>
                        </a:spcAft>
                      </a:pPr>
                      <a:endParaRPr lang="pl-PL" sz="1000" dirty="0" smtClean="0">
                        <a:solidFill>
                          <a:srgbClr val="000000"/>
                        </a:solidFill>
                        <a:effectLst/>
                        <a:latin typeface="+mn-lt"/>
                        <a:ea typeface="Calibri" panose="020F0502020204030204" pitchFamily="34" charset="0"/>
                      </a:endParaRPr>
                    </a:p>
                    <a:p>
                      <a:pPr marL="72390" marR="90170" algn="just">
                        <a:lnSpc>
                          <a:spcPct val="115000"/>
                        </a:lnSpc>
                        <a:spcAft>
                          <a:spcPts val="0"/>
                        </a:spcAft>
                      </a:pPr>
                      <a:endParaRPr lang="pl-PL" sz="1000" dirty="0" smtClean="0">
                        <a:solidFill>
                          <a:srgbClr val="000000"/>
                        </a:solidFill>
                        <a:effectLst/>
                        <a:latin typeface="+mn-lt"/>
                        <a:ea typeface="Calibri" panose="020F0502020204030204" pitchFamily="34" charset="0"/>
                      </a:endParaRPr>
                    </a:p>
                    <a:p>
                      <a:pPr marL="72390" marR="90170" algn="just">
                        <a:lnSpc>
                          <a:spcPct val="115000"/>
                        </a:lnSpc>
                        <a:spcAft>
                          <a:spcPts val="0"/>
                        </a:spcAft>
                      </a:pPr>
                      <a:r>
                        <a:rPr lang="pl-PL" sz="1000" dirty="0" smtClean="0">
                          <a:solidFill>
                            <a:srgbClr val="000000"/>
                          </a:solidFill>
                          <a:effectLst/>
                          <a:latin typeface="+mn-lt"/>
                          <a:ea typeface="Calibri" panose="020F0502020204030204" pitchFamily="34" charset="0"/>
                        </a:rPr>
                        <a:t>Ocenie </a:t>
                      </a:r>
                      <a:r>
                        <a:rPr lang="pl-PL" sz="1000" dirty="0">
                          <a:solidFill>
                            <a:srgbClr val="000000"/>
                          </a:solidFill>
                          <a:effectLst/>
                          <a:latin typeface="+mn-lt"/>
                          <a:ea typeface="Calibri" panose="020F0502020204030204" pitchFamily="34" charset="0"/>
                        </a:rPr>
                        <a:t>podlegać będzie jakość programu kulturalnego oraz oferta edukacyjna związana z realizacją projektu (uruchomiona po zakończeniu rzeczowej realizacji projektu). Priorytetowo traktowane będą projekty tworzące nowe formy uczestnictwa w kulturze, przyczyniające się do budowania świadomości i edukacji kulturalnej, zapewniające wysoką jakość merytoryczną i szeroką gamę oferty kulturalno-edukacyjnej, kierowanej do szerokiego grona odbiorców. Oferta kulturalno-edukacyjna powinna przyczyniać się do wzrostu kompetencji kulturowych oraz wzrostu kreatywności społeczeństwa.</a:t>
                      </a:r>
                    </a:p>
                    <a:p>
                      <a:pPr marL="72390" marR="90170" algn="just">
                        <a:lnSpc>
                          <a:spcPct val="115000"/>
                        </a:lnSpc>
                        <a:spcAft>
                          <a:spcPts val="0"/>
                        </a:spcAft>
                      </a:pPr>
                      <a:r>
                        <a:rPr lang="pl-PL" sz="1000" dirty="0">
                          <a:solidFill>
                            <a:srgbClr val="000000"/>
                          </a:solidFill>
                          <a:effectLst/>
                          <a:latin typeface="+mn-lt"/>
                          <a:ea typeface="Calibri" panose="020F0502020204030204" pitchFamily="34" charset="0"/>
                        </a:rPr>
                        <a:t> </a:t>
                      </a:r>
                    </a:p>
                    <a:p>
                      <a:pPr marL="72390" marR="90170" algn="just">
                        <a:lnSpc>
                          <a:spcPct val="115000"/>
                        </a:lnSpc>
                        <a:spcAft>
                          <a:spcPts val="0"/>
                        </a:spcAft>
                      </a:pPr>
                      <a:r>
                        <a:rPr lang="pl-PL" sz="1000" dirty="0">
                          <a:solidFill>
                            <a:srgbClr val="000000"/>
                          </a:solidFill>
                          <a:effectLst/>
                          <a:latin typeface="+mn-lt"/>
                          <a:ea typeface="Calibri" panose="020F0502020204030204" pitchFamily="34" charset="0"/>
                        </a:rPr>
                        <a:t> </a:t>
                      </a:r>
                    </a:p>
                    <a:p>
                      <a:pPr marL="72390" marR="90170" algn="just">
                        <a:lnSpc>
                          <a:spcPct val="115000"/>
                        </a:lnSpc>
                        <a:spcAft>
                          <a:spcPts val="0"/>
                        </a:spcAft>
                      </a:pPr>
                      <a:r>
                        <a:rPr lang="pl-PL" sz="1000" dirty="0">
                          <a:solidFill>
                            <a:srgbClr val="A6A6A6"/>
                          </a:solidFill>
                          <a:effectLst/>
                          <a:latin typeface="+mn-lt"/>
                          <a:ea typeface="Calibri" panose="020F0502020204030204" pitchFamily="34" charset="0"/>
                        </a:rPr>
                        <a:t> </a:t>
                      </a:r>
                      <a:endParaRPr lang="pl-PL" sz="1000" dirty="0">
                        <a:solidFill>
                          <a:srgbClr val="000000"/>
                        </a:solidFill>
                        <a:effectLst/>
                        <a:latin typeface="+mn-lt"/>
                        <a:ea typeface="Calibri" panose="020F0502020204030204" pitchFamily="34" charset="0"/>
                      </a:endParaRPr>
                    </a:p>
                  </a:txBody>
                  <a:tcPr marL="0" marR="0" marT="0" marB="0"/>
                </a:tc>
                <a:tc>
                  <a:txBody>
                    <a:bodyPr/>
                    <a:lstStyle/>
                    <a:p>
                      <a:pPr marL="72000" marR="89535" algn="l">
                        <a:lnSpc>
                          <a:spcPct val="115000"/>
                        </a:lnSpc>
                        <a:spcAft>
                          <a:spcPts val="0"/>
                        </a:spcAft>
                      </a:pPr>
                      <a:endParaRPr lang="pl-PL" sz="1000" dirty="0" smtClean="0">
                        <a:solidFill>
                          <a:srgbClr val="000000"/>
                        </a:solidFill>
                        <a:effectLst/>
                        <a:latin typeface="+mn-lt"/>
                        <a:ea typeface="Calibri" panose="020F0502020204030204" pitchFamily="34" charset="0"/>
                      </a:endParaRPr>
                    </a:p>
                    <a:p>
                      <a:pPr marL="72000" marR="89535" algn="l">
                        <a:lnSpc>
                          <a:spcPct val="115000"/>
                        </a:lnSpc>
                        <a:spcAft>
                          <a:spcPts val="0"/>
                        </a:spcAft>
                      </a:pPr>
                      <a:r>
                        <a:rPr lang="pl-PL" sz="1000" dirty="0" smtClean="0">
                          <a:solidFill>
                            <a:srgbClr val="000000"/>
                          </a:solidFill>
                          <a:effectLst/>
                          <a:latin typeface="+mn-lt"/>
                          <a:ea typeface="Calibri" panose="020F0502020204030204" pitchFamily="34" charset="0"/>
                        </a:rPr>
                        <a:t>Projekt </a:t>
                      </a:r>
                      <a:r>
                        <a:rPr lang="pl-PL" sz="1000" dirty="0">
                          <a:solidFill>
                            <a:srgbClr val="000000"/>
                          </a:solidFill>
                          <a:effectLst/>
                          <a:latin typeface="+mn-lt"/>
                          <a:ea typeface="Calibri" panose="020F0502020204030204" pitchFamily="34" charset="0"/>
                        </a:rPr>
                        <a:t>zakłada, że</a:t>
                      </a:r>
                      <a:r>
                        <a:rPr lang="pl-PL" sz="1000" dirty="0" smtClean="0">
                          <a:solidFill>
                            <a:srgbClr val="000000"/>
                          </a:solidFill>
                          <a:effectLst/>
                          <a:latin typeface="+mn-lt"/>
                          <a:ea typeface="Calibri" panose="020F0502020204030204" pitchFamily="34" charset="0"/>
                        </a:rPr>
                        <a:t>:</a:t>
                      </a:r>
                    </a:p>
                    <a:p>
                      <a:pPr marL="72000" marR="89535" algn="l">
                        <a:lnSpc>
                          <a:spcPct val="115000"/>
                        </a:lnSpc>
                        <a:spcAft>
                          <a:spcPts val="0"/>
                        </a:spcAft>
                      </a:pPr>
                      <a:endParaRPr lang="pl-PL" sz="1000" dirty="0">
                        <a:solidFill>
                          <a:srgbClr val="000000"/>
                        </a:solidFill>
                        <a:effectLst/>
                        <a:latin typeface="+mn-lt"/>
                        <a:ea typeface="Calibri" panose="020F0502020204030204" pitchFamily="34" charset="0"/>
                      </a:endParaRPr>
                    </a:p>
                    <a:p>
                      <a:pPr marL="72000" marR="89535" algn="just">
                        <a:lnSpc>
                          <a:spcPct val="115000"/>
                        </a:lnSpc>
                        <a:spcAft>
                          <a:spcPts val="0"/>
                        </a:spcAft>
                      </a:pPr>
                      <a:r>
                        <a:rPr lang="pl-PL" sz="1000" dirty="0" smtClean="0">
                          <a:solidFill>
                            <a:srgbClr val="000000"/>
                          </a:solidFill>
                          <a:effectLst/>
                          <a:latin typeface="+mn-lt"/>
                          <a:ea typeface="Calibri" panose="020F0502020204030204" pitchFamily="34" charset="0"/>
                        </a:rPr>
                        <a:t>6 </a:t>
                      </a:r>
                      <a:r>
                        <a:rPr lang="pl-PL" sz="1000" dirty="0">
                          <a:solidFill>
                            <a:srgbClr val="000000"/>
                          </a:solidFill>
                          <a:effectLst/>
                          <a:latin typeface="+mn-lt"/>
                          <a:ea typeface="Calibri" panose="020F0502020204030204" pitchFamily="34" charset="0"/>
                        </a:rPr>
                        <a:t>pkt - oferta kulturalno-edukacyjna powstała w wyniku realizacji projektu, w porównaniu z dotychczasową działalnością kulturalno-edukacyjną, zapewnia różnorodną (w tym wzbogaconą o nowe elementy) jakość merytoryczną programu. Oznacza to, że zaproponowany program tworzy nowe formy uczestnictwa w kulturze, wprowadza nowe elementy merytoryczne, skierowany jest do nowych grup odbiorców, przyczynia się do budowania świadomości i edukacji kulturalnej, wzrostu kompetencji kulturowych oraz do wzrostu kreatywności społeczeństwa. Wprowadzone nowe elementy do oferty kulturalno-edukacyjnej nie stanowią pojedynczych wydarzeń, tylko ich znaczenie w kontekście całej oferty jest widoczne i znaczące. </a:t>
                      </a:r>
                    </a:p>
                    <a:p>
                      <a:pPr marL="450215" marR="89535" algn="just">
                        <a:lnSpc>
                          <a:spcPct val="115000"/>
                        </a:lnSpc>
                        <a:spcAft>
                          <a:spcPts val="0"/>
                        </a:spcAft>
                      </a:pPr>
                      <a:endParaRPr lang="pl-PL" sz="1000" dirty="0">
                        <a:solidFill>
                          <a:srgbClr val="000000"/>
                        </a:solidFill>
                        <a:effectLst/>
                        <a:latin typeface="+mn-lt"/>
                        <a:ea typeface="Calibri" panose="020F0502020204030204" pitchFamily="34" charset="0"/>
                      </a:endParaRPr>
                    </a:p>
                    <a:p>
                      <a:pPr marL="450215" marR="89535" algn="just">
                        <a:lnSpc>
                          <a:spcPct val="115000"/>
                        </a:lnSpc>
                        <a:spcAft>
                          <a:spcPts val="0"/>
                        </a:spcAft>
                      </a:pPr>
                      <a:r>
                        <a:rPr lang="pl-PL" sz="1000" dirty="0">
                          <a:solidFill>
                            <a:srgbClr val="000000"/>
                          </a:solidFill>
                          <a:effectLst/>
                          <a:latin typeface="+mn-lt"/>
                          <a:ea typeface="Calibri" panose="020F0502020204030204" pitchFamily="34" charset="0"/>
                        </a:rPr>
                        <a:t> </a:t>
                      </a:r>
                    </a:p>
                  </a:txBody>
                  <a:tcPr marL="0" marR="0" marT="0" marB="0"/>
                </a:tc>
                <a:tc>
                  <a:txBody>
                    <a:bodyPr/>
                    <a:lstStyle/>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algn="ctr">
                        <a:lnSpc>
                          <a:spcPct val="115000"/>
                        </a:lnSpc>
                        <a:spcAft>
                          <a:spcPts val="0"/>
                        </a:spcAft>
                      </a:pPr>
                      <a:r>
                        <a:rPr lang="pl-PL" sz="1000" b="0" dirty="0" smtClean="0">
                          <a:solidFill>
                            <a:srgbClr val="000000"/>
                          </a:solidFill>
                          <a:effectLst/>
                          <a:latin typeface="+mn-lt"/>
                          <a:ea typeface="Calibri" panose="020F0502020204030204" pitchFamily="34" charset="0"/>
                        </a:rPr>
                        <a:t>6</a:t>
                      </a:r>
                      <a:endParaRPr lang="pl-PL" sz="1000" b="0" dirty="0">
                        <a:solidFill>
                          <a:srgbClr val="000000"/>
                        </a:solidFill>
                        <a:effectLst/>
                        <a:latin typeface="+mn-lt"/>
                        <a:ea typeface="Calibri" panose="020F0502020204030204" pitchFamily="34" charset="0"/>
                      </a:endParaRPr>
                    </a:p>
                  </a:txBody>
                  <a:tcPr marL="68580" marR="68580" marT="0" marB="0"/>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2064590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885931259"/>
              </p:ext>
            </p:extLst>
          </p:nvPr>
        </p:nvGraphicFramePr>
        <p:xfrm>
          <a:off x="256374" y="1373474"/>
          <a:ext cx="8554339" cy="5027326"/>
        </p:xfrm>
        <a:graphic>
          <a:graphicData uri="http://schemas.openxmlformats.org/drawingml/2006/table">
            <a:tbl>
              <a:tblPr firstRow="1" firstCol="1" bandRow="1">
                <a:tableStyleId>{5C22544A-7EE6-4342-B048-85BDC9FD1C3A}</a:tableStyleId>
              </a:tblPr>
              <a:tblGrid>
                <a:gridCol w="296076">
                  <a:extLst>
                    <a:ext uri="{9D8B030D-6E8A-4147-A177-3AD203B41FA5}">
                      <a16:colId xmlns="" xmlns:a16="http://schemas.microsoft.com/office/drawing/2014/main" val="20000"/>
                    </a:ext>
                  </a:extLst>
                </a:gridCol>
                <a:gridCol w="1572192">
                  <a:extLst>
                    <a:ext uri="{9D8B030D-6E8A-4147-A177-3AD203B41FA5}">
                      <a16:colId xmlns="" xmlns:a16="http://schemas.microsoft.com/office/drawing/2014/main" val="20001"/>
                    </a:ext>
                  </a:extLst>
                </a:gridCol>
                <a:gridCol w="1783970">
                  <a:extLst>
                    <a:ext uri="{9D8B030D-6E8A-4147-A177-3AD203B41FA5}">
                      <a16:colId xmlns="" xmlns:a16="http://schemas.microsoft.com/office/drawing/2014/main" val="20002"/>
                    </a:ext>
                  </a:extLst>
                </a:gridCol>
                <a:gridCol w="3795072">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1071747">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955579">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8.</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R="90170">
                        <a:spcAft>
                          <a:spcPts val="0"/>
                        </a:spcAft>
                      </a:pPr>
                      <a:endParaRPr lang="pl-PL" sz="1200" dirty="0" smtClean="0">
                        <a:solidFill>
                          <a:srgbClr val="000000"/>
                        </a:solidFill>
                        <a:effectLst/>
                        <a:latin typeface="+mn-lt"/>
                        <a:ea typeface="Calibri" panose="020F0502020204030204" pitchFamily="34" charset="0"/>
                      </a:endParaRPr>
                    </a:p>
                    <a:p>
                      <a:pPr marR="90170">
                        <a:spcAft>
                          <a:spcPts val="0"/>
                        </a:spcAft>
                      </a:pPr>
                      <a:endParaRPr lang="pl-PL" sz="1200" dirty="0" smtClean="0">
                        <a:solidFill>
                          <a:srgbClr val="000000"/>
                        </a:solidFill>
                        <a:effectLst/>
                        <a:latin typeface="+mn-lt"/>
                        <a:ea typeface="Calibri" panose="020F050202020403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Projekty przyczyniające się do rozwoju oferty </a:t>
                      </a:r>
                      <a:r>
                        <a:rPr kumimoji="0" lang="pl-PL" sz="10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mn-cs"/>
                        </a:rPr>
                        <a:t>kulturalno</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 edukacyjnej</a:t>
                      </a:r>
                    </a:p>
                    <a:p>
                      <a:pPr marR="90170">
                        <a:spcAft>
                          <a:spcPts val="0"/>
                        </a:spcAft>
                      </a:pPr>
                      <a:endParaRPr lang="pl-PL" sz="1200" dirty="0" smtClean="0">
                        <a:solidFill>
                          <a:srgbClr val="000000"/>
                        </a:solidFill>
                        <a:effectLst/>
                        <a:latin typeface="+mn-lt"/>
                        <a:ea typeface="Calibri" panose="020F0502020204030204" pitchFamily="34" charset="0"/>
                      </a:endParaRPr>
                    </a:p>
                  </a:txBody>
                  <a:tcPr marL="68580" marR="68580" marT="0" marB="0"/>
                </a:tc>
                <a:tc>
                  <a:txBody>
                    <a:bodyPr/>
                    <a:lstStyle/>
                    <a:p>
                      <a:pPr marR="90170" algn="just">
                        <a:lnSpc>
                          <a:spcPct val="115000"/>
                        </a:lnSpc>
                        <a:spcAft>
                          <a:spcPts val="0"/>
                        </a:spcAft>
                      </a:pPr>
                      <a:r>
                        <a:rPr lang="pl-PL" sz="1200" dirty="0">
                          <a:solidFill>
                            <a:srgbClr val="000000"/>
                          </a:solidFill>
                          <a:effectLst/>
                          <a:latin typeface="+mn-lt"/>
                          <a:ea typeface="Calibri" panose="020F0502020204030204" pitchFamily="34" charset="0"/>
                        </a:rPr>
                        <a:t> </a:t>
                      </a:r>
                      <a:endParaRPr lang="pl-PL" sz="1200" dirty="0" smtClean="0">
                        <a:solidFill>
                          <a:srgbClr val="000000"/>
                        </a:solidFill>
                        <a:effectLst/>
                        <a:latin typeface="+mn-lt"/>
                        <a:ea typeface="Calibri" panose="020F0502020204030204" pitchFamily="34" charset="0"/>
                      </a:endParaRPr>
                    </a:p>
                    <a:p>
                      <a:pPr marR="90170"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marR="90170" algn="ctr">
                        <a:lnSpc>
                          <a:spcPct val="115000"/>
                        </a:lnSpc>
                        <a:spcAft>
                          <a:spcPts val="0"/>
                        </a:spcAft>
                      </a:pPr>
                      <a:endParaRPr lang="pl-PL" sz="1000" dirty="0" smtClean="0">
                        <a:solidFill>
                          <a:srgbClr val="000000"/>
                        </a:solidFill>
                        <a:effectLst/>
                        <a:latin typeface="+mn-lt"/>
                        <a:ea typeface="Calibri" panose="020F0502020204030204" pitchFamily="34" charset="0"/>
                      </a:endParaRPr>
                    </a:p>
                    <a:p>
                      <a:pPr marR="90170" algn="ctr">
                        <a:lnSpc>
                          <a:spcPct val="115000"/>
                        </a:lnSpc>
                        <a:spcAft>
                          <a:spcPts val="0"/>
                        </a:spcAft>
                      </a:pPr>
                      <a:r>
                        <a:rPr lang="pl-PL" sz="1000" dirty="0" smtClean="0">
                          <a:solidFill>
                            <a:srgbClr val="000000"/>
                          </a:solidFill>
                          <a:effectLst/>
                          <a:latin typeface="+mn-lt"/>
                          <a:ea typeface="Calibri" panose="020F0502020204030204" pitchFamily="34" charset="0"/>
                        </a:rPr>
                        <a:t> </a:t>
                      </a:r>
                      <a:r>
                        <a:rPr lang="pl-PL" sz="1000" dirty="0" err="1" smtClean="0">
                          <a:solidFill>
                            <a:srgbClr val="000000"/>
                          </a:solidFill>
                          <a:effectLst/>
                          <a:latin typeface="+mn-lt"/>
                          <a:ea typeface="Calibri" panose="020F0502020204030204" pitchFamily="34" charset="0"/>
                        </a:rPr>
                        <a:t>j.w</a:t>
                      </a:r>
                      <a:r>
                        <a:rPr lang="pl-PL" sz="1000" dirty="0" smtClean="0">
                          <a:solidFill>
                            <a:srgbClr val="000000"/>
                          </a:solidFill>
                          <a:effectLst/>
                          <a:latin typeface="+mn-lt"/>
                          <a:ea typeface="Calibri" panose="020F0502020204030204" pitchFamily="34" charset="0"/>
                        </a:rPr>
                        <a:t>.</a:t>
                      </a:r>
                    </a:p>
                  </a:txBody>
                  <a:tcPr marL="0" marR="0" marT="0" marB="0"/>
                </a:tc>
                <a:tc>
                  <a:txBody>
                    <a:bodyPr/>
                    <a:lstStyle/>
                    <a:p>
                      <a:pPr marL="72000"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lub </a:t>
                      </a:r>
                    </a:p>
                    <a:p>
                      <a:pPr marL="72000"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w przypadku gdy wnioskodawca nie prowadził wcześniej działalności kulturalno-edukacyjnej - zaproponowana oferta jest bogata (liczona ilością zaproponowanych wydarzeń kulturalno-edukacyjnych), i jednocześnie zróżnicowana (różnorodne formy uczestnictwa w kulturze), skierowana do szerokiej grupy odbiorców, przyczynia się do budowania świadomości i edukacji kulturalnej, wzrostu kompetencji kulturowych oraz do wzrostu kreatywności społeczeństwa.</a:t>
                      </a:r>
                    </a:p>
                    <a:p>
                      <a:pPr marL="450215" marR="89535" lvl="0" indent="0" algn="just" defTabSz="914400" rtl="0" eaLnBrk="1" fontAlgn="auto" latinLnBrk="0" hangingPunct="1">
                        <a:lnSpc>
                          <a:spcPct val="115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p>
                      <a:pPr marL="72000"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3 pkt - oferta kulturalno-edukacyjna powstała w wyniku realizacji projektu w porównaniu do dotychczasowej działalności kulturalno-edukacyjnej wnioskodawcy jest bogatsza jedynie w odniesieniu do ilości zaproponowanych wydarzeń, jednakże nie wprowadza nowych form uczestnictwa w kulturze lub nie jest skierowana do nowej grupy odbiorców, lub nie wprowadza nowych elementów (np. nowej tematyki) (wzrost ilościowy nie jakościowy), lub nie wpływa znacząco na wzrost kompetencji kulturalnych oraz wzrost kreatywności społeczeństwa, lub wprowadzone nowe elementy do oferty kulturalno-edukacyjnej (nowe formy uczestnictwa w kulturze, nowi odbiorcy) są mało istotne biorąc pod uwagę całą ofertę. </a:t>
                      </a:r>
                    </a:p>
                    <a:p>
                      <a:pPr marL="450215" marR="89535">
                        <a:lnSpc>
                          <a:spcPct val="107000"/>
                        </a:lnSpc>
                        <a:spcAft>
                          <a:spcPts val="0"/>
                        </a:spcAft>
                      </a:pPr>
                      <a:endParaRPr lang="pl-PL" sz="1200" dirty="0" smtClean="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21590" algn="ctr">
                        <a:lnSpc>
                          <a:spcPct val="107000"/>
                        </a:lnSpc>
                        <a:spcBef>
                          <a:spcPts val="600"/>
                        </a:spcBef>
                        <a:spcAft>
                          <a:spcPts val="600"/>
                        </a:spcAft>
                      </a:pPr>
                      <a:r>
                        <a:rPr lang="pl-PL" sz="1200" dirty="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 </a:t>
                      </a:r>
                      <a:r>
                        <a:rPr lang="pl-PL" sz="1000" dirty="0" err="1" smtClean="0">
                          <a:effectLst/>
                          <a:latin typeface="+mn-lt"/>
                          <a:ea typeface="Calibri" panose="020F0502020204030204" pitchFamily="34" charset="0"/>
                          <a:cs typeface="Calibri" panose="020F0502020204030204" pitchFamily="34" charset="0"/>
                        </a:rPr>
                        <a:t>j.w</a:t>
                      </a:r>
                      <a:r>
                        <a:rPr lang="pl-PL" sz="1000" dirty="0" smtClean="0">
                          <a:effectLst/>
                          <a:latin typeface="+mn-lt"/>
                          <a:ea typeface="Calibri" panose="020F0502020204030204" pitchFamily="34" charset="0"/>
                          <a:cs typeface="Calibri" panose="020F0502020204030204" pitchFamily="34" charset="0"/>
                        </a:rPr>
                        <a:t>.</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2400443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937547733"/>
              </p:ext>
            </p:extLst>
          </p:nvPr>
        </p:nvGraphicFramePr>
        <p:xfrm>
          <a:off x="256374" y="1373474"/>
          <a:ext cx="8554339" cy="5027326"/>
        </p:xfrm>
        <a:graphic>
          <a:graphicData uri="http://schemas.openxmlformats.org/drawingml/2006/table">
            <a:tbl>
              <a:tblPr firstRow="1" firstCol="1" bandRow="1">
                <a:tableStyleId>{5C22544A-7EE6-4342-B048-85BDC9FD1C3A}</a:tableStyleId>
              </a:tblPr>
              <a:tblGrid>
                <a:gridCol w="296076">
                  <a:extLst>
                    <a:ext uri="{9D8B030D-6E8A-4147-A177-3AD203B41FA5}">
                      <a16:colId xmlns="" xmlns:a16="http://schemas.microsoft.com/office/drawing/2014/main" val="20000"/>
                    </a:ext>
                  </a:extLst>
                </a:gridCol>
                <a:gridCol w="1572192">
                  <a:extLst>
                    <a:ext uri="{9D8B030D-6E8A-4147-A177-3AD203B41FA5}">
                      <a16:colId xmlns="" xmlns:a16="http://schemas.microsoft.com/office/drawing/2014/main" val="20001"/>
                    </a:ext>
                  </a:extLst>
                </a:gridCol>
                <a:gridCol w="1783970">
                  <a:extLst>
                    <a:ext uri="{9D8B030D-6E8A-4147-A177-3AD203B41FA5}">
                      <a16:colId xmlns="" xmlns:a16="http://schemas.microsoft.com/office/drawing/2014/main" val="20002"/>
                    </a:ext>
                  </a:extLst>
                </a:gridCol>
                <a:gridCol w="3795072">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1071747">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955579">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8.</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R="90170">
                        <a:spcAft>
                          <a:spcPts val="0"/>
                        </a:spcAft>
                      </a:pPr>
                      <a:endParaRPr lang="pl-PL" sz="1200" dirty="0" smtClean="0">
                        <a:solidFill>
                          <a:srgbClr val="000000"/>
                        </a:solidFill>
                        <a:effectLst/>
                        <a:latin typeface="+mn-lt"/>
                        <a:ea typeface="Calibri" panose="020F0502020204030204" pitchFamily="34" charset="0"/>
                      </a:endParaRPr>
                    </a:p>
                    <a:p>
                      <a:pPr marR="90170">
                        <a:spcAft>
                          <a:spcPts val="0"/>
                        </a:spcAft>
                      </a:pPr>
                      <a:endParaRPr lang="pl-PL" sz="1200" dirty="0" smtClean="0">
                        <a:solidFill>
                          <a:srgbClr val="000000"/>
                        </a:solidFill>
                        <a:effectLst/>
                        <a:latin typeface="+mn-lt"/>
                        <a:ea typeface="Calibri" panose="020F050202020403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Projekty przyczyniające się do rozwoju oferty </a:t>
                      </a:r>
                      <a:r>
                        <a:rPr kumimoji="0" lang="pl-PL" sz="10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mn-cs"/>
                        </a:rPr>
                        <a:t>kulturalno</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 edukacyjnej</a:t>
                      </a:r>
                    </a:p>
                    <a:p>
                      <a:pPr marR="90170">
                        <a:spcAft>
                          <a:spcPts val="0"/>
                        </a:spcAft>
                      </a:pPr>
                      <a:endParaRPr lang="pl-PL" sz="1200" dirty="0" smtClean="0">
                        <a:solidFill>
                          <a:srgbClr val="000000"/>
                        </a:solidFill>
                        <a:effectLst/>
                        <a:latin typeface="+mn-lt"/>
                        <a:ea typeface="Calibri" panose="020F0502020204030204" pitchFamily="34" charset="0"/>
                      </a:endParaRPr>
                    </a:p>
                  </a:txBody>
                  <a:tcPr marL="68580" marR="68580" marT="0" marB="0"/>
                </a:tc>
                <a:tc>
                  <a:txBody>
                    <a:bodyPr/>
                    <a:lstStyle/>
                    <a:p>
                      <a:pPr marR="90170" algn="just">
                        <a:lnSpc>
                          <a:spcPct val="115000"/>
                        </a:lnSpc>
                        <a:spcAft>
                          <a:spcPts val="0"/>
                        </a:spcAft>
                      </a:pPr>
                      <a:r>
                        <a:rPr lang="pl-PL" sz="1200" dirty="0">
                          <a:solidFill>
                            <a:srgbClr val="000000"/>
                          </a:solidFill>
                          <a:effectLst/>
                          <a:latin typeface="+mn-lt"/>
                          <a:ea typeface="Calibri" panose="020F0502020204030204" pitchFamily="34" charset="0"/>
                        </a:rPr>
                        <a:t> </a:t>
                      </a:r>
                      <a:endParaRPr lang="pl-PL" sz="1200" dirty="0" smtClean="0">
                        <a:solidFill>
                          <a:srgbClr val="000000"/>
                        </a:solidFill>
                        <a:effectLst/>
                        <a:latin typeface="+mn-lt"/>
                        <a:ea typeface="Calibri" panose="020F0502020204030204" pitchFamily="34" charset="0"/>
                      </a:endParaRPr>
                    </a:p>
                    <a:p>
                      <a:pPr marL="0" marR="90170" lvl="0" indent="0" algn="ctr" defTabSz="914400" rtl="0" eaLnBrk="1" fontAlgn="auto" latinLnBrk="0" hangingPunct="1">
                        <a:lnSpc>
                          <a:spcPct val="115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p>
                      <a:pPr marL="0" marR="90170" lvl="0" indent="0" algn="ctr"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a:t>
                      </a:r>
                      <a:r>
                        <a:rPr kumimoji="0" lang="pl-PL" sz="10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mn-cs"/>
                        </a:rPr>
                        <a:t>j.w</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a:t>
                      </a:r>
                    </a:p>
                    <a:p>
                      <a:pPr marR="90170" algn="just">
                        <a:lnSpc>
                          <a:spcPct val="115000"/>
                        </a:lnSpc>
                        <a:spcAft>
                          <a:spcPts val="0"/>
                        </a:spcAft>
                      </a:pPr>
                      <a:endParaRPr lang="pl-PL" sz="1200" dirty="0" smtClean="0">
                        <a:solidFill>
                          <a:srgbClr val="000000"/>
                        </a:solidFill>
                        <a:effectLst/>
                        <a:latin typeface="+mn-lt"/>
                        <a:ea typeface="Calibri" panose="020F0502020204030204" pitchFamily="34" charset="0"/>
                      </a:endParaRPr>
                    </a:p>
                  </a:txBody>
                  <a:tcPr marL="0" marR="0" marT="0" marB="0"/>
                </a:tc>
                <a:tc>
                  <a:txBody>
                    <a:bodyPr/>
                    <a:lstStyle/>
                    <a:p>
                      <a:pPr marL="72000"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lub </a:t>
                      </a:r>
                    </a:p>
                    <a:p>
                      <a:pPr marL="450215"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w przypadku gdy wnioskodawca nie prowadził wcześniej działalności kulturalno-edukacyjnej - zaproponowana oferta jest bogata (liczona ilością zaproponowanych wydarzeń kulturalno-edukacyjnych), ale mało zróżnicowana (brak różnorodnych form uczestnictwa w kulturze), lub skierowana do wąskiej grupy odbiorców, lub nie wpływa znacząco na wzrost kompetencji kulturalnych oraz wzrost kreatywności społeczeństwa. </a:t>
                      </a:r>
                    </a:p>
                    <a:p>
                      <a:pPr marL="450215" marR="89535" lvl="0" indent="0" algn="just" defTabSz="914400" rtl="0" eaLnBrk="1" fontAlgn="auto" latinLnBrk="0" hangingPunct="1">
                        <a:lnSpc>
                          <a:spcPct val="115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p>
                      <a:pPr marL="72000"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0 pkt - pozostałe, w tym m.in.: oferta kulturalno-edukacyjna powstała w wyniku realizacji projektu będzie kontynuacją dotychczasowej działalności kulturalnej i kulturalno-edukacyjnej wnioskodawcy </a:t>
                      </a:r>
                    </a:p>
                    <a:p>
                      <a:pPr marL="450215" marR="89535" lvl="0" indent="0" algn="just" defTabSz="914400" rtl="0" eaLnBrk="1" fontAlgn="auto" latinLnBrk="0" hangingPunct="1">
                        <a:lnSpc>
                          <a:spcPct val="115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txBody>
                  <a:tcPr marL="0" marR="0" marT="0" marB="0"/>
                </a:tc>
                <a:tc>
                  <a:txBody>
                    <a:bodyPr/>
                    <a:lstStyle/>
                    <a:p>
                      <a:pPr marL="0" marR="90170" lvl="0" indent="0" algn="ctr" defTabSz="914400" rtl="0" eaLnBrk="1" fontAlgn="auto" latinLnBrk="0" hangingPunct="1">
                        <a:lnSpc>
                          <a:spcPct val="115000"/>
                        </a:lnSpc>
                        <a:spcBef>
                          <a:spcPts val="0"/>
                        </a:spcBef>
                        <a:spcAft>
                          <a:spcPts val="0"/>
                        </a:spcAft>
                        <a:buClrTx/>
                        <a:buSzTx/>
                        <a:buFontTx/>
                        <a:buNone/>
                        <a:tabLst/>
                        <a:defRPr/>
                      </a:pPr>
                      <a:r>
                        <a:rPr lang="pl-PL" sz="1200" dirty="0">
                          <a:effectLst/>
                          <a:latin typeface="+mn-lt"/>
                          <a:ea typeface="Calibri" panose="020F0502020204030204" pitchFamily="34" charset="0"/>
                          <a:cs typeface="Calibri" panose="020F0502020204030204" pitchFamily="34" charset="0"/>
                        </a:rPr>
                        <a:t> </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a:t>
                      </a:r>
                      <a:r>
                        <a:rPr kumimoji="0" lang="pl-PL" sz="10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mn-cs"/>
                        </a:rPr>
                        <a:t>j.w</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a:t>
                      </a:r>
                    </a:p>
                    <a:p>
                      <a:pPr marL="21590">
                        <a:lnSpc>
                          <a:spcPct val="107000"/>
                        </a:lnSpc>
                        <a:spcBef>
                          <a:spcPts val="600"/>
                        </a:spcBef>
                        <a:spcAft>
                          <a:spcPts val="600"/>
                        </a:spcAft>
                      </a:pPr>
                      <a:endParaRPr lang="pl-PL"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1706519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4116706851"/>
              </p:ext>
            </p:extLst>
          </p:nvPr>
        </p:nvGraphicFramePr>
        <p:xfrm>
          <a:off x="256374" y="1373474"/>
          <a:ext cx="8554339" cy="5027326"/>
        </p:xfrm>
        <a:graphic>
          <a:graphicData uri="http://schemas.openxmlformats.org/drawingml/2006/table">
            <a:tbl>
              <a:tblPr firstRow="1" firstCol="1" bandRow="1">
                <a:tableStyleId>{5C22544A-7EE6-4342-B048-85BDC9FD1C3A}</a:tableStyleId>
              </a:tblPr>
              <a:tblGrid>
                <a:gridCol w="296076">
                  <a:extLst>
                    <a:ext uri="{9D8B030D-6E8A-4147-A177-3AD203B41FA5}">
                      <a16:colId xmlns="" xmlns:a16="http://schemas.microsoft.com/office/drawing/2014/main" val="20000"/>
                    </a:ext>
                  </a:extLst>
                </a:gridCol>
                <a:gridCol w="1572192">
                  <a:extLst>
                    <a:ext uri="{9D8B030D-6E8A-4147-A177-3AD203B41FA5}">
                      <a16:colId xmlns="" xmlns:a16="http://schemas.microsoft.com/office/drawing/2014/main" val="20001"/>
                    </a:ext>
                  </a:extLst>
                </a:gridCol>
                <a:gridCol w="1506064">
                  <a:extLst>
                    <a:ext uri="{9D8B030D-6E8A-4147-A177-3AD203B41FA5}">
                      <a16:colId xmlns="" xmlns:a16="http://schemas.microsoft.com/office/drawing/2014/main" val="20002"/>
                    </a:ext>
                  </a:extLst>
                </a:gridCol>
                <a:gridCol w="4072978">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1071747">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955579">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8.</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R="90170">
                        <a:spcAft>
                          <a:spcPts val="0"/>
                        </a:spcAft>
                      </a:pPr>
                      <a:endParaRPr lang="pl-PL" sz="1200" dirty="0" smtClean="0">
                        <a:solidFill>
                          <a:srgbClr val="000000"/>
                        </a:solidFill>
                        <a:effectLst/>
                        <a:latin typeface="+mn-lt"/>
                        <a:ea typeface="Calibri" panose="020F0502020204030204" pitchFamily="34" charset="0"/>
                      </a:endParaRPr>
                    </a:p>
                    <a:p>
                      <a:pPr marR="90170" algn="ctr">
                        <a:spcAft>
                          <a:spcPts val="0"/>
                        </a:spcAft>
                      </a:pPr>
                      <a:endParaRPr lang="pl-PL" sz="1200" dirty="0" smtClean="0">
                        <a:solidFill>
                          <a:srgbClr val="000000"/>
                        </a:solidFill>
                        <a:effectLst/>
                        <a:latin typeface="+mn-lt"/>
                        <a:ea typeface="Calibri" panose="020F050202020403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Projekty przyczyniające się do rozwoju oferty </a:t>
                      </a:r>
                      <a:r>
                        <a:rPr kumimoji="0" lang="pl-PL" sz="10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mn-cs"/>
                        </a:rPr>
                        <a:t>kulturalno</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 edukacyjnej</a:t>
                      </a:r>
                    </a:p>
                    <a:p>
                      <a:pPr marR="90170">
                        <a:spcAft>
                          <a:spcPts val="0"/>
                        </a:spcAft>
                      </a:pPr>
                      <a:endParaRPr lang="pl-PL" sz="1200" dirty="0" smtClean="0">
                        <a:solidFill>
                          <a:srgbClr val="000000"/>
                        </a:solidFill>
                        <a:effectLst/>
                        <a:latin typeface="+mn-lt"/>
                        <a:ea typeface="Calibri" panose="020F0502020204030204" pitchFamily="34" charset="0"/>
                      </a:endParaRPr>
                    </a:p>
                  </a:txBody>
                  <a:tcPr marL="68580" marR="68580" marT="0" marB="0"/>
                </a:tc>
                <a:tc>
                  <a:txBody>
                    <a:bodyPr/>
                    <a:lstStyle/>
                    <a:p>
                      <a:pPr marR="90170" algn="just">
                        <a:lnSpc>
                          <a:spcPct val="115000"/>
                        </a:lnSpc>
                        <a:spcAft>
                          <a:spcPts val="0"/>
                        </a:spcAft>
                      </a:pPr>
                      <a:r>
                        <a:rPr lang="pl-PL" sz="1200" dirty="0">
                          <a:solidFill>
                            <a:srgbClr val="000000"/>
                          </a:solidFill>
                          <a:effectLst/>
                          <a:latin typeface="+mn-lt"/>
                          <a:ea typeface="Calibri" panose="020F0502020204030204" pitchFamily="34" charset="0"/>
                        </a:rPr>
                        <a:t> </a:t>
                      </a:r>
                      <a:endParaRPr lang="pl-PL" sz="1200" dirty="0" smtClean="0">
                        <a:solidFill>
                          <a:srgbClr val="000000"/>
                        </a:solidFill>
                        <a:effectLst/>
                        <a:latin typeface="+mn-lt"/>
                        <a:ea typeface="Calibri" panose="020F0502020204030204" pitchFamily="34" charset="0"/>
                      </a:endParaRPr>
                    </a:p>
                    <a:p>
                      <a:pPr marL="0" marR="90170" lvl="0" indent="0" algn="ctr" defTabSz="914400" rtl="0" eaLnBrk="1" fontAlgn="auto" latinLnBrk="0" hangingPunct="1">
                        <a:lnSpc>
                          <a:spcPct val="115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p>
                      <a:pPr marL="0" marR="90170" lvl="0" indent="0" algn="ctr" defTabSz="914400" rtl="0" eaLnBrk="1" fontAlgn="auto" latinLnBrk="0" hangingPunct="1">
                        <a:lnSpc>
                          <a:spcPct val="115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p>
                      <a:pPr marL="0" marR="90170" lvl="0" indent="0" algn="ctr"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a:t>
                      </a:r>
                      <a:r>
                        <a:rPr kumimoji="0" lang="pl-PL" sz="10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mn-cs"/>
                        </a:rPr>
                        <a:t>j.w</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a:t>
                      </a:r>
                    </a:p>
                    <a:p>
                      <a:pPr marR="90170" algn="just">
                        <a:lnSpc>
                          <a:spcPct val="115000"/>
                        </a:lnSpc>
                        <a:spcAft>
                          <a:spcPts val="0"/>
                        </a:spcAft>
                      </a:pPr>
                      <a:endParaRPr lang="pl-PL" sz="1200" dirty="0" smtClean="0">
                        <a:solidFill>
                          <a:srgbClr val="000000"/>
                        </a:solidFill>
                        <a:effectLst/>
                        <a:latin typeface="+mn-lt"/>
                        <a:ea typeface="Calibri" panose="020F0502020204030204" pitchFamily="34" charset="0"/>
                      </a:endParaRPr>
                    </a:p>
                  </a:txBody>
                  <a:tcPr marL="0" marR="0" marT="0" marB="0"/>
                </a:tc>
                <a:tc>
                  <a:txBody>
                    <a:bodyPr/>
                    <a:lstStyle/>
                    <a:p>
                      <a:pPr marL="72000"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lub </a:t>
                      </a:r>
                    </a:p>
                    <a:p>
                      <a:pPr marL="450215"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w przypadku gdy wnioskodawca nie prowadził wcześniej działalności kulturalno-edukacyjnej - zaproponowana oferta jest uboga (liczona ilością zaproponowanych wydarzeń kulturalno-edukacyjnych) lub mało zróżnicowana (brak różnorodnych form uczestnictwa w kulturze), lub skierowana do wąskiej grupy odbiorców, lub nie wpływa na wzrost kompetencji kulturalnych oraz wzrost kreatywności społeczeństwa.</a:t>
                      </a:r>
                    </a:p>
                    <a:p>
                      <a:pPr marL="0" marR="89535"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A6A6A6"/>
                          </a:solidFill>
                          <a:effectLst/>
                          <a:uLnTx/>
                          <a:uFillTx/>
                          <a:latin typeface="+mn-lt"/>
                          <a:ea typeface="Calibri" panose="020F0502020204030204" pitchFamily="34" charset="0"/>
                          <a:cs typeface="+mn-cs"/>
                        </a:rPr>
                        <a:t> </a:t>
                      </a:r>
                    </a:p>
                    <a:p>
                      <a:pPr marL="0" marR="89535" lvl="0" indent="0" algn="just" defTabSz="914400" rtl="0" eaLnBrk="1" fontAlgn="auto" latinLnBrk="0" hangingPunct="1">
                        <a:lnSpc>
                          <a:spcPct val="115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p>
                      <a:pPr marL="104775" marR="89535" lvl="0" indent="-14605" algn="ctr"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Punkty w ramach kryterium nie podlegają sumowaniu.</a:t>
                      </a:r>
                    </a:p>
                    <a:p>
                      <a:pPr marL="450215" marR="89535" lvl="0" indent="0" algn="just" defTabSz="914400" rtl="0" eaLnBrk="1" fontAlgn="auto" latinLnBrk="0" hangingPunct="1">
                        <a:lnSpc>
                          <a:spcPct val="115000"/>
                        </a:lnSpc>
                        <a:spcBef>
                          <a:spcPts val="0"/>
                        </a:spcBef>
                        <a:spcAft>
                          <a:spcPts val="0"/>
                        </a:spcAft>
                        <a:buClrTx/>
                        <a:buSzTx/>
                        <a:buFontTx/>
                        <a:buNone/>
                        <a:tabLst/>
                        <a:defRPr/>
                      </a:pP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txBody>
                  <a:tcPr marL="0" marR="0" marT="0" marB="0"/>
                </a:tc>
                <a:tc>
                  <a:txBody>
                    <a:bodyPr/>
                    <a:lstStyle/>
                    <a:p>
                      <a:pPr marL="0" marR="90170" lvl="0" indent="0" algn="ctr" defTabSz="914400" rtl="0" eaLnBrk="1" fontAlgn="auto" latinLnBrk="0" hangingPunct="1">
                        <a:lnSpc>
                          <a:spcPct val="115000"/>
                        </a:lnSpc>
                        <a:spcBef>
                          <a:spcPts val="0"/>
                        </a:spcBef>
                        <a:spcAft>
                          <a:spcPts val="0"/>
                        </a:spcAft>
                        <a:buClrTx/>
                        <a:buSzTx/>
                        <a:buFontTx/>
                        <a:buNone/>
                        <a:tabLst/>
                        <a:defRPr/>
                      </a:pPr>
                      <a:r>
                        <a:rPr lang="pl-PL" sz="1200" dirty="0">
                          <a:effectLst/>
                          <a:latin typeface="+mn-lt"/>
                          <a:ea typeface="Calibri" panose="020F0502020204030204" pitchFamily="34" charset="0"/>
                          <a:cs typeface="Calibri" panose="020F0502020204030204" pitchFamily="34" charset="0"/>
                        </a:rPr>
                        <a:t> </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a:t>
                      </a:r>
                      <a:r>
                        <a:rPr kumimoji="0" lang="pl-PL" sz="10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mn-cs"/>
                        </a:rPr>
                        <a:t>j.w</a:t>
                      </a: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a:t>
                      </a:r>
                    </a:p>
                    <a:p>
                      <a:pPr marL="21590">
                        <a:lnSpc>
                          <a:spcPct val="107000"/>
                        </a:lnSpc>
                        <a:spcBef>
                          <a:spcPts val="600"/>
                        </a:spcBef>
                        <a:spcAft>
                          <a:spcPts val="600"/>
                        </a:spcAft>
                      </a:pPr>
                      <a:endParaRPr lang="pl-PL"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146098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055357769"/>
              </p:ext>
            </p:extLst>
          </p:nvPr>
        </p:nvGraphicFramePr>
        <p:xfrm>
          <a:off x="256374" y="1373474"/>
          <a:ext cx="8554339" cy="5027326"/>
        </p:xfrm>
        <a:graphic>
          <a:graphicData uri="http://schemas.openxmlformats.org/drawingml/2006/table">
            <a:tbl>
              <a:tblPr firstRow="1" firstCol="1" bandRow="1">
                <a:tableStyleId>{5C22544A-7EE6-4342-B048-85BDC9FD1C3A}</a:tableStyleId>
              </a:tblPr>
              <a:tblGrid>
                <a:gridCol w="296076">
                  <a:extLst>
                    <a:ext uri="{9D8B030D-6E8A-4147-A177-3AD203B41FA5}">
                      <a16:colId xmlns="" xmlns:a16="http://schemas.microsoft.com/office/drawing/2014/main" val="20000"/>
                    </a:ext>
                  </a:extLst>
                </a:gridCol>
                <a:gridCol w="1572192">
                  <a:extLst>
                    <a:ext uri="{9D8B030D-6E8A-4147-A177-3AD203B41FA5}">
                      <a16:colId xmlns="" xmlns:a16="http://schemas.microsoft.com/office/drawing/2014/main" val="20001"/>
                    </a:ext>
                  </a:extLst>
                </a:gridCol>
                <a:gridCol w="2671476">
                  <a:extLst>
                    <a:ext uri="{9D8B030D-6E8A-4147-A177-3AD203B41FA5}">
                      <a16:colId xmlns="" xmlns:a16="http://schemas.microsoft.com/office/drawing/2014/main" val="20002"/>
                    </a:ext>
                  </a:extLst>
                </a:gridCol>
                <a:gridCol w="2907566">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1071747">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955579">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9.</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R="90170">
                        <a:spcAft>
                          <a:spcPts val="0"/>
                        </a:spcAft>
                      </a:pPr>
                      <a:endParaRPr lang="pl-PL" sz="1000" dirty="0" smtClean="0">
                        <a:solidFill>
                          <a:srgbClr val="000000"/>
                        </a:solidFill>
                        <a:effectLst/>
                        <a:latin typeface="+mn-lt"/>
                        <a:ea typeface="Calibri" panose="020F0502020204030204" pitchFamily="34" charset="0"/>
                      </a:endParaRPr>
                    </a:p>
                    <a:p>
                      <a:pPr marR="90170">
                        <a:spcAft>
                          <a:spcPts val="0"/>
                        </a:spcAft>
                      </a:pPr>
                      <a:endParaRPr lang="pl-PL" sz="1000" dirty="0" smtClean="0">
                        <a:solidFill>
                          <a:srgbClr val="000000"/>
                        </a:solidFill>
                        <a:effectLst/>
                        <a:latin typeface="+mn-lt"/>
                        <a:ea typeface="Calibri" panose="020F050202020403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pl-PL" sz="1000" dirty="0" smtClean="0">
                          <a:effectLst/>
                          <a:latin typeface="+mn-lt"/>
                          <a:ea typeface="Calibri" panose="020F0502020204030204" pitchFamily="34" charset="0"/>
                          <a:cs typeface="Times New Roman" panose="02020603050405020304" pitchFamily="18" charset="0"/>
                        </a:rPr>
                        <a:t>Wpływ projektu na podniesienie atrakcyjności turystycznej regionu/kraju</a:t>
                      </a:r>
                      <a:endParaRPr lang="pl-PL" sz="1000" dirty="0" smtClean="0">
                        <a:solidFill>
                          <a:srgbClr val="000000"/>
                        </a:solidFill>
                        <a:effectLst/>
                        <a:latin typeface="+mn-lt"/>
                        <a:ea typeface="Calibri" panose="020F0502020204030204" pitchFamily="34" charset="0"/>
                      </a:endParaRPr>
                    </a:p>
                  </a:txBody>
                  <a:tcPr marL="68580" marR="68580" marT="0" marB="0"/>
                </a:tc>
                <a:tc>
                  <a:txBody>
                    <a:bodyPr/>
                    <a:lstStyle/>
                    <a:p>
                      <a:pPr marR="90170" algn="just">
                        <a:lnSpc>
                          <a:spcPct val="115000"/>
                        </a:lnSpc>
                        <a:spcAft>
                          <a:spcPts val="0"/>
                        </a:spcAft>
                      </a:pPr>
                      <a:r>
                        <a:rPr lang="pl-PL" sz="1000" dirty="0">
                          <a:solidFill>
                            <a:srgbClr val="000000"/>
                          </a:solidFill>
                          <a:effectLst/>
                          <a:latin typeface="+mn-lt"/>
                          <a:ea typeface="Calibri" panose="020F0502020204030204" pitchFamily="34" charset="0"/>
                        </a:rPr>
                        <a:t> </a:t>
                      </a:r>
                      <a:endParaRPr lang="pl-PL" sz="1000" dirty="0" smtClean="0">
                        <a:solidFill>
                          <a:srgbClr val="000000"/>
                        </a:solidFill>
                        <a:effectLst/>
                        <a:latin typeface="+mn-lt"/>
                        <a:ea typeface="Calibri" panose="020F0502020204030204" pitchFamily="34" charset="0"/>
                      </a:endParaRPr>
                    </a:p>
                    <a:p>
                      <a:pPr marL="72000" algn="just">
                        <a:lnSpc>
                          <a:spcPct val="114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W ramach kryterium ocenie podlegać będzie, czy: </a:t>
                      </a:r>
                      <a:endParaRPr lang="pl-PL" sz="1000" dirty="0" smtClean="0">
                        <a:effectLst/>
                        <a:latin typeface="+mn-lt"/>
                        <a:ea typeface="Calibri" panose="020F0502020204030204" pitchFamily="34" charset="0"/>
                        <a:cs typeface="Times New Roman" panose="02020603050405020304" pitchFamily="18" charset="0"/>
                      </a:endParaRP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Times New Roman" panose="02020603050405020304" pitchFamily="18" charset="0"/>
                        </a:rPr>
                        <a:t>- </a:t>
                      </a:r>
                      <a:r>
                        <a:rPr lang="pl-PL" sz="1000" dirty="0" smtClean="0">
                          <a:solidFill>
                            <a:srgbClr val="000000"/>
                          </a:solidFill>
                          <a:effectLst/>
                          <a:latin typeface="+mn-lt"/>
                          <a:ea typeface="Calibri" panose="020F0502020204030204" pitchFamily="34" charset="0"/>
                          <a:cs typeface="Calibri" panose="020F0502020204030204" pitchFamily="34" charset="0"/>
                        </a:rPr>
                        <a:t>przygotowana nowa oferta turystyczna </a:t>
                      </a: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   będzie wykraczała poza główny zakres   </a:t>
                      </a: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   działalności wnioskodawcy,</a:t>
                      </a:r>
                      <a:endParaRPr lang="pl-PL" sz="1000" dirty="0" smtClean="0">
                        <a:effectLst/>
                        <a:latin typeface="+mn-lt"/>
                        <a:ea typeface="Calibri" panose="020F0502020204030204" pitchFamily="34" charset="0"/>
                        <a:cs typeface="Times New Roman" panose="02020603050405020304" pitchFamily="18" charset="0"/>
                      </a:endParaRP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Times New Roman" panose="02020603050405020304" pitchFamily="18" charset="0"/>
                        </a:rPr>
                        <a:t>- </a:t>
                      </a:r>
                      <a:r>
                        <a:rPr lang="pl-PL" sz="1000" dirty="0" smtClean="0">
                          <a:solidFill>
                            <a:srgbClr val="000000"/>
                          </a:solidFill>
                          <a:effectLst/>
                          <a:latin typeface="+mn-lt"/>
                          <a:ea typeface="Calibri" panose="020F0502020204030204" pitchFamily="34" charset="0"/>
                          <a:cs typeface="Calibri" panose="020F0502020204030204" pitchFamily="34" charset="0"/>
                        </a:rPr>
                        <a:t>prowadzone działania promocyjne będą </a:t>
                      </a: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   miały zasięg ponadregionalny (nie </a:t>
                      </a: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   dotyczy wyłącznej promocji w  </a:t>
                      </a: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   Internecie). </a:t>
                      </a:r>
                      <a:endParaRPr lang="pl-PL" sz="1000" dirty="0" smtClean="0">
                        <a:effectLst/>
                        <a:latin typeface="+mn-lt"/>
                        <a:ea typeface="Calibri" panose="020F0502020204030204" pitchFamily="34" charset="0"/>
                        <a:cs typeface="Times New Roman" panose="02020603050405020304" pitchFamily="18" charset="0"/>
                      </a:endParaRP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 </a:t>
                      </a:r>
                      <a:endParaRPr lang="pl-PL" sz="1000" dirty="0" smtClean="0">
                        <a:effectLst/>
                        <a:latin typeface="+mn-lt"/>
                        <a:ea typeface="Calibri" panose="020F0502020204030204" pitchFamily="34" charset="0"/>
                        <a:cs typeface="Times New Roman" panose="02020603050405020304" pitchFamily="18" charset="0"/>
                      </a:endParaRPr>
                    </a:p>
                    <a:p>
                      <a:pPr marL="72000">
                        <a:lnSpc>
                          <a:spcPct val="114000"/>
                        </a:lnSpc>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Priorytetowo będą traktowane projekty, które przyczynią się do wzrostu atrakcyjności turystycznej miejsca oraz będą mieć wpływ na rozwój lokalnej bazy turystycznej. </a:t>
                      </a:r>
                      <a:endParaRPr lang="pl-PL" sz="1000" dirty="0" smtClean="0">
                        <a:solidFill>
                          <a:srgbClr val="000000"/>
                        </a:solidFill>
                        <a:effectLst/>
                        <a:latin typeface="+mn-lt"/>
                        <a:ea typeface="Calibri" panose="020F0502020204030204" pitchFamily="34" charset="0"/>
                      </a:endParaRPr>
                    </a:p>
                  </a:txBody>
                  <a:tcPr marL="0" marR="0" marT="0" marB="0"/>
                </a:tc>
                <a:tc>
                  <a:txBody>
                    <a:bodyPr/>
                    <a:lstStyle/>
                    <a:p>
                      <a:pPr marL="450215">
                        <a:lnSpc>
                          <a:spcPct val="107000"/>
                        </a:lnSpc>
                        <a:spcAft>
                          <a:spcPts val="0"/>
                        </a:spcAft>
                      </a:pPr>
                      <a:endParaRPr lang="pl-PL" sz="1000" dirty="0" smtClean="0">
                        <a:solidFill>
                          <a:srgbClr val="000000"/>
                        </a:solidFill>
                        <a:effectLst/>
                        <a:latin typeface="+mn-lt"/>
                        <a:ea typeface="Calibri" panose="020F0502020204030204" pitchFamily="34" charset="0"/>
                        <a:cs typeface="Times New Roman" panose="02020603050405020304" pitchFamily="18" charset="0"/>
                      </a:endParaRPr>
                    </a:p>
                    <a:p>
                      <a:pPr marL="72000" algn="l">
                        <a:lnSpc>
                          <a:spcPct val="114000"/>
                        </a:lnSpc>
                        <a:spcAft>
                          <a:spcPts val="0"/>
                        </a:spcAft>
                      </a:pPr>
                      <a:r>
                        <a:rPr lang="pl-PL" sz="1000" dirty="0" smtClean="0">
                          <a:solidFill>
                            <a:srgbClr val="000000"/>
                          </a:solidFill>
                          <a:effectLst/>
                          <a:latin typeface="+mn-lt"/>
                          <a:ea typeface="Calibri" panose="020F0502020204030204" pitchFamily="34" charset="0"/>
                          <a:cs typeface="Times New Roman" panose="02020603050405020304" pitchFamily="18" charset="0"/>
                        </a:rPr>
                        <a:t> </a:t>
                      </a:r>
                      <a:r>
                        <a:rPr lang="pl-PL" sz="1000" dirty="0" smtClean="0">
                          <a:effectLst/>
                          <a:latin typeface="+mn-lt"/>
                          <a:ea typeface="Calibri" panose="020F0502020204030204" pitchFamily="34" charset="0"/>
                          <a:cs typeface="Calibri" panose="020F0502020204030204" pitchFamily="34" charset="0"/>
                        </a:rPr>
                        <a:t>3 pkt - przygotowana nowa oferta turystyczna  będzie wykraczała poza główny zakres działalności wnioskodawcy; </a:t>
                      </a:r>
                      <a:endParaRPr lang="pl-PL" sz="1000" dirty="0" smtClean="0">
                        <a:effectLst/>
                        <a:latin typeface="+mn-lt"/>
                        <a:ea typeface="Calibri" panose="020F0502020204030204" pitchFamily="34" charset="0"/>
                        <a:cs typeface="Times New Roman" panose="02020603050405020304" pitchFamily="18" charset="0"/>
                      </a:endParaRPr>
                    </a:p>
                    <a:p>
                      <a:pPr marL="72000" algn="l">
                        <a:lnSpc>
                          <a:spcPct val="114000"/>
                        </a:lnSpc>
                        <a:spcAft>
                          <a:spcPts val="0"/>
                        </a:spcAft>
                      </a:pPr>
                      <a:endParaRPr lang="pl-PL" sz="1000" dirty="0" smtClean="0">
                        <a:effectLst/>
                        <a:latin typeface="+mn-lt"/>
                        <a:ea typeface="Calibri" panose="020F0502020204030204" pitchFamily="34" charset="0"/>
                        <a:cs typeface="Calibri" panose="020F0502020204030204" pitchFamily="34" charset="0"/>
                      </a:endParaRPr>
                    </a:p>
                    <a:p>
                      <a:pPr marL="72000" algn="l">
                        <a:lnSpc>
                          <a:spcPct val="114000"/>
                        </a:lnSpc>
                        <a:spcAft>
                          <a:spcPts val="0"/>
                        </a:spcAft>
                      </a:pPr>
                      <a:r>
                        <a:rPr lang="pl-PL" sz="1000" dirty="0" smtClean="0">
                          <a:effectLst/>
                          <a:latin typeface="+mn-lt"/>
                          <a:ea typeface="Calibri" panose="020F0502020204030204" pitchFamily="34" charset="0"/>
                          <a:cs typeface="Calibri" panose="020F0502020204030204" pitchFamily="34" charset="0"/>
                        </a:rPr>
                        <a:t>3 pkt - prowadzone działania promocyjne będą miały zasięg ponadregionalny (nie dotyczy wyłącznej promocji w Internecie). </a:t>
                      </a:r>
                      <a:endParaRPr lang="pl-PL" sz="1000" dirty="0" smtClean="0">
                        <a:effectLst/>
                        <a:latin typeface="+mn-lt"/>
                        <a:ea typeface="Calibri" panose="020F0502020204030204" pitchFamily="34" charset="0"/>
                        <a:cs typeface="Times New Roman" panose="02020603050405020304" pitchFamily="18" charset="0"/>
                      </a:endParaRPr>
                    </a:p>
                    <a:p>
                      <a:pPr marL="72000" marR="89535" indent="-374650" algn="l">
                        <a:lnSpc>
                          <a:spcPct val="114000"/>
                        </a:lnSpc>
                        <a:spcAft>
                          <a:spcPts val="0"/>
                        </a:spcAft>
                      </a:pPr>
                      <a:endParaRPr lang="pl-PL" sz="1000" dirty="0" smtClean="0">
                        <a:solidFill>
                          <a:srgbClr val="000000"/>
                        </a:solidFill>
                        <a:effectLst/>
                        <a:latin typeface="+mn-lt"/>
                        <a:ea typeface="Calibri" panose="020F0502020204030204" pitchFamily="34" charset="0"/>
                      </a:endParaRPr>
                    </a:p>
                    <a:p>
                      <a:pPr marL="72000" marR="89535" indent="-374650" algn="l">
                        <a:lnSpc>
                          <a:spcPct val="114000"/>
                        </a:lnSpc>
                        <a:spcAft>
                          <a:spcPts val="0"/>
                        </a:spcAft>
                      </a:pPr>
                      <a:r>
                        <a:rPr lang="pl-PL" sz="1000" dirty="0" smtClean="0">
                          <a:solidFill>
                            <a:srgbClr val="000000"/>
                          </a:solidFill>
                          <a:effectLst/>
                          <a:latin typeface="+mn-lt"/>
                          <a:ea typeface="Calibri" panose="020F0502020204030204" pitchFamily="34" charset="0"/>
                        </a:rPr>
                        <a:t>  0 pkt - brak wpływu lub brak informacji w tym zakresie.</a:t>
                      </a:r>
                    </a:p>
                    <a:p>
                      <a:pPr marL="72000" algn="l">
                        <a:lnSpc>
                          <a:spcPct val="114000"/>
                        </a:lnSpc>
                        <a:spcAft>
                          <a:spcPts val="0"/>
                        </a:spcAft>
                      </a:pPr>
                      <a:r>
                        <a:rPr lang="pl-PL" sz="1000" dirty="0" smtClean="0">
                          <a:effectLst/>
                          <a:latin typeface="+mn-lt"/>
                          <a:ea typeface="Calibri" panose="020F0502020204030204" pitchFamily="34" charset="0"/>
                          <a:cs typeface="Times New Roman" panose="02020603050405020304" pitchFamily="18" charset="0"/>
                        </a:rPr>
                        <a:t>Punkty w ramach kryterium podlegają sumowaniu.</a:t>
                      </a:r>
                      <a:endPar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endParaRPr>
                    </a:p>
                  </a:txBody>
                  <a:tcPr marL="0" marR="0" marT="0" marB="0"/>
                </a:tc>
                <a:tc>
                  <a:txBody>
                    <a:bodyPr/>
                    <a:lstStyle/>
                    <a:p>
                      <a:pPr marL="21590" algn="ctr">
                        <a:lnSpc>
                          <a:spcPct val="107000"/>
                        </a:lnSpc>
                        <a:spcBef>
                          <a:spcPts val="600"/>
                        </a:spcBef>
                        <a:spcAft>
                          <a:spcPts val="600"/>
                        </a:spcAft>
                      </a:pPr>
                      <a:r>
                        <a:rPr lang="pl-PL" sz="1000" dirty="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6</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4108914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358061733"/>
              </p:ext>
            </p:extLst>
          </p:nvPr>
        </p:nvGraphicFramePr>
        <p:xfrm>
          <a:off x="256374" y="1373474"/>
          <a:ext cx="8554339" cy="5027326"/>
        </p:xfrm>
        <a:graphic>
          <a:graphicData uri="http://schemas.openxmlformats.org/drawingml/2006/table">
            <a:tbl>
              <a:tblPr firstRow="1" firstCol="1" bandRow="1">
                <a:tableStyleId>{5C22544A-7EE6-4342-B048-85BDC9FD1C3A}</a:tableStyleId>
              </a:tblPr>
              <a:tblGrid>
                <a:gridCol w="362191">
                  <a:extLst>
                    <a:ext uri="{9D8B030D-6E8A-4147-A177-3AD203B41FA5}">
                      <a16:colId xmlns="" xmlns:a16="http://schemas.microsoft.com/office/drawing/2014/main" val="20000"/>
                    </a:ext>
                  </a:extLst>
                </a:gridCol>
                <a:gridCol w="1506077">
                  <a:extLst>
                    <a:ext uri="{9D8B030D-6E8A-4147-A177-3AD203B41FA5}">
                      <a16:colId xmlns="" xmlns:a16="http://schemas.microsoft.com/office/drawing/2014/main" val="20001"/>
                    </a:ext>
                  </a:extLst>
                </a:gridCol>
                <a:gridCol w="2671476">
                  <a:extLst>
                    <a:ext uri="{9D8B030D-6E8A-4147-A177-3AD203B41FA5}">
                      <a16:colId xmlns="" xmlns:a16="http://schemas.microsoft.com/office/drawing/2014/main" val="20002"/>
                    </a:ext>
                  </a:extLst>
                </a:gridCol>
                <a:gridCol w="2907566">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1071747">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955579">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10.</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L="72000">
                        <a:lnSpc>
                          <a:spcPct val="114000"/>
                        </a:lnSpc>
                        <a:spcBef>
                          <a:spcPts val="0"/>
                        </a:spcBef>
                        <a:spcAft>
                          <a:spcPts val="0"/>
                        </a:spcAft>
                      </a:pPr>
                      <a:endParaRPr lang="pl-PL" sz="1000" dirty="0" smtClean="0">
                        <a:solidFill>
                          <a:srgbClr val="0D0D0D"/>
                        </a:solidFill>
                        <a:effectLst/>
                        <a:latin typeface="+mn-lt"/>
                        <a:ea typeface="Times New Roman" panose="02020603050405020304" pitchFamily="18" charset="0"/>
                      </a:endParaRPr>
                    </a:p>
                    <a:p>
                      <a:pPr marL="72000" algn="ctr">
                        <a:lnSpc>
                          <a:spcPct val="114000"/>
                        </a:lnSpc>
                        <a:spcBef>
                          <a:spcPts val="0"/>
                        </a:spcBef>
                        <a:spcAft>
                          <a:spcPts val="0"/>
                        </a:spcAft>
                      </a:pPr>
                      <a:r>
                        <a:rPr lang="pl-PL" sz="1000" dirty="0" smtClean="0">
                          <a:solidFill>
                            <a:srgbClr val="0D0D0D"/>
                          </a:solidFill>
                          <a:effectLst/>
                          <a:latin typeface="+mn-lt"/>
                          <a:ea typeface="Times New Roman" panose="02020603050405020304" pitchFamily="18" charset="0"/>
                        </a:rPr>
                        <a:t>Zgodność </a:t>
                      </a:r>
                      <a:r>
                        <a:rPr lang="pl-PL" sz="1000" dirty="0">
                          <a:solidFill>
                            <a:srgbClr val="0D0D0D"/>
                          </a:solidFill>
                          <a:effectLst/>
                          <a:latin typeface="+mn-lt"/>
                          <a:ea typeface="Times New Roman" panose="02020603050405020304" pitchFamily="18" charset="0"/>
                        </a:rPr>
                        <a:t>inwestycji z programem rewitalizacji </a:t>
                      </a:r>
                      <a:endParaRPr lang="pl-PL" sz="1000" dirty="0">
                        <a:solidFill>
                          <a:srgbClr val="000000"/>
                        </a:solidFill>
                        <a:effectLst/>
                        <a:latin typeface="+mn-lt"/>
                        <a:ea typeface="Calibri" panose="020F0502020204030204" pitchFamily="34" charset="0"/>
                      </a:endParaRPr>
                    </a:p>
                  </a:txBody>
                  <a:tcPr marL="68580" marR="68580" marT="0" marB="0"/>
                </a:tc>
                <a:tc>
                  <a:txBody>
                    <a:bodyPr/>
                    <a:lstStyle/>
                    <a:p>
                      <a:pPr marL="72000" marR="90170" indent="-17780" algn="just">
                        <a:lnSpc>
                          <a:spcPct val="114000"/>
                        </a:lnSpc>
                        <a:spcBef>
                          <a:spcPts val="0"/>
                        </a:spcBef>
                        <a:spcAft>
                          <a:spcPts val="0"/>
                        </a:spcAft>
                      </a:pPr>
                      <a:r>
                        <a:rPr lang="pl-PL" sz="1000" dirty="0">
                          <a:solidFill>
                            <a:srgbClr val="0D0D0D"/>
                          </a:solidFill>
                          <a:effectLst/>
                          <a:latin typeface="+mn-lt"/>
                          <a:ea typeface="Times New Roman" panose="02020603050405020304" pitchFamily="18" charset="0"/>
                        </a:rPr>
                        <a:t>Oceniana jest zgodność inwestycji obowiązującym (na dzień składania wniosku o dofinansowanie) właściwym miejscowo programem rewitalizacji. </a:t>
                      </a:r>
                      <a:endParaRPr lang="pl-PL" sz="1000" dirty="0">
                        <a:solidFill>
                          <a:srgbClr val="000000"/>
                        </a:solidFill>
                        <a:effectLst/>
                        <a:latin typeface="+mn-lt"/>
                        <a:ea typeface="Calibri" panose="020F0502020204030204" pitchFamily="34" charset="0"/>
                      </a:endParaRPr>
                    </a:p>
                    <a:p>
                      <a:pPr marL="72000" marR="90170" indent="-17780" algn="just">
                        <a:lnSpc>
                          <a:spcPct val="114000"/>
                        </a:lnSpc>
                        <a:spcBef>
                          <a:spcPts val="0"/>
                        </a:spcBef>
                        <a:spcAft>
                          <a:spcPts val="0"/>
                        </a:spcAft>
                      </a:pPr>
                      <a:r>
                        <a:rPr lang="pl-PL" sz="1000" dirty="0">
                          <a:solidFill>
                            <a:srgbClr val="0D0D0D"/>
                          </a:solidFill>
                          <a:effectLst/>
                          <a:latin typeface="+mn-lt"/>
                          <a:ea typeface="Times New Roman" panose="02020603050405020304" pitchFamily="18" charset="0"/>
                        </a:rPr>
                        <a:t>Program rewitalizacji musi znajdować się w Wykazie programów rewitalizacji województwa mazowieckiego w dniu złożenia wniosku o dofinansowanie.</a:t>
                      </a:r>
                      <a:endParaRPr lang="pl-PL" sz="1000" dirty="0">
                        <a:solidFill>
                          <a:srgbClr val="000000"/>
                        </a:solidFill>
                        <a:effectLst/>
                        <a:latin typeface="+mn-lt"/>
                        <a:ea typeface="Calibri" panose="020F0502020204030204" pitchFamily="34" charset="0"/>
                      </a:endParaRPr>
                    </a:p>
                    <a:p>
                      <a:pPr marL="72000" marR="90170" indent="-17780" algn="just">
                        <a:lnSpc>
                          <a:spcPct val="114000"/>
                        </a:lnSpc>
                        <a:spcBef>
                          <a:spcPts val="0"/>
                        </a:spcBef>
                        <a:spcAft>
                          <a:spcPts val="0"/>
                        </a:spcAft>
                      </a:pPr>
                      <a:r>
                        <a:rPr lang="pl-PL" sz="1000" dirty="0">
                          <a:solidFill>
                            <a:srgbClr val="0D0D0D"/>
                          </a:solidFill>
                          <a:effectLst/>
                          <a:latin typeface="+mn-lt"/>
                          <a:ea typeface="Times New Roman" panose="02020603050405020304" pitchFamily="18" charset="0"/>
                        </a:rPr>
                        <a:t> </a:t>
                      </a:r>
                      <a:endParaRPr lang="pl-PL" sz="1000" dirty="0">
                        <a:solidFill>
                          <a:srgbClr val="000000"/>
                        </a:solidFill>
                        <a:effectLst/>
                        <a:latin typeface="+mn-lt"/>
                        <a:ea typeface="Calibri" panose="020F0502020204030204" pitchFamily="34" charset="0"/>
                      </a:endParaRPr>
                    </a:p>
                    <a:p>
                      <a:pPr marL="72000" marR="90170" indent="-17780" algn="just">
                        <a:lnSpc>
                          <a:spcPct val="114000"/>
                        </a:lnSpc>
                        <a:spcBef>
                          <a:spcPts val="0"/>
                        </a:spcBef>
                        <a:spcAft>
                          <a:spcPts val="0"/>
                        </a:spcAft>
                      </a:pPr>
                      <a:r>
                        <a:rPr lang="pl-PL" sz="1000" dirty="0">
                          <a:solidFill>
                            <a:srgbClr val="0D0D0D"/>
                          </a:solidFill>
                          <a:effectLst/>
                          <a:latin typeface="+mn-lt"/>
                          <a:ea typeface="Times New Roman" panose="02020603050405020304" pitchFamily="18" charset="0"/>
                        </a:rPr>
                        <a:t>W przypadku gdy inwestycja realizowana jest w całości lub w części na obszarze objętym programem rewitalizacji, udział ten powinien zostać </a:t>
                      </a:r>
                      <a:r>
                        <a:rPr lang="pl-PL" sz="1000" dirty="0" smtClean="0">
                          <a:solidFill>
                            <a:srgbClr val="0D0D0D"/>
                          </a:solidFill>
                          <a:effectLst/>
                          <a:latin typeface="+mn-lt"/>
                          <a:ea typeface="Times New Roman" panose="02020603050405020304" pitchFamily="18" charset="0"/>
                        </a:rPr>
                        <a:t>określony</a:t>
                      </a:r>
                      <a:r>
                        <a:rPr lang="pl-PL" sz="1000" baseline="0" dirty="0" smtClean="0">
                          <a:solidFill>
                            <a:srgbClr val="0D0D0D"/>
                          </a:solidFill>
                          <a:effectLst/>
                          <a:latin typeface="+mn-lt"/>
                          <a:ea typeface="Times New Roman" panose="02020603050405020304" pitchFamily="18" charset="0"/>
                        </a:rPr>
                        <a:t> </a:t>
                      </a:r>
                      <a:r>
                        <a:rPr lang="pl-PL" sz="1000" dirty="0" smtClean="0">
                          <a:solidFill>
                            <a:srgbClr val="0D0D0D"/>
                          </a:solidFill>
                          <a:effectLst/>
                          <a:latin typeface="+mn-lt"/>
                          <a:ea typeface="Times New Roman" panose="02020603050405020304" pitchFamily="18" charset="0"/>
                        </a:rPr>
                        <a:t>wskaźnikiem</a:t>
                      </a:r>
                      <a:r>
                        <a:rPr lang="pl-PL" sz="1000" dirty="0">
                          <a:solidFill>
                            <a:srgbClr val="0D0D0D"/>
                          </a:solidFill>
                          <a:effectLst/>
                          <a:latin typeface="+mn-lt"/>
                          <a:ea typeface="Times New Roman" panose="02020603050405020304" pitchFamily="18" charset="0"/>
                        </a:rPr>
                        <a:t>: </a:t>
                      </a:r>
                      <a:endParaRPr lang="pl-PL" sz="1000" dirty="0">
                        <a:solidFill>
                          <a:srgbClr val="000000"/>
                        </a:solidFill>
                        <a:effectLst/>
                        <a:latin typeface="+mn-lt"/>
                        <a:ea typeface="Calibri" panose="020F0502020204030204" pitchFamily="34" charset="0"/>
                      </a:endParaRPr>
                    </a:p>
                    <a:p>
                      <a:pPr marL="72000" marR="90170" algn="just">
                        <a:lnSpc>
                          <a:spcPct val="114000"/>
                        </a:lnSpc>
                        <a:spcBef>
                          <a:spcPts val="0"/>
                        </a:spcBef>
                        <a:spcAft>
                          <a:spcPts val="0"/>
                        </a:spcAft>
                      </a:pPr>
                      <a:r>
                        <a:rPr lang="pl-PL" sz="1000" dirty="0">
                          <a:solidFill>
                            <a:srgbClr val="0D0D0D"/>
                          </a:solidFill>
                          <a:effectLst/>
                          <a:latin typeface="+mn-lt"/>
                          <a:ea typeface="Times New Roman" panose="02020603050405020304" pitchFamily="18" charset="0"/>
                        </a:rPr>
                        <a:t>„Udział inwestycji w odniesieniu do obszaru objętego programem rewitalizacji [%]”.</a:t>
                      </a:r>
                      <a:endParaRPr lang="pl-PL" sz="1000" dirty="0">
                        <a:solidFill>
                          <a:srgbClr val="000000"/>
                        </a:solidFill>
                        <a:effectLst/>
                        <a:latin typeface="+mn-lt"/>
                        <a:ea typeface="Calibri" panose="020F0502020204030204" pitchFamily="34" charset="0"/>
                      </a:endParaRPr>
                    </a:p>
                  </a:txBody>
                  <a:tcPr marL="0" marR="0" marT="0" marB="0"/>
                </a:tc>
                <a:tc>
                  <a:txBody>
                    <a:bodyPr/>
                    <a:lstStyle/>
                    <a:p>
                      <a:pPr marL="72000" marR="89535">
                        <a:lnSpc>
                          <a:spcPct val="114000"/>
                        </a:lnSpc>
                        <a:spcBef>
                          <a:spcPts val="0"/>
                        </a:spcBef>
                        <a:spcAft>
                          <a:spcPts val="0"/>
                        </a:spcAft>
                      </a:pPr>
                      <a:r>
                        <a:rPr lang="pl-PL" sz="1000" dirty="0">
                          <a:effectLst/>
                          <a:latin typeface="+mn-lt"/>
                          <a:ea typeface="Calibri" panose="020F0502020204030204" pitchFamily="34" charset="0"/>
                          <a:cs typeface="Times New Roman" panose="02020603050405020304" pitchFamily="18" charset="0"/>
                        </a:rPr>
                        <a:t>Zgodność inwestycji z programem rewitalizacji:</a:t>
                      </a:r>
                    </a:p>
                    <a:p>
                      <a:pPr marL="72000">
                        <a:lnSpc>
                          <a:spcPct val="114000"/>
                        </a:lnSpc>
                        <a:spcBef>
                          <a:spcPts val="0"/>
                        </a:spcBef>
                        <a:spcAft>
                          <a:spcPts val="0"/>
                        </a:spcAft>
                      </a:pPr>
                      <a:endParaRPr lang="pl-PL" sz="1000" dirty="0" smtClean="0">
                        <a:effectLst/>
                        <a:latin typeface="+mn-lt"/>
                        <a:ea typeface="Calibri" panose="020F0502020204030204" pitchFamily="34" charset="0"/>
                        <a:cs typeface="Calibri" panose="020F0502020204030204" pitchFamily="34" charset="0"/>
                      </a:endParaRPr>
                    </a:p>
                    <a:p>
                      <a:pPr marL="72000">
                        <a:lnSpc>
                          <a:spcPct val="114000"/>
                        </a:lnSpc>
                        <a:spcBef>
                          <a:spcPts val="0"/>
                        </a:spcBef>
                        <a:spcAft>
                          <a:spcPts val="0"/>
                        </a:spcAft>
                      </a:pPr>
                      <a:r>
                        <a:rPr lang="pl-PL" sz="1000" dirty="0" smtClean="0">
                          <a:effectLst/>
                          <a:latin typeface="+mn-lt"/>
                          <a:ea typeface="Calibri" panose="020F0502020204030204" pitchFamily="34" charset="0"/>
                          <a:cs typeface="Calibri" panose="020F0502020204030204" pitchFamily="34" charset="0"/>
                        </a:rPr>
                        <a:t>4 </a:t>
                      </a:r>
                      <a:r>
                        <a:rPr lang="pl-PL" sz="1000" dirty="0">
                          <a:effectLst/>
                          <a:latin typeface="+mn-lt"/>
                          <a:ea typeface="Calibri" panose="020F0502020204030204" pitchFamily="34" charset="0"/>
                          <a:cs typeface="Calibri" panose="020F0502020204030204" pitchFamily="34" charset="0"/>
                        </a:rPr>
                        <a:t>pkt – inwestycja jest zgodna z </a:t>
                      </a:r>
                      <a:r>
                        <a:rPr lang="pl-PL" sz="1000" dirty="0" smtClean="0">
                          <a:effectLst/>
                          <a:latin typeface="+mn-lt"/>
                          <a:ea typeface="Calibri" panose="020F0502020204030204" pitchFamily="34" charset="0"/>
                          <a:cs typeface="Calibri" panose="020F0502020204030204" pitchFamily="34" charset="0"/>
                        </a:rPr>
                        <a:t>programem  </a:t>
                      </a:r>
                      <a:r>
                        <a:rPr lang="pl-PL" sz="1000" dirty="0">
                          <a:effectLst/>
                          <a:latin typeface="+mn-lt"/>
                          <a:ea typeface="Calibri" panose="020F0502020204030204" pitchFamily="34" charset="0"/>
                          <a:cs typeface="Calibri" panose="020F0502020204030204" pitchFamily="34" charset="0"/>
                        </a:rPr>
                        <a:t>Rewitalizacji i  znajduje się na liście inwestycji podstawowych lub uzupełniających w programie rewitalizacji;</a:t>
                      </a:r>
                      <a:endParaRPr lang="pl-PL" sz="1000" dirty="0">
                        <a:effectLst/>
                        <a:latin typeface="+mn-lt"/>
                        <a:ea typeface="Calibri" panose="020F0502020204030204" pitchFamily="34" charset="0"/>
                        <a:cs typeface="Times New Roman" panose="02020603050405020304" pitchFamily="18" charset="0"/>
                      </a:endParaRPr>
                    </a:p>
                    <a:p>
                      <a:pPr marL="72000">
                        <a:lnSpc>
                          <a:spcPct val="114000"/>
                        </a:lnSpc>
                        <a:spcBef>
                          <a:spcPts val="0"/>
                        </a:spcBef>
                        <a:spcAft>
                          <a:spcPts val="0"/>
                        </a:spcAft>
                      </a:pPr>
                      <a:endParaRPr lang="pl-PL" sz="1000" dirty="0" smtClean="0">
                        <a:effectLst/>
                        <a:latin typeface="+mn-lt"/>
                        <a:ea typeface="Calibri" panose="020F0502020204030204" pitchFamily="34" charset="0"/>
                        <a:cs typeface="Calibri" panose="020F0502020204030204" pitchFamily="34" charset="0"/>
                      </a:endParaRPr>
                    </a:p>
                    <a:p>
                      <a:pPr marL="72000">
                        <a:lnSpc>
                          <a:spcPct val="114000"/>
                        </a:lnSpc>
                        <a:spcBef>
                          <a:spcPts val="0"/>
                        </a:spcBef>
                        <a:spcAft>
                          <a:spcPts val="0"/>
                        </a:spcAft>
                      </a:pPr>
                      <a:r>
                        <a:rPr lang="pl-PL" sz="1000" dirty="0" smtClean="0">
                          <a:effectLst/>
                          <a:latin typeface="+mn-lt"/>
                          <a:ea typeface="Calibri" panose="020F0502020204030204" pitchFamily="34" charset="0"/>
                          <a:cs typeface="Calibri" panose="020F0502020204030204" pitchFamily="34" charset="0"/>
                        </a:rPr>
                        <a:t>0 </a:t>
                      </a:r>
                      <a:r>
                        <a:rPr lang="pl-PL" sz="1000" dirty="0">
                          <a:effectLst/>
                          <a:latin typeface="+mn-lt"/>
                          <a:ea typeface="Calibri" panose="020F0502020204030204" pitchFamily="34" charset="0"/>
                          <a:cs typeface="Calibri" panose="020F0502020204030204" pitchFamily="34" charset="0"/>
                        </a:rPr>
                        <a:t>pkt - inwestycja nie jest zgodna z programem </a:t>
                      </a:r>
                      <a:r>
                        <a:rPr lang="pl-PL" sz="1000" dirty="0" smtClean="0">
                          <a:effectLst/>
                          <a:latin typeface="+mn-lt"/>
                          <a:ea typeface="Calibri" panose="020F0502020204030204" pitchFamily="34" charset="0"/>
                          <a:cs typeface="Calibri" panose="020F0502020204030204" pitchFamily="34" charset="0"/>
                        </a:rPr>
                        <a:t>rewitalizacji </a:t>
                      </a:r>
                      <a:r>
                        <a:rPr lang="pl-PL" sz="1000" dirty="0">
                          <a:effectLst/>
                          <a:latin typeface="+mn-lt"/>
                          <a:ea typeface="Calibri" panose="020F0502020204030204" pitchFamily="34" charset="0"/>
                          <a:cs typeface="Calibri" panose="020F0502020204030204" pitchFamily="34" charset="0"/>
                        </a:rPr>
                        <a:t>lub brak informacji w tym </a:t>
                      </a:r>
                      <a:r>
                        <a:rPr lang="pl-PL" sz="1000" dirty="0" smtClean="0">
                          <a:effectLst/>
                          <a:latin typeface="+mn-lt"/>
                          <a:ea typeface="Calibri" panose="020F0502020204030204" pitchFamily="34" charset="0"/>
                          <a:cs typeface="Calibri" panose="020F0502020204030204" pitchFamily="34" charset="0"/>
                        </a:rPr>
                        <a:t>zakresie</a:t>
                      </a:r>
                      <a:r>
                        <a:rPr lang="pl-PL" sz="1000" dirty="0">
                          <a:effectLst/>
                          <a:latin typeface="+mn-lt"/>
                          <a:ea typeface="Calibri" panose="020F0502020204030204" pitchFamily="34" charset="0"/>
                          <a:cs typeface="Calibri" panose="020F0502020204030204" pitchFamily="34" charset="0"/>
                        </a:rPr>
                        <a:t>.</a:t>
                      </a:r>
                      <a:endParaRPr lang="pl-PL" sz="1000" dirty="0">
                        <a:effectLst/>
                        <a:latin typeface="+mn-lt"/>
                        <a:ea typeface="Calibri" panose="020F0502020204030204" pitchFamily="34" charset="0"/>
                        <a:cs typeface="Times New Roman" panose="02020603050405020304" pitchFamily="18" charset="0"/>
                      </a:endParaRPr>
                    </a:p>
                    <a:p>
                      <a:pPr marL="72000" marR="89535">
                        <a:lnSpc>
                          <a:spcPct val="114000"/>
                        </a:lnSpc>
                        <a:spcBef>
                          <a:spcPts val="0"/>
                        </a:spcBef>
                        <a:spcAft>
                          <a:spcPts val="0"/>
                        </a:spcAft>
                      </a:pPr>
                      <a:r>
                        <a:rPr lang="pl-PL" sz="1000" dirty="0">
                          <a:effectLst/>
                          <a:latin typeface="+mn-lt"/>
                          <a:ea typeface="Calibri" panose="020F0502020204030204" pitchFamily="34" charset="0"/>
                          <a:cs typeface="Times New Roman" panose="02020603050405020304" pitchFamily="18" charset="0"/>
                        </a:rPr>
                        <a:t> </a:t>
                      </a:r>
                    </a:p>
                    <a:p>
                      <a:pPr marL="72000" marR="89535">
                        <a:lnSpc>
                          <a:spcPct val="114000"/>
                        </a:lnSpc>
                        <a:spcBef>
                          <a:spcPts val="0"/>
                        </a:spcBef>
                        <a:spcAft>
                          <a:spcPts val="0"/>
                        </a:spcAft>
                      </a:pPr>
                      <a:r>
                        <a:rPr lang="pl-PL" sz="1000" dirty="0">
                          <a:effectLst/>
                          <a:latin typeface="+mn-lt"/>
                          <a:ea typeface="Calibri" panose="020F0502020204030204" pitchFamily="34" charset="0"/>
                          <a:cs typeface="Times New Roman" panose="02020603050405020304" pitchFamily="18" charset="0"/>
                        </a:rPr>
                        <a:t> </a:t>
                      </a:r>
                    </a:p>
                  </a:txBody>
                  <a:tcPr marL="0" marR="0" marT="0" marB="0"/>
                </a:tc>
                <a:tc>
                  <a:txBody>
                    <a:bodyPr/>
                    <a:lstStyle/>
                    <a:p>
                      <a:pPr marL="72000" algn="ctr">
                        <a:lnSpc>
                          <a:spcPct val="114000"/>
                        </a:lnSpc>
                        <a:spcBef>
                          <a:spcPts val="0"/>
                        </a:spcBef>
                        <a:spcAft>
                          <a:spcPts val="0"/>
                        </a:spcAft>
                      </a:pPr>
                      <a:r>
                        <a:rPr lang="pl-PL" sz="1000" dirty="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4</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2843150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867573822"/>
              </p:ext>
            </p:extLst>
          </p:nvPr>
        </p:nvGraphicFramePr>
        <p:xfrm>
          <a:off x="256374" y="1373473"/>
          <a:ext cx="8554339" cy="4426691"/>
        </p:xfrm>
        <a:graphic>
          <a:graphicData uri="http://schemas.openxmlformats.org/drawingml/2006/table">
            <a:tbl>
              <a:tblPr firstRow="1" firstCol="1" bandRow="1">
                <a:tableStyleId>{5C22544A-7EE6-4342-B048-85BDC9FD1C3A}</a:tableStyleId>
              </a:tblPr>
              <a:tblGrid>
                <a:gridCol w="362191">
                  <a:extLst>
                    <a:ext uri="{9D8B030D-6E8A-4147-A177-3AD203B41FA5}">
                      <a16:colId xmlns="" xmlns:a16="http://schemas.microsoft.com/office/drawing/2014/main" val="20000"/>
                    </a:ext>
                  </a:extLst>
                </a:gridCol>
                <a:gridCol w="1506077">
                  <a:extLst>
                    <a:ext uri="{9D8B030D-6E8A-4147-A177-3AD203B41FA5}">
                      <a16:colId xmlns="" xmlns:a16="http://schemas.microsoft.com/office/drawing/2014/main" val="20001"/>
                    </a:ext>
                  </a:extLst>
                </a:gridCol>
                <a:gridCol w="3003170">
                  <a:extLst>
                    <a:ext uri="{9D8B030D-6E8A-4147-A177-3AD203B41FA5}">
                      <a16:colId xmlns="" xmlns:a16="http://schemas.microsoft.com/office/drawing/2014/main" val="20002"/>
                    </a:ext>
                  </a:extLst>
                </a:gridCol>
                <a:gridCol w="2575872">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943701">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482990">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11.</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L="72000" algn="ctr">
                        <a:lnSpc>
                          <a:spcPct val="114000"/>
                        </a:lnSpc>
                        <a:spcAft>
                          <a:spcPts val="0"/>
                        </a:spcAft>
                      </a:pPr>
                      <a:r>
                        <a:rPr lang="pl-PL" sz="1000" dirty="0">
                          <a:solidFill>
                            <a:srgbClr val="0D0D0D"/>
                          </a:solidFill>
                          <a:effectLst/>
                          <a:latin typeface="+mn-lt"/>
                          <a:ea typeface="Times New Roman" panose="02020603050405020304" pitchFamily="18" charset="0"/>
                        </a:rPr>
                        <a:t>Udział środków własnych</a:t>
                      </a:r>
                      <a:endParaRPr lang="pl-PL" sz="1000" dirty="0">
                        <a:solidFill>
                          <a:srgbClr val="000000"/>
                        </a:solidFill>
                        <a:effectLst/>
                        <a:latin typeface="+mn-lt"/>
                        <a:ea typeface="Calibri" panose="020F0502020204030204" pitchFamily="34" charset="0"/>
                      </a:endParaRPr>
                    </a:p>
                  </a:txBody>
                  <a:tcPr marL="68580" marR="68580" marT="0" marB="0" anchor="ctr"/>
                </a:tc>
                <a:tc>
                  <a:txBody>
                    <a:bodyPr/>
                    <a:lstStyle/>
                    <a:p>
                      <a:pPr marL="72000" marR="90170" algn="just">
                        <a:lnSpc>
                          <a:spcPct val="114000"/>
                        </a:lnSpc>
                        <a:spcAft>
                          <a:spcPts val="0"/>
                        </a:spcAft>
                      </a:pPr>
                      <a:endParaRPr lang="pl-PL" sz="1000" dirty="0" smtClean="0">
                        <a:solidFill>
                          <a:srgbClr val="000000"/>
                        </a:solidFill>
                        <a:effectLst/>
                        <a:latin typeface="+mn-lt"/>
                        <a:ea typeface="Calibri" panose="020F0502020204030204" pitchFamily="34" charset="0"/>
                      </a:endParaRPr>
                    </a:p>
                    <a:p>
                      <a:pPr marL="72000" marR="90170" algn="just">
                        <a:lnSpc>
                          <a:spcPct val="114000"/>
                        </a:lnSpc>
                        <a:spcAft>
                          <a:spcPts val="0"/>
                        </a:spcAft>
                      </a:pPr>
                      <a:r>
                        <a:rPr lang="pl-PL" sz="1000" dirty="0" smtClean="0">
                          <a:solidFill>
                            <a:srgbClr val="000000"/>
                          </a:solidFill>
                          <a:effectLst/>
                          <a:latin typeface="+mn-lt"/>
                          <a:ea typeface="Calibri" panose="020F0502020204030204" pitchFamily="34" charset="0"/>
                        </a:rPr>
                        <a:t>Kryterium </a:t>
                      </a:r>
                      <a:r>
                        <a:rPr lang="pl-PL" sz="1000" dirty="0">
                          <a:solidFill>
                            <a:srgbClr val="000000"/>
                          </a:solidFill>
                          <a:effectLst/>
                          <a:latin typeface="+mn-lt"/>
                          <a:ea typeface="Calibri" panose="020F0502020204030204" pitchFamily="34" charset="0"/>
                        </a:rPr>
                        <a:t>promuje projekty, w których pomniejszono dofinansowanie poprzez zaangażowanie wkładu własnego wnioskodawcy.</a:t>
                      </a:r>
                    </a:p>
                    <a:p>
                      <a:pPr marL="72000" marR="90170" algn="just">
                        <a:lnSpc>
                          <a:spcPct val="114000"/>
                        </a:lnSpc>
                        <a:spcAft>
                          <a:spcPts val="0"/>
                        </a:spcAft>
                      </a:pPr>
                      <a:r>
                        <a:rPr lang="pl-PL" sz="1000" dirty="0">
                          <a:solidFill>
                            <a:srgbClr val="000000"/>
                          </a:solidFill>
                          <a:effectLst/>
                          <a:latin typeface="+mn-lt"/>
                          <a:ea typeface="Calibri" panose="020F0502020204030204" pitchFamily="34" charset="0"/>
                        </a:rPr>
                        <a:t>Ocenie zostanie poddany wkład własny wnioskodawcy na sfinansowanie wydatków kwalifikowalnych projektu. Ocena kryterium zależna jest od wysokości wkładu własnego deklarowanego przez wnioskodawcę na uzupełnienie dofinansowania.</a:t>
                      </a:r>
                    </a:p>
                  </a:txBody>
                  <a:tcPr marL="0" marR="0" marT="0" marB="0"/>
                </a:tc>
                <a:tc>
                  <a:txBody>
                    <a:bodyPr/>
                    <a:lstStyle/>
                    <a:p>
                      <a:pPr marL="72000">
                        <a:lnSpc>
                          <a:spcPct val="114000"/>
                        </a:lnSpc>
                        <a:spcAft>
                          <a:spcPts val="0"/>
                        </a:spcAft>
                      </a:pPr>
                      <a:r>
                        <a:rPr lang="pl-PL" sz="1000" dirty="0">
                          <a:solidFill>
                            <a:srgbClr val="0D0D0D"/>
                          </a:solidFill>
                          <a:effectLst/>
                          <a:latin typeface="+mn-lt"/>
                          <a:ea typeface="Times New Roman" panose="02020603050405020304" pitchFamily="18" charset="0"/>
                        </a:rPr>
                        <a:t>Wkład własny wnioskodawcy przekracza wymagany minimalny wkład własny:</a:t>
                      </a:r>
                      <a:endParaRPr lang="pl-PL" sz="1000" dirty="0">
                        <a:solidFill>
                          <a:srgbClr val="000000"/>
                        </a:solidFill>
                        <a:effectLst/>
                        <a:latin typeface="+mn-lt"/>
                        <a:ea typeface="Calibri" panose="020F0502020204030204" pitchFamily="34" charset="0"/>
                      </a:endParaRPr>
                    </a:p>
                    <a:p>
                      <a:pPr marL="72000">
                        <a:lnSpc>
                          <a:spcPct val="114000"/>
                        </a:lnSpc>
                        <a:spcAft>
                          <a:spcPts val="0"/>
                        </a:spcAft>
                      </a:pPr>
                      <a:r>
                        <a:rPr lang="pl-PL" sz="1000" dirty="0">
                          <a:solidFill>
                            <a:srgbClr val="0D0D0D"/>
                          </a:solidFill>
                          <a:effectLst/>
                          <a:latin typeface="+mn-lt"/>
                          <a:ea typeface="Times New Roman" panose="02020603050405020304" pitchFamily="18" charset="0"/>
                        </a:rPr>
                        <a:t> </a:t>
                      </a:r>
                      <a:endParaRPr lang="pl-PL" sz="1000" dirty="0">
                        <a:solidFill>
                          <a:srgbClr val="000000"/>
                        </a:solidFill>
                        <a:effectLst/>
                        <a:latin typeface="+mn-lt"/>
                        <a:ea typeface="Calibri" panose="020F0502020204030204" pitchFamily="34" charset="0"/>
                      </a:endParaRPr>
                    </a:p>
                    <a:p>
                      <a:pPr marL="72000">
                        <a:lnSpc>
                          <a:spcPct val="114000"/>
                        </a:lnSpc>
                        <a:spcAft>
                          <a:spcPts val="0"/>
                        </a:spcAft>
                      </a:pPr>
                      <a:r>
                        <a:rPr lang="pl-PL" sz="1000" dirty="0">
                          <a:solidFill>
                            <a:srgbClr val="0D0D0D"/>
                          </a:solidFill>
                          <a:effectLst/>
                          <a:latin typeface="+mn-lt"/>
                          <a:ea typeface="Times New Roman" panose="02020603050405020304" pitchFamily="18" charset="0"/>
                        </a:rPr>
                        <a:t>3 pkt - powyżej 10 %;</a:t>
                      </a:r>
                      <a:endParaRPr lang="pl-PL" sz="1000" dirty="0">
                        <a:solidFill>
                          <a:srgbClr val="000000"/>
                        </a:solidFill>
                        <a:effectLst/>
                        <a:latin typeface="+mn-lt"/>
                        <a:ea typeface="Calibri" panose="020F0502020204030204" pitchFamily="34" charset="0"/>
                      </a:endParaRPr>
                    </a:p>
                    <a:p>
                      <a:pPr marL="72000">
                        <a:lnSpc>
                          <a:spcPct val="114000"/>
                        </a:lnSpc>
                        <a:spcAft>
                          <a:spcPts val="0"/>
                        </a:spcAft>
                      </a:pPr>
                      <a:r>
                        <a:rPr lang="pl-PL" sz="1000" dirty="0">
                          <a:solidFill>
                            <a:srgbClr val="0D0D0D"/>
                          </a:solidFill>
                          <a:effectLst/>
                          <a:latin typeface="+mn-lt"/>
                          <a:ea typeface="Times New Roman" panose="02020603050405020304" pitchFamily="18" charset="0"/>
                        </a:rPr>
                        <a:t>2 pkt - powyżej 5 % do 10% włącznie;</a:t>
                      </a:r>
                      <a:endParaRPr lang="pl-PL" sz="1000" dirty="0">
                        <a:solidFill>
                          <a:srgbClr val="000000"/>
                        </a:solidFill>
                        <a:effectLst/>
                        <a:latin typeface="+mn-lt"/>
                        <a:ea typeface="Calibri" panose="020F0502020204030204" pitchFamily="34" charset="0"/>
                      </a:endParaRPr>
                    </a:p>
                    <a:p>
                      <a:pPr marL="72000">
                        <a:lnSpc>
                          <a:spcPct val="114000"/>
                        </a:lnSpc>
                        <a:spcAft>
                          <a:spcPts val="0"/>
                        </a:spcAft>
                      </a:pPr>
                      <a:r>
                        <a:rPr lang="pl-PL" sz="1000" dirty="0">
                          <a:solidFill>
                            <a:srgbClr val="0D0D0D"/>
                          </a:solidFill>
                          <a:effectLst/>
                          <a:latin typeface="+mn-lt"/>
                          <a:ea typeface="Times New Roman" panose="02020603050405020304" pitchFamily="18" charset="0"/>
                        </a:rPr>
                        <a:t>1 pkt - od 2 % do 5% włącznie;</a:t>
                      </a:r>
                      <a:endParaRPr lang="pl-PL" sz="1000" dirty="0">
                        <a:solidFill>
                          <a:srgbClr val="000000"/>
                        </a:solidFill>
                        <a:effectLst/>
                        <a:latin typeface="+mn-lt"/>
                        <a:ea typeface="Calibri" panose="020F0502020204030204" pitchFamily="34" charset="0"/>
                      </a:endParaRPr>
                    </a:p>
                    <a:p>
                      <a:pPr marL="72000" marR="89535">
                        <a:lnSpc>
                          <a:spcPct val="114000"/>
                        </a:lnSpc>
                        <a:spcAft>
                          <a:spcPts val="0"/>
                        </a:spcAft>
                      </a:pPr>
                      <a:r>
                        <a:rPr lang="pl-PL" sz="1000" dirty="0">
                          <a:solidFill>
                            <a:srgbClr val="0D0D0D"/>
                          </a:solidFill>
                          <a:effectLst/>
                          <a:latin typeface="+mn-lt"/>
                          <a:ea typeface="Times New Roman" panose="02020603050405020304" pitchFamily="18" charset="0"/>
                          <a:cs typeface="Times New Roman" panose="02020603050405020304" pitchFamily="18" charset="0"/>
                        </a:rPr>
                        <a:t>0 pkt - </a:t>
                      </a:r>
                      <a:r>
                        <a:rPr lang="pl-PL" sz="1000" dirty="0">
                          <a:solidFill>
                            <a:srgbClr val="0D0D0D"/>
                          </a:solidFill>
                          <a:effectLst/>
                          <a:latin typeface="+mn-lt"/>
                          <a:ea typeface="Times New Roman" panose="02020603050405020304" pitchFamily="18" charset="0"/>
                          <a:cs typeface="Arial" panose="020B0604020202020204" pitchFamily="34" charset="0"/>
                        </a:rPr>
                        <a:t>brak spełnienia </a:t>
                      </a:r>
                      <a:r>
                        <a:rPr lang="pl-PL" sz="1000" dirty="0" smtClean="0">
                          <a:solidFill>
                            <a:srgbClr val="0D0D0D"/>
                          </a:solidFill>
                          <a:effectLst/>
                          <a:latin typeface="+mn-lt"/>
                          <a:ea typeface="Times New Roman" panose="02020603050405020304" pitchFamily="18" charset="0"/>
                          <a:cs typeface="Arial" panose="020B0604020202020204" pitchFamily="34" charset="0"/>
                        </a:rPr>
                        <a:t>wyżej</a:t>
                      </a:r>
                      <a:r>
                        <a:rPr lang="pl-PL" sz="1000" baseline="0" dirty="0" smtClean="0">
                          <a:solidFill>
                            <a:srgbClr val="0D0D0D"/>
                          </a:solidFill>
                          <a:effectLst/>
                          <a:latin typeface="+mn-lt"/>
                          <a:ea typeface="Times New Roman" panose="02020603050405020304" pitchFamily="18" charset="0"/>
                          <a:cs typeface="Arial" panose="020B0604020202020204" pitchFamily="34" charset="0"/>
                        </a:rPr>
                        <a:t> </a:t>
                      </a:r>
                      <a:r>
                        <a:rPr lang="pl-PL" sz="1000" dirty="0" smtClean="0">
                          <a:solidFill>
                            <a:srgbClr val="0D0D0D"/>
                          </a:solidFill>
                          <a:effectLst/>
                          <a:latin typeface="+mn-lt"/>
                          <a:ea typeface="Times New Roman" panose="02020603050405020304" pitchFamily="18" charset="0"/>
                          <a:cs typeface="Arial" panose="020B0604020202020204" pitchFamily="34" charset="0"/>
                        </a:rPr>
                        <a:t>wymienionych </a:t>
                      </a:r>
                      <a:r>
                        <a:rPr lang="pl-PL" sz="1000" dirty="0">
                          <a:solidFill>
                            <a:srgbClr val="0D0D0D"/>
                          </a:solidFill>
                          <a:effectLst/>
                          <a:latin typeface="+mn-lt"/>
                          <a:ea typeface="Times New Roman" panose="02020603050405020304" pitchFamily="18" charset="0"/>
                          <a:cs typeface="Arial" panose="020B0604020202020204" pitchFamily="34" charset="0"/>
                        </a:rPr>
                        <a:t>warunków lub brak informacji w tym zakresie</a:t>
                      </a:r>
                      <a:endParaRPr lang="pl-PL" sz="1000" dirty="0">
                        <a:effectLst/>
                        <a:latin typeface="+mn-lt"/>
                        <a:ea typeface="Calibri" panose="020F0502020204030204" pitchFamily="34" charset="0"/>
                        <a:cs typeface="Times New Roman" panose="02020603050405020304" pitchFamily="18" charset="0"/>
                      </a:endParaRPr>
                    </a:p>
                    <a:p>
                      <a:pPr marL="72000" marR="89535">
                        <a:lnSpc>
                          <a:spcPct val="114000"/>
                        </a:lnSpc>
                        <a:spcAft>
                          <a:spcPts val="0"/>
                        </a:spcAft>
                      </a:pPr>
                      <a:r>
                        <a:rPr lang="pl-PL" sz="1000" dirty="0">
                          <a:solidFill>
                            <a:srgbClr val="0D0D0D"/>
                          </a:solidFill>
                          <a:effectLst/>
                          <a:latin typeface="+mn-lt"/>
                          <a:ea typeface="Times New Roman" panose="02020603050405020304" pitchFamily="18" charset="0"/>
                          <a:cs typeface="Arial" panose="020B0604020202020204" pitchFamily="34" charset="0"/>
                        </a:rPr>
                        <a:t> </a:t>
                      </a:r>
                      <a:endParaRPr lang="pl-PL" sz="1000" dirty="0">
                        <a:effectLst/>
                        <a:latin typeface="+mn-lt"/>
                        <a:ea typeface="Calibri" panose="020F0502020204030204" pitchFamily="34" charset="0"/>
                        <a:cs typeface="Times New Roman" panose="02020603050405020304" pitchFamily="18" charset="0"/>
                      </a:endParaRPr>
                    </a:p>
                    <a:p>
                      <a:pPr marL="72000" marR="89535" algn="ctr">
                        <a:lnSpc>
                          <a:spcPct val="114000"/>
                        </a:lnSpc>
                        <a:spcAft>
                          <a:spcPts val="0"/>
                        </a:spcAft>
                      </a:pPr>
                      <a:r>
                        <a:rPr lang="pl-PL" sz="1000" dirty="0">
                          <a:solidFill>
                            <a:srgbClr val="0D0D0D"/>
                          </a:solidFill>
                          <a:effectLst/>
                          <a:latin typeface="+mn-lt"/>
                          <a:ea typeface="Times New Roman" panose="02020603050405020304" pitchFamily="18" charset="0"/>
                          <a:cs typeface="Arial" panose="020B0604020202020204" pitchFamily="34" charset="0"/>
                        </a:rPr>
                        <a:t>Punkty w ramach kryterium nie podlegają sumowaniu.</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14000"/>
                        </a:lnSpc>
                        <a:spcAft>
                          <a:spcPts val="0"/>
                        </a:spcAft>
                      </a:pPr>
                      <a:r>
                        <a:rPr lang="pl-PL" sz="1000" dirty="0">
                          <a:effectLst/>
                          <a:latin typeface="+mn-lt"/>
                          <a:ea typeface="Calibri" panose="020F0502020204030204" pitchFamily="34" charset="0"/>
                          <a:cs typeface="Calibri" panose="020F0502020204030204" pitchFamily="34" charset="0"/>
                        </a:rPr>
                        <a:t>3</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3177253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16194" y="1230594"/>
            <a:ext cx="8454744" cy="3724096"/>
          </a:xfrm>
          <a:prstGeom prst="rect">
            <a:avLst/>
          </a:prstGeom>
          <a:noFill/>
        </p:spPr>
        <p:txBody>
          <a:bodyPr wrap="square">
            <a:spAutoFit/>
          </a:bodyPr>
          <a:lstStyle/>
          <a:p>
            <a:pPr lvl="0" algn="ctr" eaLnBrk="0" hangingPunct="0">
              <a:defRPr/>
            </a:pPr>
            <a:r>
              <a:rPr lang="pl-PL" sz="2800" dirty="0">
                <a:solidFill>
                  <a:prstClr val="black"/>
                </a:solidFill>
                <a:latin typeface="Calibri"/>
              </a:rPr>
              <a:t>Kryteria dostępu oraz szczegółowe merytoryczne </a:t>
            </a:r>
          </a:p>
          <a:p>
            <a:pPr lvl="0" algn="ctr" eaLnBrk="0" hangingPunct="0">
              <a:defRPr/>
            </a:pPr>
            <a:r>
              <a:rPr lang="pl-PL" sz="2800" dirty="0">
                <a:solidFill>
                  <a:prstClr val="black"/>
                </a:solidFill>
                <a:latin typeface="Calibri"/>
              </a:rPr>
              <a:t>wyboru projektów konkursowych w ramach Regionalnego Programu Operacyjnego Województwa Mazowieckiego  na lata 2014-2020</a:t>
            </a:r>
          </a:p>
          <a:p>
            <a:pPr lvl="0" algn="ctr" eaLnBrk="0" hangingPunct="0">
              <a:defRPr/>
            </a:pPr>
            <a:endParaRPr lang="pl-PL" sz="2800" dirty="0">
              <a:solidFill>
                <a:prstClr val="black"/>
              </a:solidFill>
              <a:latin typeface="Calibri"/>
            </a:endParaRPr>
          </a:p>
          <a:p>
            <a:pPr lvl="0" algn="ctr" eaLnBrk="0" hangingPunct="0">
              <a:defRPr/>
            </a:pPr>
            <a:endParaRPr lang="pl-PL" sz="2400" dirty="0">
              <a:solidFill>
                <a:prstClr val="black"/>
              </a:solidFill>
              <a:latin typeface="Calibri"/>
            </a:endParaRPr>
          </a:p>
          <a:p>
            <a:pPr lvl="0" algn="ctr"/>
            <a:r>
              <a:rPr lang="pl-PL" sz="2400" b="1" dirty="0">
                <a:solidFill>
                  <a:prstClr val="black"/>
                </a:solidFill>
                <a:latin typeface="Calibri"/>
              </a:rPr>
              <a:t>Oś priorytetowa V – Gospodarka przyjazna środowisku</a:t>
            </a:r>
          </a:p>
          <a:p>
            <a:pPr lvl="0" algn="ctr"/>
            <a:r>
              <a:rPr lang="pl-PL" sz="2400" b="1" dirty="0">
                <a:solidFill>
                  <a:prstClr val="black"/>
                </a:solidFill>
                <a:latin typeface="Calibri"/>
              </a:rPr>
              <a:t> Działanie 5.3 – Dziedzictwo </a:t>
            </a:r>
            <a:r>
              <a:rPr lang="pl-PL" sz="2400" b="1" dirty="0" smtClean="0">
                <a:solidFill>
                  <a:prstClr val="black"/>
                </a:solidFill>
                <a:latin typeface="Calibri"/>
              </a:rPr>
              <a:t>kulturowe</a:t>
            </a:r>
          </a:p>
          <a:p>
            <a:pPr lvl="0" algn="ctr"/>
            <a:endParaRPr lang="pl-PL" sz="2400" b="1" dirty="0">
              <a:solidFill>
                <a:prstClr val="black"/>
              </a:solidFill>
              <a:latin typeface="Calibri"/>
            </a:endParaRPr>
          </a:p>
        </p:txBody>
      </p:sp>
      <p:pic>
        <p:nvPicPr>
          <p:cNvPr id="2" name="Obraz 1"/>
          <p:cNvPicPr>
            <a:picLocks noChangeAspect="1"/>
          </p:cNvPicPr>
          <p:nvPr/>
        </p:nvPicPr>
        <p:blipFill>
          <a:blip r:embed="rId2"/>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020882448"/>
              </p:ext>
            </p:extLst>
          </p:nvPr>
        </p:nvGraphicFramePr>
        <p:xfrm>
          <a:off x="256374" y="1373474"/>
          <a:ext cx="8554339" cy="4014314"/>
        </p:xfrm>
        <a:graphic>
          <a:graphicData uri="http://schemas.openxmlformats.org/drawingml/2006/table">
            <a:tbl>
              <a:tblPr firstRow="1" firstCol="1" bandRow="1">
                <a:tableStyleId>{5C22544A-7EE6-4342-B048-85BDC9FD1C3A}</a:tableStyleId>
              </a:tblPr>
              <a:tblGrid>
                <a:gridCol w="362191">
                  <a:extLst>
                    <a:ext uri="{9D8B030D-6E8A-4147-A177-3AD203B41FA5}">
                      <a16:colId xmlns="" xmlns:a16="http://schemas.microsoft.com/office/drawing/2014/main" val="20000"/>
                    </a:ext>
                  </a:extLst>
                </a:gridCol>
                <a:gridCol w="1506077">
                  <a:extLst>
                    <a:ext uri="{9D8B030D-6E8A-4147-A177-3AD203B41FA5}">
                      <a16:colId xmlns="" xmlns:a16="http://schemas.microsoft.com/office/drawing/2014/main" val="20001"/>
                    </a:ext>
                  </a:extLst>
                </a:gridCol>
                <a:gridCol w="2671476">
                  <a:extLst>
                    <a:ext uri="{9D8B030D-6E8A-4147-A177-3AD203B41FA5}">
                      <a16:colId xmlns="" xmlns:a16="http://schemas.microsoft.com/office/drawing/2014/main" val="20002"/>
                    </a:ext>
                  </a:extLst>
                </a:gridCol>
                <a:gridCol w="2907566">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855789">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158525">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12.</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L="72000" algn="ctr">
                        <a:lnSpc>
                          <a:spcPct val="114000"/>
                        </a:lnSpc>
                        <a:spcAft>
                          <a:spcPts val="0"/>
                        </a:spcAft>
                      </a:pPr>
                      <a:r>
                        <a:rPr lang="pl-PL" sz="1000" dirty="0">
                          <a:solidFill>
                            <a:srgbClr val="0D0D0D"/>
                          </a:solidFill>
                          <a:effectLst/>
                          <a:latin typeface="+mn-lt"/>
                          <a:ea typeface="Calibri" panose="020F0502020204030204" pitchFamily="34" charset="0"/>
                        </a:rPr>
                        <a:t>Gotowość projektu do realizacji</a:t>
                      </a:r>
                      <a:endParaRPr lang="pl-PL" sz="1000" dirty="0">
                        <a:solidFill>
                          <a:srgbClr val="000000"/>
                        </a:solidFill>
                        <a:effectLst/>
                        <a:latin typeface="+mn-lt"/>
                        <a:ea typeface="Calibri" panose="020F0502020204030204" pitchFamily="34" charset="0"/>
                      </a:endParaRPr>
                    </a:p>
                  </a:txBody>
                  <a:tcPr marL="68580" marR="68580" marT="0" marB="0" anchor="ctr"/>
                </a:tc>
                <a:tc>
                  <a:txBody>
                    <a:bodyPr/>
                    <a:lstStyle/>
                    <a:p>
                      <a:pPr marL="72000">
                        <a:lnSpc>
                          <a:spcPct val="114000"/>
                        </a:lnSpc>
                        <a:spcAft>
                          <a:spcPts val="0"/>
                        </a:spcAft>
                      </a:pPr>
                      <a:r>
                        <a:rPr lang="pl-PL" sz="1000" dirty="0">
                          <a:solidFill>
                            <a:srgbClr val="0D0D0D"/>
                          </a:solidFill>
                          <a:effectLst/>
                          <a:latin typeface="+mn-lt"/>
                          <a:ea typeface="Calibri" panose="020F0502020204030204" pitchFamily="34" charset="0"/>
                        </a:rPr>
                        <a:t>Ocenie podlega, czy projekt jest gotowy do realizacji, tzn. wszystkie zadania przewidziane do realizacji w ramach projektu,  posiadają  na dzień składania wniosku o dofinansowanie wszystkie wymagane prawem polskim </a:t>
                      </a:r>
                      <a:r>
                        <a:rPr lang="pl-PL" sz="1000" dirty="0" smtClean="0">
                          <a:solidFill>
                            <a:srgbClr val="0D0D0D"/>
                          </a:solidFill>
                          <a:effectLst/>
                          <a:latin typeface="+mn-lt"/>
                          <a:ea typeface="Calibri" panose="020F0502020204030204" pitchFamily="34" charset="0"/>
                        </a:rPr>
                        <a:t>ostateczne</a:t>
                      </a:r>
                      <a:r>
                        <a:rPr lang="pl-PL" sz="1000" baseline="30000" dirty="0" smtClean="0">
                          <a:solidFill>
                            <a:srgbClr val="0D0D0D"/>
                          </a:solidFill>
                          <a:effectLst/>
                          <a:latin typeface="+mn-lt"/>
                          <a:ea typeface="Calibri" panose="020F0502020204030204" pitchFamily="34" charset="0"/>
                        </a:rPr>
                        <a:t> </a:t>
                      </a:r>
                      <a:r>
                        <a:rPr lang="pl-PL" sz="1000" baseline="30000" dirty="0" smtClean="0">
                          <a:solidFill>
                            <a:schemeClr val="dk1"/>
                          </a:solidFill>
                          <a:effectLst/>
                          <a:latin typeface="+mn-lt"/>
                          <a:ea typeface="Calibri" panose="020F0502020204030204" pitchFamily="34" charset="0"/>
                        </a:rPr>
                        <a:t>3</a:t>
                      </a:r>
                      <a:r>
                        <a:rPr lang="pl-PL" sz="1000" baseline="0" dirty="0" smtClean="0">
                          <a:solidFill>
                            <a:schemeClr val="dk1"/>
                          </a:solidFill>
                          <a:effectLst/>
                          <a:latin typeface="+mn-lt"/>
                          <a:ea typeface="Calibri" panose="020F0502020204030204" pitchFamily="34" charset="0"/>
                        </a:rPr>
                        <a:t> </a:t>
                      </a:r>
                      <a:r>
                        <a:rPr lang="pl-PL" sz="1000" dirty="0" smtClean="0">
                          <a:solidFill>
                            <a:srgbClr val="0D0D0D"/>
                          </a:solidFill>
                          <a:effectLst/>
                          <a:latin typeface="+mn-lt"/>
                          <a:ea typeface="Calibri" panose="020F0502020204030204" pitchFamily="34" charset="0"/>
                        </a:rPr>
                        <a:t>decyzje </a:t>
                      </a:r>
                      <a:r>
                        <a:rPr lang="pl-PL" sz="1000" dirty="0">
                          <a:solidFill>
                            <a:srgbClr val="0D0D0D"/>
                          </a:solidFill>
                          <a:effectLst/>
                          <a:latin typeface="+mn-lt"/>
                          <a:ea typeface="Calibri" panose="020F0502020204030204" pitchFamily="34" charset="0"/>
                        </a:rPr>
                        <a:t>administracyjne.</a:t>
                      </a:r>
                      <a:endParaRPr lang="pl-PL" sz="1000" dirty="0">
                        <a:solidFill>
                          <a:srgbClr val="000000"/>
                        </a:solidFill>
                        <a:effectLst/>
                        <a:latin typeface="+mn-lt"/>
                        <a:ea typeface="Calibri" panose="020F0502020204030204" pitchFamily="34" charset="0"/>
                      </a:endParaRPr>
                    </a:p>
                    <a:p>
                      <a:pPr marL="72000">
                        <a:lnSpc>
                          <a:spcPct val="114000"/>
                        </a:lnSpc>
                        <a:spcAft>
                          <a:spcPts val="0"/>
                        </a:spcAft>
                      </a:pPr>
                      <a:endParaRPr lang="pl-PL" sz="1000" dirty="0" smtClean="0">
                        <a:solidFill>
                          <a:srgbClr val="0D0D0D"/>
                        </a:solidFill>
                        <a:effectLst/>
                        <a:latin typeface="+mn-lt"/>
                        <a:ea typeface="Calibri" panose="020F0502020204030204" pitchFamily="34" charset="0"/>
                      </a:endParaRPr>
                    </a:p>
                    <a:p>
                      <a:pPr marL="72000">
                        <a:lnSpc>
                          <a:spcPct val="114000"/>
                        </a:lnSpc>
                        <a:spcAft>
                          <a:spcPts val="0"/>
                        </a:spcAft>
                      </a:pPr>
                      <a:r>
                        <a:rPr lang="pl-PL" sz="1000" dirty="0" smtClean="0">
                          <a:solidFill>
                            <a:srgbClr val="0D0D0D"/>
                          </a:solidFill>
                          <a:effectLst/>
                          <a:latin typeface="+mn-lt"/>
                          <a:ea typeface="Calibri" panose="020F0502020204030204" pitchFamily="34" charset="0"/>
                        </a:rPr>
                        <a:t>W </a:t>
                      </a:r>
                      <a:r>
                        <a:rPr lang="pl-PL" sz="1000" dirty="0">
                          <a:solidFill>
                            <a:srgbClr val="0D0D0D"/>
                          </a:solidFill>
                          <a:effectLst/>
                          <a:latin typeface="+mn-lt"/>
                          <a:ea typeface="Calibri" panose="020F0502020204030204" pitchFamily="34" charset="0"/>
                        </a:rPr>
                        <a:t>przypadku gdy zadania przewidziane w projekcie nie wymagają ww. decyzji  wnioskodawca przedstawia stosowne oświadczenie. </a:t>
                      </a:r>
                      <a:endParaRPr lang="pl-PL" sz="1000" dirty="0">
                        <a:solidFill>
                          <a:srgbClr val="000000"/>
                        </a:solidFill>
                        <a:effectLst/>
                        <a:latin typeface="+mn-lt"/>
                        <a:ea typeface="Calibri" panose="020F0502020204030204" pitchFamily="34" charset="0"/>
                      </a:endParaRPr>
                    </a:p>
                  </a:txBody>
                  <a:tcPr marL="0" marR="0" marT="0" marB="0" anchor="ctr"/>
                </a:tc>
                <a:tc>
                  <a:txBody>
                    <a:bodyPr/>
                    <a:lstStyle/>
                    <a:p>
                      <a:pPr marL="72000" algn="ctr">
                        <a:lnSpc>
                          <a:spcPct val="114000"/>
                        </a:lnSpc>
                        <a:spcAft>
                          <a:spcPts val="0"/>
                        </a:spcAft>
                      </a:pPr>
                      <a:r>
                        <a:rPr lang="pl-PL" sz="1000" dirty="0" smtClean="0">
                          <a:solidFill>
                            <a:srgbClr val="0D0D0D"/>
                          </a:solidFill>
                          <a:effectLst/>
                          <a:latin typeface="+mn-lt"/>
                          <a:ea typeface="Calibri" panose="020F0502020204030204" pitchFamily="34" charset="0"/>
                        </a:rPr>
                        <a:t> 10 </a:t>
                      </a:r>
                      <a:r>
                        <a:rPr lang="pl-PL" sz="1000" dirty="0">
                          <a:solidFill>
                            <a:srgbClr val="0D0D0D"/>
                          </a:solidFill>
                          <a:effectLst/>
                          <a:latin typeface="+mn-lt"/>
                          <a:ea typeface="Calibri" panose="020F0502020204030204" pitchFamily="34" charset="0"/>
                        </a:rPr>
                        <a:t>pkt - Wnioskodawca posiada wszystkie wymagane prawem polskim ostateczne  decyzje administracyjne, pozwalające na realizację całości inwestycji lub realizacja inwestycji nie wymaga uzyskania ww. decyzji. </a:t>
                      </a:r>
                      <a:endParaRPr lang="pl-PL" sz="1000" dirty="0">
                        <a:solidFill>
                          <a:srgbClr val="000000"/>
                        </a:solidFill>
                        <a:effectLst/>
                        <a:latin typeface="+mn-lt"/>
                        <a:ea typeface="Calibri" panose="020F0502020204030204" pitchFamily="34" charset="0"/>
                      </a:endParaRPr>
                    </a:p>
                    <a:p>
                      <a:pPr marL="72000" algn="ctr">
                        <a:lnSpc>
                          <a:spcPct val="114000"/>
                        </a:lnSpc>
                        <a:spcAft>
                          <a:spcPts val="0"/>
                        </a:spcAft>
                      </a:pPr>
                      <a:endParaRPr lang="pl-PL" sz="1000" dirty="0" smtClean="0">
                        <a:solidFill>
                          <a:srgbClr val="0D0D0D"/>
                        </a:solidFill>
                        <a:effectLst/>
                        <a:latin typeface="+mn-lt"/>
                        <a:ea typeface="Calibri" panose="020F0502020204030204" pitchFamily="34" charset="0"/>
                      </a:endParaRPr>
                    </a:p>
                    <a:p>
                      <a:pPr marL="72000" algn="ctr">
                        <a:lnSpc>
                          <a:spcPct val="114000"/>
                        </a:lnSpc>
                        <a:spcAft>
                          <a:spcPts val="0"/>
                        </a:spcAft>
                      </a:pPr>
                      <a:r>
                        <a:rPr lang="pl-PL" sz="1000" dirty="0" smtClean="0">
                          <a:solidFill>
                            <a:srgbClr val="0D0D0D"/>
                          </a:solidFill>
                          <a:effectLst/>
                          <a:latin typeface="+mn-lt"/>
                          <a:ea typeface="Calibri" panose="020F0502020204030204" pitchFamily="34" charset="0"/>
                        </a:rPr>
                        <a:t>0 </a:t>
                      </a:r>
                      <a:r>
                        <a:rPr lang="pl-PL" sz="1000" dirty="0">
                          <a:solidFill>
                            <a:srgbClr val="0D0D0D"/>
                          </a:solidFill>
                          <a:effectLst/>
                          <a:latin typeface="+mn-lt"/>
                          <a:ea typeface="Calibri" panose="020F0502020204030204" pitchFamily="34" charset="0"/>
                        </a:rPr>
                        <a:t>pkt - Wnioskodawca nie posiada wszystkich wymaganych prawem polskim ostatecznych decyzji administracyjnych pozwalających na realizację całości inwestycji.</a:t>
                      </a:r>
                      <a:endParaRPr lang="pl-PL" sz="1000" dirty="0">
                        <a:solidFill>
                          <a:srgbClr val="000000"/>
                        </a:solidFill>
                        <a:effectLst/>
                        <a:latin typeface="+mn-lt"/>
                        <a:ea typeface="Calibri" panose="020F0502020204030204" pitchFamily="34" charset="0"/>
                      </a:endParaRPr>
                    </a:p>
                  </a:txBody>
                  <a:tcPr marL="0" marR="0" marT="0" marB="0" anchor="ctr"/>
                </a:tc>
                <a:tc>
                  <a:txBody>
                    <a:bodyPr/>
                    <a:lstStyle/>
                    <a:p>
                      <a:pPr marL="72000" algn="ctr">
                        <a:lnSpc>
                          <a:spcPct val="114000"/>
                        </a:lnSpc>
                        <a:spcAft>
                          <a:spcPts val="0"/>
                        </a:spcAft>
                      </a:pPr>
                      <a:r>
                        <a:rPr lang="pl-PL" sz="1000" dirty="0">
                          <a:effectLst/>
                          <a:latin typeface="+mn-lt"/>
                          <a:ea typeface="Calibri" panose="020F0502020204030204" pitchFamily="34" charset="0"/>
                          <a:cs typeface="Calibri" panose="020F0502020204030204" pitchFamily="34" charset="0"/>
                        </a:rPr>
                        <a:t>10</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
        <p:nvSpPr>
          <p:cNvPr id="6" name="Rectangle 1"/>
          <p:cNvSpPr>
            <a:spLocks noChangeArrowheads="1"/>
          </p:cNvSpPr>
          <p:nvPr/>
        </p:nvSpPr>
        <p:spPr bwMode="auto">
          <a:xfrm>
            <a:off x="152399" y="6388880"/>
            <a:ext cx="8444753" cy="253916"/>
          </a:xfrm>
          <a:prstGeom prst="rect">
            <a:avLst/>
          </a:prstGeom>
          <a:noFill/>
          <a:ln w="9525">
            <a:noFill/>
            <a:miter lim="800000"/>
            <a:headEnd/>
            <a:tailEnd/>
          </a:ln>
        </p:spPr>
        <p:txBody>
          <a:bodyPr wrap="square" anchor="ctr">
            <a:spAutoFit/>
          </a:bodyPr>
          <a:lstStyle/>
          <a:p>
            <a:pPr eaLnBrk="0" hangingPunct="0"/>
            <a:r>
              <a:rPr lang="pl-PL" sz="1050" baseline="30000" dirty="0" smtClean="0">
                <a:latin typeface="Calibri" pitchFamily="34" charset="0"/>
              </a:rPr>
              <a:t>[3]</a:t>
            </a:r>
            <a:r>
              <a:rPr lang="pl-PL" sz="1050" dirty="0" smtClean="0">
                <a:latin typeface="Calibri" pitchFamily="34" charset="0"/>
              </a:rPr>
              <a:t> </a:t>
            </a:r>
            <a:r>
              <a:rPr lang="pl-PL" sz="900" dirty="0" smtClean="0">
                <a:latin typeface="Calibri" panose="020F0502020204030204" pitchFamily="34" charset="0"/>
                <a:ea typeface="Calibri" panose="020F0502020204030204" pitchFamily="34" charset="0"/>
                <a:cs typeface="Times New Roman" panose="02020603050405020304" pitchFamily="18" charset="0"/>
              </a:rPr>
              <a:t>Decyzja </a:t>
            </a:r>
            <a:r>
              <a:rPr lang="pl-PL" sz="900" dirty="0">
                <a:latin typeface="Calibri" panose="020F0502020204030204" pitchFamily="34" charset="0"/>
                <a:ea typeface="Calibri" panose="020F0502020204030204" pitchFamily="34" charset="0"/>
                <a:cs typeface="Times New Roman" panose="02020603050405020304" pitchFamily="18" charset="0"/>
              </a:rPr>
              <a:t>ostateczna - decyzja, od której nie służy odwołanie w administracyjnym toku instancji lub wniosek o ponowne rozpatrzenie </a:t>
            </a:r>
            <a:r>
              <a:rPr lang="pl-PL" sz="900" dirty="0" smtClean="0">
                <a:latin typeface="Calibri" panose="020F0502020204030204" pitchFamily="34" charset="0"/>
                <a:ea typeface="Calibri" panose="020F0502020204030204" pitchFamily="34" charset="0"/>
                <a:cs typeface="Times New Roman" panose="02020603050405020304" pitchFamily="18" charset="0"/>
              </a:rPr>
              <a:t>sprawy.</a:t>
            </a:r>
            <a:endParaRPr lang="pl-PL" sz="900" baseline="30000" dirty="0">
              <a:latin typeface="Calibri" pitchFamily="34" charset="0"/>
            </a:endParaRPr>
          </a:p>
        </p:txBody>
      </p:sp>
    </p:spTree>
    <p:extLst>
      <p:ext uri="{BB962C8B-B14F-4D97-AF65-F5344CB8AC3E}">
        <p14:creationId xmlns:p14="http://schemas.microsoft.com/office/powerpoint/2010/main" val="2584880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1837765"/>
            <a:ext cx="7886700" cy="54534"/>
          </a:xfrm>
        </p:spPr>
        <p:txBody>
          <a:bodyPr/>
          <a:lstStyle/>
          <a:p>
            <a:pPr lvl="0">
              <a:lnSpc>
                <a:spcPct val="100000"/>
              </a:lnSpc>
              <a:defRPr/>
            </a:pPr>
            <a:r>
              <a:rPr lang="pl-PL" sz="2800" dirty="0">
                <a:solidFill>
                  <a:prstClr val="black"/>
                </a:solidFill>
                <a:ea typeface="+mn-ea"/>
                <a:cs typeface="Arial" pitchFamily="34" charset="0"/>
              </a:rPr>
              <a:t/>
            </a:r>
            <a:br>
              <a:rPr lang="pl-PL" sz="2800" dirty="0">
                <a:solidFill>
                  <a:prstClr val="black"/>
                </a:solidFill>
                <a:ea typeface="+mn-ea"/>
                <a:cs typeface="Arial" pitchFamily="34" charset="0"/>
              </a:rPr>
            </a:br>
            <a:endParaRPr lang="pl-PL" dirty="0"/>
          </a:p>
        </p:txBody>
      </p:sp>
      <p:sp>
        <p:nvSpPr>
          <p:cNvPr id="3" name="Symbol zastępczy zawartości 2"/>
          <p:cNvSpPr>
            <a:spLocks noGrp="1"/>
          </p:cNvSpPr>
          <p:nvPr>
            <p:ph idx="1"/>
          </p:nvPr>
        </p:nvSpPr>
        <p:spPr>
          <a:xfrm>
            <a:off x="475129" y="2079813"/>
            <a:ext cx="8040220" cy="4590210"/>
          </a:xfrm>
        </p:spPr>
        <p:txBody>
          <a:bodyPr/>
          <a:lstStyle/>
          <a:p>
            <a:pPr marL="0" lvl="0" indent="0" algn="ctr" eaLnBrk="1" hangingPunct="1">
              <a:lnSpc>
                <a:spcPct val="100000"/>
              </a:lnSpc>
              <a:spcBef>
                <a:spcPct val="0"/>
              </a:spcBef>
              <a:buNone/>
            </a:pPr>
            <a:r>
              <a:rPr lang="pl-PL" sz="2400" b="1" dirty="0">
                <a:solidFill>
                  <a:prstClr val="black"/>
                </a:solidFill>
                <a:cs typeface="Arial" pitchFamily="34" charset="0"/>
              </a:rPr>
              <a:t> Typ projektów</a:t>
            </a:r>
          </a:p>
          <a:p>
            <a:pPr marL="0" lvl="0" indent="0" algn="ctr" eaLnBrk="1" hangingPunct="1">
              <a:lnSpc>
                <a:spcPct val="100000"/>
              </a:lnSpc>
              <a:spcBef>
                <a:spcPct val="0"/>
              </a:spcBef>
              <a:buNone/>
            </a:pPr>
            <a:endParaRPr lang="pl-PL" sz="2400" b="1" dirty="0">
              <a:solidFill>
                <a:prstClr val="black"/>
              </a:solidFill>
              <a:cs typeface="Arial" pitchFamily="34" charset="0"/>
            </a:endParaRPr>
          </a:p>
          <a:p>
            <a:pPr marL="0" lvl="0" indent="0" algn="ctr" eaLnBrk="1" hangingPunct="1">
              <a:lnSpc>
                <a:spcPct val="100000"/>
              </a:lnSpc>
              <a:spcBef>
                <a:spcPct val="0"/>
              </a:spcBef>
              <a:buNone/>
            </a:pPr>
            <a:r>
              <a:rPr lang="pl-PL" sz="1800" dirty="0">
                <a:solidFill>
                  <a:prstClr val="black"/>
                </a:solidFill>
                <a:cs typeface="Arial" pitchFamily="34" charset="0"/>
              </a:rPr>
              <a:t> </a:t>
            </a:r>
            <a:r>
              <a:rPr lang="pl-PL" sz="2400" dirty="0">
                <a:solidFill>
                  <a:prstClr val="black"/>
                </a:solidFill>
                <a:cs typeface="Arial" pitchFamily="34" charset="0"/>
              </a:rPr>
              <a:t>Wzrost regionalnego potencjału turystycznego poprzez ochronę obiektów zabytkowych</a:t>
            </a:r>
          </a:p>
          <a:p>
            <a:pPr algn="ctr"/>
            <a:endParaRPr lang="pl-PL" dirty="0"/>
          </a:p>
        </p:txBody>
      </p:sp>
    </p:spTree>
    <p:extLst>
      <p:ext uri="{BB962C8B-B14F-4D97-AF65-F5344CB8AC3E}">
        <p14:creationId xmlns:p14="http://schemas.microsoft.com/office/powerpoint/2010/main" val="104984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446865483"/>
              </p:ext>
            </p:extLst>
          </p:nvPr>
        </p:nvGraphicFramePr>
        <p:xfrm>
          <a:off x="184638" y="1383524"/>
          <a:ext cx="8669216" cy="5195368"/>
        </p:xfrm>
        <a:graphic>
          <a:graphicData uri="http://schemas.openxmlformats.org/drawingml/2006/table">
            <a:tbl>
              <a:tblPr firstRow="1" firstCol="1" bandRow="1">
                <a:tableStyleId>{5C22544A-7EE6-4342-B048-85BDC9FD1C3A}</a:tableStyleId>
              </a:tblPr>
              <a:tblGrid>
                <a:gridCol w="422113">
                  <a:extLst>
                    <a:ext uri="{9D8B030D-6E8A-4147-A177-3AD203B41FA5}">
                      <a16:colId xmlns="" xmlns:a16="http://schemas.microsoft.com/office/drawing/2014/main" val="20000"/>
                    </a:ext>
                  </a:extLst>
                </a:gridCol>
                <a:gridCol w="1383414">
                  <a:extLst>
                    <a:ext uri="{9D8B030D-6E8A-4147-A177-3AD203B41FA5}">
                      <a16:colId xmlns="" xmlns:a16="http://schemas.microsoft.com/office/drawing/2014/main" val="20001"/>
                    </a:ext>
                  </a:extLst>
                </a:gridCol>
                <a:gridCol w="5136776">
                  <a:extLst>
                    <a:ext uri="{9D8B030D-6E8A-4147-A177-3AD203B41FA5}">
                      <a16:colId xmlns="" xmlns:a16="http://schemas.microsoft.com/office/drawing/2014/main" val="20002"/>
                    </a:ext>
                  </a:extLst>
                </a:gridCol>
                <a:gridCol w="779930">
                  <a:extLst>
                    <a:ext uri="{9D8B030D-6E8A-4147-A177-3AD203B41FA5}">
                      <a16:colId xmlns="" xmlns:a16="http://schemas.microsoft.com/office/drawing/2014/main" val="20003"/>
                    </a:ext>
                  </a:extLst>
                </a:gridCol>
                <a:gridCol w="946983">
                  <a:extLst>
                    <a:ext uri="{9D8B030D-6E8A-4147-A177-3AD203B41FA5}">
                      <a16:colId xmlns="" xmlns:a16="http://schemas.microsoft.com/office/drawing/2014/main" val="20004"/>
                    </a:ext>
                  </a:extLst>
                </a:gridCol>
              </a:tblGrid>
              <a:tr h="624337">
                <a:tc>
                  <a:txBody>
                    <a:bodyPr/>
                    <a:lstStyle/>
                    <a:p>
                      <a:pPr algn="ctr"/>
                      <a:r>
                        <a:rPr lang="pl-PL" sz="1200" b="1" kern="1200" dirty="0" smtClean="0">
                          <a:solidFill>
                            <a:schemeClr val="lt1"/>
                          </a:solidFill>
                          <a:latin typeface="+mj-lt"/>
                          <a:ea typeface="+mn-ea"/>
                          <a:cs typeface="+mn-cs"/>
                        </a:rPr>
                        <a:t>Lp.</a:t>
                      </a:r>
                      <a:endParaRPr lang="pl-PL" sz="1200" dirty="0">
                        <a:latin typeface="+mj-lt"/>
                      </a:endParaRPr>
                    </a:p>
                  </a:txBody>
                  <a:tcPr anchor="ctr"/>
                </a:tc>
                <a:tc>
                  <a:txBody>
                    <a:bodyPr/>
                    <a:lstStyle/>
                    <a:p>
                      <a:pPr algn="ctr"/>
                      <a:r>
                        <a:rPr lang="pl-PL" sz="1200" b="1" kern="1200" dirty="0" smtClean="0">
                          <a:solidFill>
                            <a:schemeClr val="lt1"/>
                          </a:solidFill>
                          <a:latin typeface="+mj-lt"/>
                          <a:ea typeface="+mn-ea"/>
                          <a:cs typeface="+mn-cs"/>
                        </a:rPr>
                        <a:t>Kryterium</a:t>
                      </a:r>
                      <a:endParaRPr lang="pl-PL" sz="12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j-lt"/>
                          <a:ea typeface="+mn-ea"/>
                          <a:cs typeface="+mn-cs"/>
                        </a:rPr>
                        <a:t>Opis kryterium</a:t>
                      </a:r>
                      <a:endParaRPr lang="pl-PL" sz="12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j-lt"/>
                        </a:rPr>
                        <a:t>Ocena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j-lt"/>
                          <a:ea typeface="+mn-ea"/>
                          <a:cs typeface="+mn-cs"/>
                        </a:rPr>
                        <a:t>Możliwość uzupełnienia</a:t>
                      </a:r>
                      <a:endParaRPr lang="pl-PL" sz="1200" dirty="0" smtClean="0">
                        <a:latin typeface="+mj-lt"/>
                      </a:endParaRPr>
                    </a:p>
                  </a:txBody>
                  <a:tcPr anchor="ctr"/>
                </a:tc>
                <a:extLst>
                  <a:ext uri="{0D108BD9-81ED-4DB2-BD59-A6C34878D82A}">
                    <a16:rowId xmlns="" xmlns:a16="http://schemas.microsoft.com/office/drawing/2014/main" val="10000"/>
                  </a:ext>
                </a:extLst>
              </a:tr>
              <a:tr h="1998447">
                <a:tc>
                  <a:txBody>
                    <a:bodyPr/>
                    <a:lstStyle/>
                    <a:p>
                      <a:pPr>
                        <a:lnSpc>
                          <a:spcPct val="115000"/>
                        </a:lnSpc>
                        <a:spcBef>
                          <a:spcPts val="400"/>
                        </a:spcBef>
                        <a:spcAft>
                          <a:spcPts val="400"/>
                        </a:spcAft>
                      </a:pPr>
                      <a:r>
                        <a:rPr lang="pl-PL" sz="1200" b="1" kern="1200" dirty="0" smtClean="0">
                          <a:solidFill>
                            <a:schemeClr val="lt1"/>
                          </a:solidFill>
                          <a:effectLst/>
                          <a:latin typeface="+mj-lt"/>
                          <a:ea typeface="+mn-ea"/>
                          <a:cs typeface="+mn-cs"/>
                        </a:rPr>
                        <a:t>1.</a:t>
                      </a:r>
                      <a:endParaRPr lang="pl-PL" sz="1200" b="1" kern="1200" dirty="0">
                        <a:solidFill>
                          <a:schemeClr val="lt1"/>
                        </a:solidFill>
                        <a:effectLst/>
                        <a:latin typeface="+mj-lt"/>
                        <a:ea typeface="+mn-ea"/>
                        <a:cs typeface="+mn-cs"/>
                      </a:endParaRPr>
                    </a:p>
                  </a:txBody>
                  <a:tcPr marL="31438" marR="3143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Projekt objęty ochroną zabytków</a:t>
                      </a:r>
                      <a:endParaRPr kumimoji="0" lang="pl-PL" sz="1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31438" marR="31438" marT="0" marB="0" anchor="ctr"/>
                </a:tc>
                <a:tc>
                  <a:txBody>
                    <a:bodyPr/>
                    <a:lstStyle/>
                    <a:p>
                      <a:pPr marL="72000" marR="0"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W ramach kryterium zweryfikowane będzie, czy projekt jest objęty jedną z form ochrony zabytków nieruchomych przewidzianą w art. 7 Ustawy z dnia 23 lipca 2003 r. o ochronie zabytków i opiece nad zabytkami, tzn. czy jest:</a:t>
                      </a:r>
                    </a:p>
                    <a:p>
                      <a:pPr marL="72000" marR="0"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1) wpis do rejestru zabytków;</a:t>
                      </a:r>
                    </a:p>
                    <a:p>
                      <a:pPr marL="72000" marR="0"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1a) wpis na Listę Skarbów Dziedzictwa;</a:t>
                      </a:r>
                    </a:p>
                    <a:p>
                      <a:pPr marL="72000" marR="0"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2) uznanie za pomnik historii;</a:t>
                      </a:r>
                    </a:p>
                    <a:p>
                      <a:pPr marL="72000" marR="0" lvl="0" indent="0" algn="just"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3) utworzenie parku kulturowego;</a:t>
                      </a:r>
                    </a:p>
                    <a:p>
                      <a:pPr marL="72000" marR="0" lvl="0" indent="0" algn="just"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4) ustalenia ochrony w miejscowym planie zagospodarowania przestrzennego albo w decyzji o ustaleniu lokalizacji inwestycji celu publicznego, decyzji o warunkach zabudowy, decyzji o zezwoleniu na realizację inwestycji drogowej, decyzji o ustaleniu lokalizacji linii kolejowej lub decyzji o zezwoleniu na realizację inwestycji w zakresie lotniska użytku publicznego.</a:t>
                      </a:r>
                      <a:endParaRPr kumimoji="0" lang="pl-PL" sz="1000" b="0"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mn-cs"/>
                      </a:endParaRPr>
                    </a:p>
                    <a:p>
                      <a:pPr marL="72000" algn="just">
                        <a:lnSpc>
                          <a:spcPct val="115000"/>
                        </a:lnSpc>
                        <a:spcBef>
                          <a:spcPts val="0"/>
                        </a:spcBef>
                        <a:spcAft>
                          <a:spcPts val="0"/>
                        </a:spcAft>
                        <a:tabLst>
                          <a:tab pos="5110163" algn="l"/>
                        </a:tabLst>
                      </a:pPr>
                      <a:endParaRPr lang="pl-PL" sz="1000" dirty="0" smtClean="0">
                        <a:effectLst/>
                        <a:latin typeface="+mn-lt"/>
                        <a:cs typeface="Arial" panose="020B0604020202020204" pitchFamily="34" charset="0"/>
                      </a:endParaRPr>
                    </a:p>
                  </a:txBody>
                  <a:tcPr marL="31438" marR="31438" marT="0" marB="0" anchor="ctr"/>
                </a:tc>
                <a:tc>
                  <a:txBody>
                    <a:bodyPr/>
                    <a:lstStyle/>
                    <a:p>
                      <a:pPr algn="ctr">
                        <a:lnSpc>
                          <a:spcPct val="115000"/>
                        </a:lnSpc>
                        <a:spcBef>
                          <a:spcPts val="400"/>
                        </a:spcBef>
                        <a:spcAft>
                          <a:spcPts val="400"/>
                        </a:spcAft>
                      </a:pPr>
                      <a:r>
                        <a:rPr lang="pl-PL" sz="1000" dirty="0">
                          <a:effectLst/>
                          <a:latin typeface="+mn-lt"/>
                          <a:cs typeface="Arial" panose="020B0604020202020204" pitchFamily="34" charset="0"/>
                        </a:rPr>
                        <a:t>0/1</a:t>
                      </a:r>
                      <a:endParaRPr lang="pl-PL" sz="1000" dirty="0">
                        <a:solidFill>
                          <a:srgbClr val="000000"/>
                        </a:solidFill>
                        <a:effectLst/>
                        <a:latin typeface="+mn-lt"/>
                        <a:ea typeface="Calibri" panose="020F0502020204030204" pitchFamily="34" charset="0"/>
                        <a:cs typeface="Arial" panose="020B0604020202020204" pitchFamily="34" charset="0"/>
                      </a:endParaRPr>
                    </a:p>
                  </a:txBody>
                  <a:tcPr marL="31438" marR="31438" marT="0" marB="0" anchor="ctr"/>
                </a:tc>
                <a:tc>
                  <a:txBody>
                    <a:bodyPr/>
                    <a:lstStyle/>
                    <a:p>
                      <a:pPr algn="ctr">
                        <a:lnSpc>
                          <a:spcPct val="115000"/>
                        </a:lnSpc>
                        <a:spcBef>
                          <a:spcPts val="400"/>
                        </a:spcBef>
                        <a:spcAft>
                          <a:spcPts val="400"/>
                        </a:spcAft>
                      </a:pPr>
                      <a:r>
                        <a:rPr lang="pl-PL" sz="1000" dirty="0">
                          <a:effectLst/>
                          <a:latin typeface="+mn-lt"/>
                          <a:cs typeface="Arial" panose="020B0604020202020204" pitchFamily="34" charset="0"/>
                        </a:rPr>
                        <a:t>TAK</a:t>
                      </a:r>
                      <a:endParaRPr lang="pl-PL" sz="1000" dirty="0">
                        <a:solidFill>
                          <a:srgbClr val="000000"/>
                        </a:solidFill>
                        <a:effectLst/>
                        <a:latin typeface="+mn-lt"/>
                        <a:ea typeface="Calibri" panose="020F0502020204030204" pitchFamily="34" charset="0"/>
                        <a:cs typeface="Arial" panose="020B0604020202020204" pitchFamily="34" charset="0"/>
                      </a:endParaRPr>
                    </a:p>
                  </a:txBody>
                  <a:tcPr marL="31438" marR="31438" marT="0" marB="0" anchor="ctr"/>
                </a:tc>
                <a:extLst>
                  <a:ext uri="{0D108BD9-81ED-4DB2-BD59-A6C34878D82A}">
                    <a16:rowId xmlns="" xmlns:a16="http://schemas.microsoft.com/office/drawing/2014/main" val="10001"/>
                  </a:ext>
                </a:extLst>
              </a:tr>
              <a:tr h="1617655">
                <a:tc>
                  <a:txBody>
                    <a:bodyPr/>
                    <a:lstStyle/>
                    <a:p>
                      <a:pPr>
                        <a:lnSpc>
                          <a:spcPct val="115000"/>
                        </a:lnSpc>
                        <a:spcBef>
                          <a:spcPts val="400"/>
                        </a:spcBef>
                        <a:spcAft>
                          <a:spcPts val="400"/>
                        </a:spcAft>
                      </a:pPr>
                      <a:r>
                        <a:rPr lang="pl-PL" sz="1200" dirty="0" smtClean="0">
                          <a:solidFill>
                            <a:schemeClr val="bg1"/>
                          </a:solidFill>
                          <a:effectLst/>
                          <a:latin typeface="+mj-lt"/>
                          <a:cs typeface="Arial" panose="020B0604020202020204" pitchFamily="34" charset="0"/>
                        </a:rPr>
                        <a:t>2.</a:t>
                      </a:r>
                      <a:endParaRPr lang="pl-PL" sz="1200" dirty="0">
                        <a:solidFill>
                          <a:schemeClr val="bg1"/>
                        </a:solidFill>
                        <a:effectLst/>
                        <a:latin typeface="+mj-lt"/>
                        <a:ea typeface="Calibri" panose="020F0502020204030204" pitchFamily="34" charset="0"/>
                        <a:cs typeface="Arial" panose="020B0604020202020204" pitchFamily="34" charset="0"/>
                      </a:endParaRPr>
                    </a:p>
                  </a:txBody>
                  <a:tcPr marL="31438" marR="31438" marT="0" marB="0" anchor="ctr"/>
                </a:tc>
                <a:tc>
                  <a:txBody>
                    <a:bodyPr/>
                    <a:lstStyle/>
                    <a:p>
                      <a:pPr algn="ctr">
                        <a:lnSpc>
                          <a:spcPct val="115000"/>
                        </a:lnSpc>
                        <a:spcBef>
                          <a:spcPts val="400"/>
                        </a:spcBef>
                        <a:spcAft>
                          <a:spcPts val="400"/>
                        </a:spcAft>
                      </a:pPr>
                      <a:r>
                        <a:rPr lang="pl-PL" sz="1000" dirty="0" smtClean="0">
                          <a:effectLst/>
                          <a:latin typeface="+mn-lt"/>
                          <a:ea typeface="Calibri" panose="020F0502020204030204" pitchFamily="34" charset="0"/>
                          <a:cs typeface="Times New Roman" panose="02020603050405020304" pitchFamily="18" charset="0"/>
                        </a:rPr>
                        <a:t>Analiza popytu</a:t>
                      </a:r>
                      <a:endParaRPr lang="pl-PL" sz="1000" dirty="0">
                        <a:solidFill>
                          <a:srgbClr val="000000"/>
                        </a:solidFill>
                        <a:effectLst/>
                        <a:latin typeface="+mn-lt"/>
                        <a:ea typeface="Calibri" panose="020F0502020204030204" pitchFamily="34" charset="0"/>
                        <a:cs typeface="Arial" panose="020B0604020202020204" pitchFamily="34" charset="0"/>
                      </a:endParaRPr>
                    </a:p>
                  </a:txBody>
                  <a:tcPr marL="31438" marR="31438" marT="0" marB="0" anchor="ctr"/>
                </a:tc>
                <a:tc>
                  <a:txBody>
                    <a:bodyPr/>
                    <a:lstStyle/>
                    <a:p>
                      <a:pPr marL="72000" marR="90170" algn="just">
                        <a:lnSpc>
                          <a:spcPct val="115000"/>
                        </a:lnSpc>
                        <a:spcBef>
                          <a:spcPts val="0"/>
                        </a:spcBef>
                        <a:spcAft>
                          <a:spcPts val="0"/>
                        </a:spcAft>
                      </a:pPr>
                      <a:r>
                        <a:rPr lang="pl-PL" sz="1000" dirty="0" smtClean="0">
                          <a:solidFill>
                            <a:srgbClr val="000000"/>
                          </a:solidFill>
                          <a:effectLst/>
                          <a:latin typeface="+mn-lt"/>
                          <a:ea typeface="Calibri" panose="020F0502020204030204" pitchFamily="34" charset="0"/>
                        </a:rPr>
                        <a:t>W ramach kryterium będzie sprawdzane, czy dla inwestycji została przygotowana analiza popytu wykazująca zapotrzebowanie na realizację danego projektu. </a:t>
                      </a:r>
                    </a:p>
                    <a:p>
                      <a:pPr marL="72000" marR="90170" algn="just">
                        <a:lnSpc>
                          <a:spcPct val="115000"/>
                        </a:lnSpc>
                        <a:spcBef>
                          <a:spcPts val="0"/>
                        </a:spcBef>
                        <a:spcAft>
                          <a:spcPts val="0"/>
                        </a:spcAft>
                      </a:pPr>
                      <a:r>
                        <a:rPr lang="pl-PL" sz="1000" dirty="0" smtClean="0">
                          <a:solidFill>
                            <a:srgbClr val="000000"/>
                          </a:solidFill>
                          <a:effectLst/>
                          <a:latin typeface="+mn-lt"/>
                          <a:ea typeface="Calibri" panose="020F0502020204030204" pitchFamily="34" charset="0"/>
                        </a:rPr>
                        <a:t>Analiza popytu zawiera:</a:t>
                      </a:r>
                    </a:p>
                    <a:p>
                      <a:pPr marL="72000" marR="90170" algn="just">
                        <a:lnSpc>
                          <a:spcPct val="115000"/>
                        </a:lnSpc>
                        <a:spcBef>
                          <a:spcPts val="0"/>
                        </a:spcBef>
                        <a:spcAft>
                          <a:spcPts val="0"/>
                        </a:spcAft>
                      </a:pPr>
                      <a:r>
                        <a:rPr lang="pl-PL" sz="1000" dirty="0" smtClean="0">
                          <a:solidFill>
                            <a:srgbClr val="000000"/>
                          </a:solidFill>
                          <a:effectLst/>
                          <a:latin typeface="+mn-lt"/>
                          <a:ea typeface="Calibri" panose="020F0502020204030204" pitchFamily="34" charset="0"/>
                        </a:rPr>
                        <a:t>- opis stanu bieżącego (jeżeli dotyczy) i prognozę przyszłego popytu;</a:t>
                      </a:r>
                    </a:p>
                    <a:p>
                      <a:pPr marL="72000" marR="90170" algn="just">
                        <a:lnSpc>
                          <a:spcPct val="115000"/>
                        </a:lnSpc>
                        <a:spcBef>
                          <a:spcPts val="0"/>
                        </a:spcBef>
                        <a:spcAft>
                          <a:spcPts val="0"/>
                        </a:spcAft>
                      </a:pPr>
                      <a:r>
                        <a:rPr lang="pl-PL" sz="1000" dirty="0" smtClean="0">
                          <a:solidFill>
                            <a:srgbClr val="000000"/>
                          </a:solidFill>
                          <a:effectLst/>
                          <a:latin typeface="+mn-lt"/>
                          <a:ea typeface="Calibri" panose="020F0502020204030204" pitchFamily="34" charset="0"/>
                        </a:rPr>
                        <a:t>- charakterystykę rynku, na którym realizowany jest projekt;</a:t>
                      </a:r>
                    </a:p>
                    <a:p>
                      <a:pPr marL="72000" marR="90170" algn="just">
                        <a:lnSpc>
                          <a:spcPct val="115000"/>
                        </a:lnSpc>
                        <a:spcBef>
                          <a:spcPts val="0"/>
                        </a:spcBef>
                        <a:spcAft>
                          <a:spcPts val="0"/>
                        </a:spcAft>
                      </a:pPr>
                      <a:r>
                        <a:rPr lang="pl-PL" sz="1000" dirty="0" smtClean="0">
                          <a:solidFill>
                            <a:srgbClr val="000000"/>
                          </a:solidFill>
                          <a:effectLst/>
                          <a:latin typeface="+mn-lt"/>
                          <a:ea typeface="Calibri" panose="020F0502020204030204" pitchFamily="34" charset="0"/>
                        </a:rPr>
                        <a:t>- charakterystykę grup docelowych.</a:t>
                      </a:r>
                    </a:p>
                    <a:p>
                      <a:pPr marL="72000" algn="just">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Analiza powinna bazować na wykonaniu konkretnych analiz/ badań określających zapotrzebowanie na dany projekt (np. ankiet), a także odnosić się do możliwości korzystania z usług z uwzględnieniem potencjału nabywczego odbiorców oraz stopnia wzrostu popytu na oferowane usługi.</a:t>
                      </a:r>
                      <a:endParaRPr lang="pl-PL" sz="1000" dirty="0">
                        <a:effectLst/>
                        <a:latin typeface="+mn-lt"/>
                        <a:ea typeface="Calibri" panose="020F0502020204030204" pitchFamily="34" charset="0"/>
                        <a:cs typeface="Arial" panose="020B0604020202020204" pitchFamily="34" charset="0"/>
                      </a:endParaRPr>
                    </a:p>
                  </a:txBody>
                  <a:tcPr marL="31438" marR="31438" marT="0" marB="0" anchor="ctr"/>
                </a:tc>
                <a:tc>
                  <a:txBody>
                    <a:bodyPr/>
                    <a:lstStyle/>
                    <a:p>
                      <a:pPr algn="ctr">
                        <a:lnSpc>
                          <a:spcPct val="115000"/>
                        </a:lnSpc>
                        <a:spcBef>
                          <a:spcPts val="400"/>
                        </a:spcBef>
                        <a:spcAft>
                          <a:spcPts val="400"/>
                        </a:spcAft>
                      </a:pPr>
                      <a:r>
                        <a:rPr lang="pl-PL" sz="1000">
                          <a:effectLst/>
                          <a:latin typeface="+mn-lt"/>
                          <a:cs typeface="Arial" panose="020B0604020202020204" pitchFamily="34" charset="0"/>
                        </a:rPr>
                        <a:t>0/1</a:t>
                      </a:r>
                      <a:endParaRPr lang="pl-PL" sz="1000">
                        <a:solidFill>
                          <a:srgbClr val="000000"/>
                        </a:solidFill>
                        <a:effectLst/>
                        <a:latin typeface="+mn-lt"/>
                        <a:ea typeface="Calibri" panose="020F0502020204030204" pitchFamily="34" charset="0"/>
                        <a:cs typeface="Arial" panose="020B0604020202020204" pitchFamily="34" charset="0"/>
                      </a:endParaRPr>
                    </a:p>
                  </a:txBody>
                  <a:tcPr marL="31438" marR="31438" marT="0" marB="0" anchor="ctr"/>
                </a:tc>
                <a:tc>
                  <a:txBody>
                    <a:bodyPr/>
                    <a:lstStyle/>
                    <a:p>
                      <a:pPr algn="ctr">
                        <a:lnSpc>
                          <a:spcPct val="115000"/>
                        </a:lnSpc>
                        <a:spcBef>
                          <a:spcPts val="400"/>
                        </a:spcBef>
                        <a:spcAft>
                          <a:spcPts val="400"/>
                        </a:spcAft>
                      </a:pPr>
                      <a:r>
                        <a:rPr lang="pl-PL" sz="1000" dirty="0">
                          <a:effectLst/>
                          <a:latin typeface="+mn-lt"/>
                          <a:cs typeface="Arial" panose="020B0604020202020204" pitchFamily="34" charset="0"/>
                        </a:rPr>
                        <a:t>TAK</a:t>
                      </a:r>
                      <a:endParaRPr lang="pl-PL" sz="1000" dirty="0">
                        <a:solidFill>
                          <a:srgbClr val="000000"/>
                        </a:solidFill>
                        <a:effectLst/>
                        <a:latin typeface="+mn-lt"/>
                        <a:ea typeface="Calibri" panose="020F0502020204030204" pitchFamily="34" charset="0"/>
                        <a:cs typeface="Arial" panose="020B0604020202020204" pitchFamily="34" charset="0"/>
                      </a:endParaRPr>
                    </a:p>
                  </a:txBody>
                  <a:tcPr marL="31438" marR="31438" marT="0" marB="0" anchor="ctr"/>
                </a:tc>
                <a:extLst>
                  <a:ext uri="{0D108BD9-81ED-4DB2-BD59-A6C34878D82A}">
                    <a16:rowId xmlns="" xmlns:a16="http://schemas.microsoft.com/office/drawing/2014/main" val="10002"/>
                  </a:ext>
                </a:extLst>
              </a:tr>
              <a:tr h="882448">
                <a:tc>
                  <a:txBody>
                    <a:bodyPr/>
                    <a:lstStyle/>
                    <a:p>
                      <a:pPr>
                        <a:lnSpc>
                          <a:spcPct val="115000"/>
                        </a:lnSpc>
                        <a:spcBef>
                          <a:spcPts val="400"/>
                        </a:spcBef>
                        <a:spcAft>
                          <a:spcPts val="400"/>
                        </a:spcAft>
                      </a:pPr>
                      <a:r>
                        <a:rPr lang="pl-PL" sz="1200" b="1" kern="1200" dirty="0" smtClean="0">
                          <a:solidFill>
                            <a:schemeClr val="lt1"/>
                          </a:solidFill>
                          <a:effectLst/>
                          <a:latin typeface="+mj-lt"/>
                          <a:ea typeface="+mn-ea"/>
                          <a:cs typeface="+mn-cs"/>
                        </a:rPr>
                        <a:t>3.</a:t>
                      </a:r>
                      <a:endParaRPr lang="pl-PL" sz="1200" b="1" kern="1200" dirty="0">
                        <a:solidFill>
                          <a:schemeClr val="lt1"/>
                        </a:solidFill>
                        <a:effectLst/>
                        <a:latin typeface="+mj-lt"/>
                        <a:ea typeface="+mn-ea"/>
                        <a:cs typeface="+mn-cs"/>
                      </a:endParaRPr>
                    </a:p>
                  </a:txBody>
                  <a:tcPr marL="31438" marR="31438" marT="0" marB="0" anchor="ctr"/>
                </a:tc>
                <a:tc>
                  <a:txBody>
                    <a:bodyPr/>
                    <a:lstStyle/>
                    <a:p>
                      <a:pPr algn="ctr">
                        <a:lnSpc>
                          <a:spcPct val="115000"/>
                        </a:lnSpc>
                        <a:spcBef>
                          <a:spcPts val="400"/>
                        </a:spcBef>
                        <a:spcAft>
                          <a:spcPts val="400"/>
                        </a:spcAft>
                      </a:pPr>
                      <a:r>
                        <a:rPr lang="pl-PL" sz="1000" dirty="0" smtClean="0">
                          <a:solidFill>
                            <a:srgbClr val="0D0D0D"/>
                          </a:solidFill>
                          <a:effectLst/>
                          <a:latin typeface="+mn-lt"/>
                          <a:ea typeface="Times New Roman" panose="02020603050405020304" pitchFamily="18" charset="0"/>
                          <a:cs typeface="Times New Roman" panose="02020603050405020304" pitchFamily="18" charset="0"/>
                        </a:rPr>
                        <a:t>Analiza dostępności dla osób z niepełnosprawnościami</a:t>
                      </a:r>
                      <a:endParaRPr lang="pl-PL" sz="1000" dirty="0">
                        <a:solidFill>
                          <a:srgbClr val="000000"/>
                        </a:solidFill>
                        <a:effectLst/>
                        <a:latin typeface="+mn-lt"/>
                        <a:ea typeface="Calibri" panose="020F0502020204030204" pitchFamily="34" charset="0"/>
                        <a:cs typeface="Arial" panose="020B0604020202020204" pitchFamily="34" charset="0"/>
                      </a:endParaRPr>
                    </a:p>
                  </a:txBody>
                  <a:tcPr marL="31438" marR="31438" marT="0" marB="0" anchor="ctr"/>
                </a:tc>
                <a:tc>
                  <a:txBody>
                    <a:bodyPr/>
                    <a:lstStyle/>
                    <a:p>
                      <a:pPr marL="72000" algn="just">
                        <a:lnSpc>
                          <a:spcPct val="115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W ramach kryterium będzie sprawdzane, czy projekt zakłada poprawę dostępności do zasobów kultury dla osób z niepełnosprawnościami lub obiekt jest w pełni dostosowany do potrzeb osób z niepełnosprawnościami. </a:t>
                      </a:r>
                      <a:endParaRPr lang="pl-PL" sz="1000" dirty="0">
                        <a:effectLst/>
                        <a:latin typeface="+mn-lt"/>
                        <a:ea typeface="Calibri" panose="020F0502020204030204" pitchFamily="34" charset="0"/>
                        <a:cs typeface="Arial" panose="020B0604020202020204" pitchFamily="34" charset="0"/>
                      </a:endParaRPr>
                    </a:p>
                  </a:txBody>
                  <a:tcPr marL="31438" marR="31438" marT="0" marB="0" anchor="ctr"/>
                </a:tc>
                <a:tc>
                  <a:txBody>
                    <a:bodyPr/>
                    <a:lstStyle/>
                    <a:p>
                      <a:pPr algn="ctr">
                        <a:lnSpc>
                          <a:spcPct val="115000"/>
                        </a:lnSpc>
                        <a:spcBef>
                          <a:spcPts val="400"/>
                        </a:spcBef>
                        <a:spcAft>
                          <a:spcPts val="400"/>
                        </a:spcAft>
                      </a:pPr>
                      <a:r>
                        <a:rPr lang="pl-PL" sz="1000">
                          <a:effectLst/>
                          <a:latin typeface="+mn-lt"/>
                          <a:cs typeface="Arial" panose="020B0604020202020204" pitchFamily="34" charset="0"/>
                        </a:rPr>
                        <a:t>0/1</a:t>
                      </a:r>
                      <a:endParaRPr lang="pl-PL" sz="1000">
                        <a:solidFill>
                          <a:srgbClr val="000000"/>
                        </a:solidFill>
                        <a:effectLst/>
                        <a:latin typeface="+mn-lt"/>
                        <a:ea typeface="Calibri" panose="020F0502020204030204" pitchFamily="34" charset="0"/>
                        <a:cs typeface="Arial" panose="020B0604020202020204" pitchFamily="34" charset="0"/>
                      </a:endParaRPr>
                    </a:p>
                  </a:txBody>
                  <a:tcPr marL="31438" marR="31438" marT="0" marB="0" anchor="ctr"/>
                </a:tc>
                <a:tc>
                  <a:txBody>
                    <a:bodyPr/>
                    <a:lstStyle/>
                    <a:p>
                      <a:pPr algn="ctr">
                        <a:lnSpc>
                          <a:spcPct val="115000"/>
                        </a:lnSpc>
                        <a:spcBef>
                          <a:spcPts val="400"/>
                        </a:spcBef>
                        <a:spcAft>
                          <a:spcPts val="400"/>
                        </a:spcAft>
                      </a:pPr>
                      <a:r>
                        <a:rPr lang="pl-PL" sz="1000" dirty="0">
                          <a:effectLst/>
                          <a:latin typeface="+mn-lt"/>
                          <a:cs typeface="Arial" panose="020B0604020202020204" pitchFamily="34" charset="0"/>
                        </a:rPr>
                        <a:t>TAK</a:t>
                      </a:r>
                      <a:endParaRPr lang="pl-PL" sz="1000" dirty="0">
                        <a:solidFill>
                          <a:srgbClr val="000000"/>
                        </a:solidFill>
                        <a:effectLst/>
                        <a:latin typeface="+mn-lt"/>
                        <a:ea typeface="Calibri" panose="020F0502020204030204" pitchFamily="34" charset="0"/>
                        <a:cs typeface="Arial" panose="020B0604020202020204" pitchFamily="34" charset="0"/>
                      </a:endParaRPr>
                    </a:p>
                  </a:txBody>
                  <a:tcPr marL="31438" marR="31438" marT="0" marB="0" anchor="ctr"/>
                </a:tc>
                <a:extLst>
                  <a:ext uri="{0D108BD9-81ED-4DB2-BD59-A6C34878D82A}">
                    <a16:rowId xmlns="" xmlns:a16="http://schemas.microsoft.com/office/drawing/2014/main" val="10003"/>
                  </a:ext>
                </a:extLst>
              </a:tr>
            </a:tbl>
          </a:graphicData>
        </a:graphic>
      </p:graphicFrame>
      <p:sp>
        <p:nvSpPr>
          <p:cNvPr id="4" name="Rectangle 1"/>
          <p:cNvSpPr>
            <a:spLocks noChangeArrowheads="1"/>
          </p:cNvSpPr>
          <p:nvPr/>
        </p:nvSpPr>
        <p:spPr bwMode="auto">
          <a:xfrm>
            <a:off x="2763838" y="189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tx1"/>
                </a:solidFill>
                <a:effectLst/>
                <a:latin typeface="Arial" panose="020B0604020202020204" pitchFamily="34" charset="0"/>
              </a:rPr>
              <a:t/>
            </a:r>
            <a:br>
              <a:rPr kumimoji="0" lang="pl-PL" altLang="pl-PL" sz="1800" b="0" i="0" u="none" strike="noStrike" cap="none" normalizeH="0" baseline="0" smtClean="0">
                <a:ln>
                  <a:noFill/>
                </a:ln>
                <a:solidFill>
                  <a:schemeClr val="tx1"/>
                </a:solidFill>
                <a:effectLst/>
                <a:latin typeface="Arial" panose="020B0604020202020204" pitchFamily="34" charset="0"/>
              </a:rPr>
            </a:b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291104" y="6290967"/>
            <a:ext cx="86692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endParaRPr kumimoji="0" lang="pl-PL" altLang="pl-PL" sz="800" b="0" i="0" u="none" strike="noStrike" cap="none" normalizeH="0" baseline="0" dirty="0" smtClean="0" bmk="">
              <a:ln>
                <a:noFill/>
              </a:ln>
              <a:solidFill>
                <a:schemeClr val="tx1"/>
              </a:solidFill>
              <a:effectLst/>
              <a:latin typeface="+mj-lt"/>
            </a:endParaRPr>
          </a:p>
        </p:txBody>
      </p:sp>
      <p:pic>
        <p:nvPicPr>
          <p:cNvPr id="6" name="Obraz 5"/>
          <p:cNvPicPr>
            <a:picLocks noChangeAspect="1"/>
          </p:cNvPicPr>
          <p:nvPr/>
        </p:nvPicPr>
        <p:blipFill>
          <a:blip r:embed="rId2"/>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384830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77724" y="1004142"/>
            <a:ext cx="45370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124985055"/>
              </p:ext>
            </p:extLst>
          </p:nvPr>
        </p:nvGraphicFramePr>
        <p:xfrm>
          <a:off x="177503" y="1550894"/>
          <a:ext cx="8766472" cy="4551417"/>
        </p:xfrm>
        <a:graphic>
          <a:graphicData uri="http://schemas.openxmlformats.org/drawingml/2006/table">
            <a:tbl>
              <a:tblPr firstRow="1" firstCol="1" bandRow="1">
                <a:tableStyleId>{5C22544A-7EE6-4342-B048-85BDC9FD1C3A}</a:tableStyleId>
              </a:tblPr>
              <a:tblGrid>
                <a:gridCol w="292502">
                  <a:extLst>
                    <a:ext uri="{9D8B030D-6E8A-4147-A177-3AD203B41FA5}">
                      <a16:colId xmlns="" xmlns:a16="http://schemas.microsoft.com/office/drawing/2014/main" val="20000"/>
                    </a:ext>
                  </a:extLst>
                </a:gridCol>
                <a:gridCol w="1242254">
                  <a:extLst>
                    <a:ext uri="{9D8B030D-6E8A-4147-A177-3AD203B41FA5}">
                      <a16:colId xmlns="" xmlns:a16="http://schemas.microsoft.com/office/drawing/2014/main" val="20001"/>
                    </a:ext>
                  </a:extLst>
                </a:gridCol>
                <a:gridCol w="3116916">
                  <a:extLst>
                    <a:ext uri="{9D8B030D-6E8A-4147-A177-3AD203B41FA5}">
                      <a16:colId xmlns="" xmlns:a16="http://schemas.microsoft.com/office/drawing/2014/main" val="20002"/>
                    </a:ext>
                  </a:extLst>
                </a:gridCol>
                <a:gridCol w="3206594">
                  <a:extLst>
                    <a:ext uri="{9D8B030D-6E8A-4147-A177-3AD203B41FA5}">
                      <a16:colId xmlns="" xmlns:a16="http://schemas.microsoft.com/office/drawing/2014/main" val="20003"/>
                    </a:ext>
                  </a:extLst>
                </a:gridCol>
                <a:gridCol w="908206">
                  <a:extLst>
                    <a:ext uri="{9D8B030D-6E8A-4147-A177-3AD203B41FA5}">
                      <a16:colId xmlns="" xmlns:a16="http://schemas.microsoft.com/office/drawing/2014/main" val="20004"/>
                    </a:ext>
                  </a:extLst>
                </a:gridCol>
              </a:tblGrid>
              <a:tr h="748631">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802786">
                <a:tc>
                  <a:txBody>
                    <a:bodyPr/>
                    <a:lstStyle/>
                    <a:p>
                      <a:pPr marL="342900" lvl="0" indent="-342900" algn="just">
                        <a:lnSpc>
                          <a:spcPct val="115000"/>
                        </a:lnSpc>
                        <a:spcBef>
                          <a:spcPts val="400"/>
                        </a:spcBef>
                        <a:spcAft>
                          <a:spcPts val="400"/>
                        </a:spcAft>
                        <a:buFont typeface="+mj-lt"/>
                        <a:buAutoNum type="arabicPeriod"/>
                      </a:pPr>
                      <a:r>
                        <a:rPr lang="pl-PL" sz="1100" dirty="0">
                          <a:effectLst/>
                          <a:latin typeface="+mn-lt"/>
                        </a:rPr>
                        <a:t> </a:t>
                      </a:r>
                      <a:endParaRPr lang="pl-PL" sz="1100" dirty="0">
                        <a:effectLst/>
                        <a:latin typeface="+mn-lt"/>
                        <a:ea typeface="Calibri" panose="020F0502020204030204" pitchFamily="34" charset="0"/>
                        <a:cs typeface="Times New Roman" panose="02020603050405020304" pitchFamily="18" charset="0"/>
                      </a:endParaRPr>
                    </a:p>
                  </a:txBody>
                  <a:tcPr marL="29679" marR="29679" marT="0" marB="0" anchor="ctr"/>
                </a:tc>
                <a:tc>
                  <a:txBody>
                    <a:bodyPr/>
                    <a:lstStyle/>
                    <a:p>
                      <a:pPr marL="72000" algn="ctr">
                        <a:lnSpc>
                          <a:spcPct val="114000"/>
                        </a:lnSpc>
                        <a:spcBef>
                          <a:spcPts val="0"/>
                        </a:spcBef>
                        <a:spcAft>
                          <a:spcPts val="0"/>
                        </a:spcAft>
                      </a:pPr>
                      <a:r>
                        <a:rPr lang="pl-PL" sz="1000" dirty="0" smtClean="0">
                          <a:solidFill>
                            <a:srgbClr val="0D0D0D"/>
                          </a:solidFill>
                          <a:effectLst/>
                          <a:latin typeface="+mn-lt"/>
                          <a:ea typeface="Times New Roman" panose="02020603050405020304" pitchFamily="18" charset="0"/>
                          <a:cs typeface="Times New Roman" panose="02020603050405020304" pitchFamily="18" charset="0"/>
                        </a:rPr>
                        <a:t>Upowszechnienie oferty kulturalnej</a:t>
                      </a:r>
                      <a:endParaRPr lang="pl-PL" sz="1000" dirty="0">
                        <a:effectLst/>
                        <a:latin typeface="+mn-lt"/>
                        <a:ea typeface="Calibri" panose="020F0502020204030204" pitchFamily="34" charset="0"/>
                        <a:cs typeface="Times New Roman" panose="02020603050405020304" pitchFamily="18" charset="0"/>
                      </a:endParaRPr>
                    </a:p>
                  </a:txBody>
                  <a:tcPr marL="29679" marR="29679" marT="0" marB="0" anchor="ctr"/>
                </a:tc>
                <a:tc>
                  <a:txBody>
                    <a:bodyPr/>
                    <a:lstStyle/>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Zgodnie z RPO WM 2014-2020, promowane będą projekty przyczyniające się do wzrostu liczby osób korzystających rocznie ze wszystkich obiektów kultury objętych projektem (po roku od ukończenia projektu).</a:t>
                      </a:r>
                    </a:p>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 </a:t>
                      </a:r>
                    </a:p>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Wzrost liczby osób korzystających rocznie</a:t>
                      </a:r>
                      <a:br>
                        <a:rPr lang="pl-PL" sz="1000" dirty="0" smtClean="0">
                          <a:solidFill>
                            <a:srgbClr val="000000"/>
                          </a:solidFill>
                          <a:effectLst/>
                          <a:latin typeface="+mn-lt"/>
                          <a:ea typeface="Calibri" panose="020F0502020204030204" pitchFamily="34" charset="0"/>
                        </a:rPr>
                      </a:br>
                      <a:r>
                        <a:rPr lang="pl-PL" sz="1000" dirty="0" smtClean="0">
                          <a:solidFill>
                            <a:srgbClr val="000000"/>
                          </a:solidFill>
                          <a:effectLst/>
                          <a:latin typeface="+mn-lt"/>
                          <a:ea typeface="Calibri" panose="020F0502020204030204" pitchFamily="34" charset="0"/>
                        </a:rPr>
                        <a:t>z infrastruktury służącej działalności kulturalnej objętej projektem powinien zostać określony wskaźnikiem:</a:t>
                      </a:r>
                    </a:p>
                    <a:p>
                      <a:pPr marL="72000" marR="90170" algn="just">
                        <a:lnSpc>
                          <a:spcPct val="114000"/>
                        </a:lnSpc>
                        <a:spcBef>
                          <a:spcPts val="0"/>
                        </a:spcBef>
                        <a:spcAft>
                          <a:spcPts val="0"/>
                        </a:spcAft>
                      </a:pPr>
                      <a:r>
                        <a:rPr lang="pl-PL" sz="1000" i="1" dirty="0" smtClean="0">
                          <a:solidFill>
                            <a:srgbClr val="000000"/>
                          </a:solidFill>
                          <a:effectLst/>
                          <a:latin typeface="+mn-lt"/>
                          <a:ea typeface="Calibri" panose="020F0502020204030204" pitchFamily="34" charset="0"/>
                        </a:rPr>
                        <a:t>„Wzrost oczekiwanej liczby odwiedzin w objętych wsparciem miejscach należących do dziedzictwa kulturalnego i naturalnego oraz stanowiących atrakcje turystyczne [odwiedziny/rok] (CI 9)”.</a:t>
                      </a:r>
                      <a:endParaRPr lang="pl-PL" sz="1000" i="1" dirty="0">
                        <a:solidFill>
                          <a:srgbClr val="000000"/>
                        </a:solidFill>
                        <a:effectLst/>
                        <a:latin typeface="+mn-lt"/>
                        <a:ea typeface="Calibri" panose="020F0502020204030204" pitchFamily="34" charset="0"/>
                      </a:endParaRPr>
                    </a:p>
                  </a:txBody>
                  <a:tcPr marL="0" marR="0" marT="0" marB="0" anchor="ctr"/>
                </a:tc>
                <a:tc>
                  <a:txBody>
                    <a:bodyPr/>
                    <a:lstStyle/>
                    <a:p>
                      <a:pPr marL="72000" marR="90170" algn="ctr">
                        <a:lnSpc>
                          <a:spcPct val="114000"/>
                        </a:lnSpc>
                        <a:spcBef>
                          <a:spcPts val="0"/>
                        </a:spcBef>
                        <a:spcAft>
                          <a:spcPts val="0"/>
                        </a:spcAft>
                      </a:pPr>
                      <a:r>
                        <a:rPr lang="pl-PL" sz="1000" dirty="0" smtClean="0">
                          <a:effectLst/>
                          <a:latin typeface="+mn-lt"/>
                          <a:ea typeface="Calibri" panose="020F0502020204030204" pitchFamily="34" charset="0"/>
                          <a:cs typeface="Calibri" panose="020F0502020204030204" pitchFamily="34" charset="0"/>
                        </a:rPr>
                        <a:t>Wzrost liczby osób korzystających:</a:t>
                      </a:r>
                      <a:endParaRPr lang="pl-PL" sz="1000" dirty="0" smtClean="0">
                        <a:effectLst/>
                        <a:latin typeface="+mn-lt"/>
                        <a:ea typeface="Calibri" panose="020F0502020204030204" pitchFamily="34" charset="0"/>
                        <a:cs typeface="Times New Roman" panose="02020603050405020304" pitchFamily="18" charset="0"/>
                      </a:endParaRPr>
                    </a:p>
                    <a:p>
                      <a:pPr marL="72000" marR="90170" algn="ctr">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cs typeface="Calibri" panose="020F0502020204030204" pitchFamily="34" charset="0"/>
                        </a:rPr>
                        <a:t>6 pkt - powyżej 10%;</a:t>
                      </a:r>
                      <a:endParaRPr lang="pl-PL" sz="1000" dirty="0" smtClean="0">
                        <a:effectLst/>
                        <a:latin typeface="+mn-lt"/>
                        <a:ea typeface="Calibri" panose="020F0502020204030204" pitchFamily="34" charset="0"/>
                        <a:cs typeface="Times New Roman" panose="02020603050405020304" pitchFamily="18" charset="0"/>
                      </a:endParaRPr>
                    </a:p>
                    <a:p>
                      <a:pPr marL="72000" marR="90170" algn="ctr">
                        <a:lnSpc>
                          <a:spcPct val="114000"/>
                        </a:lnSpc>
                        <a:spcBef>
                          <a:spcPts val="0"/>
                        </a:spcBef>
                        <a:spcAft>
                          <a:spcPts val="0"/>
                        </a:spcAft>
                      </a:pPr>
                      <a:r>
                        <a:rPr lang="pl-PL" sz="1000" dirty="0" smtClean="0">
                          <a:effectLst/>
                          <a:latin typeface="+mn-lt"/>
                          <a:ea typeface="Calibri" panose="020F0502020204030204" pitchFamily="34" charset="0"/>
                          <a:cs typeface="Calibri" panose="020F0502020204030204" pitchFamily="34" charset="0"/>
                        </a:rPr>
                        <a:t>4 pkt - od 5% do 10% włącznie;</a:t>
                      </a:r>
                      <a:endParaRPr lang="pl-PL" sz="1000" dirty="0" smtClean="0">
                        <a:effectLst/>
                        <a:latin typeface="+mn-lt"/>
                        <a:ea typeface="Calibri" panose="020F0502020204030204" pitchFamily="34" charset="0"/>
                        <a:cs typeface="Times New Roman" panose="02020603050405020304" pitchFamily="18" charset="0"/>
                      </a:endParaRPr>
                    </a:p>
                    <a:p>
                      <a:pPr marL="72000" marR="90170" algn="ctr">
                        <a:lnSpc>
                          <a:spcPct val="114000"/>
                        </a:lnSpc>
                        <a:spcBef>
                          <a:spcPts val="0"/>
                        </a:spcBef>
                        <a:spcAft>
                          <a:spcPts val="0"/>
                        </a:spcAft>
                      </a:pPr>
                      <a:r>
                        <a:rPr lang="pl-PL" sz="1000" dirty="0" smtClean="0">
                          <a:effectLst/>
                          <a:latin typeface="+mn-lt"/>
                          <a:ea typeface="Calibri" panose="020F0502020204030204" pitchFamily="34" charset="0"/>
                          <a:cs typeface="Calibri" panose="020F0502020204030204" pitchFamily="34" charset="0"/>
                        </a:rPr>
                        <a:t>2 pkt - poniżej 5% włącznie;</a:t>
                      </a:r>
                      <a:endParaRPr lang="pl-PL" sz="1000" dirty="0" smtClean="0">
                        <a:effectLst/>
                        <a:latin typeface="+mn-lt"/>
                        <a:ea typeface="Calibri" panose="020F0502020204030204" pitchFamily="34" charset="0"/>
                        <a:cs typeface="Times New Roman" panose="02020603050405020304" pitchFamily="18" charset="0"/>
                      </a:endParaRPr>
                    </a:p>
                    <a:p>
                      <a:pPr marL="72000" marR="90170" algn="ctr">
                        <a:lnSpc>
                          <a:spcPct val="114000"/>
                        </a:lnSpc>
                        <a:spcBef>
                          <a:spcPts val="0"/>
                        </a:spcBef>
                        <a:spcAft>
                          <a:spcPts val="0"/>
                        </a:spcAft>
                      </a:pPr>
                      <a:r>
                        <a:rPr lang="pl-PL" sz="1000" dirty="0" smtClean="0">
                          <a:effectLst/>
                          <a:latin typeface="+mn-lt"/>
                          <a:ea typeface="Calibri" panose="020F0502020204030204" pitchFamily="34" charset="0"/>
                          <a:cs typeface="Calibri" panose="020F0502020204030204" pitchFamily="34" charset="0"/>
                        </a:rPr>
                        <a:t>0 pkt - nie ulegnie zwiększeniu</a:t>
                      </a:r>
                      <a:r>
                        <a:rPr lang="pl-PL" sz="1000" dirty="0" smtClean="0">
                          <a:solidFill>
                            <a:srgbClr val="000000"/>
                          </a:solidFill>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w stosunku do stanu sprzed realizacji projektu. </a:t>
                      </a:r>
                      <a:endParaRPr lang="pl-PL" sz="1000" dirty="0" smtClean="0">
                        <a:effectLst/>
                        <a:latin typeface="+mn-lt"/>
                        <a:ea typeface="Calibri" panose="020F0502020204030204" pitchFamily="34" charset="0"/>
                        <a:cs typeface="Times New Roman" panose="02020603050405020304" pitchFamily="18" charset="0"/>
                      </a:endParaRPr>
                    </a:p>
                    <a:p>
                      <a:pPr marL="72000" marR="90170" algn="ctr">
                        <a:lnSpc>
                          <a:spcPct val="114000"/>
                        </a:lnSpc>
                        <a:spcBef>
                          <a:spcPts val="0"/>
                        </a:spcBef>
                        <a:spcAft>
                          <a:spcPts val="0"/>
                        </a:spcAft>
                      </a:pPr>
                      <a:r>
                        <a:rPr lang="pl-PL" sz="1000" dirty="0" smtClean="0">
                          <a:effectLst/>
                          <a:latin typeface="+mn-lt"/>
                          <a:ea typeface="Calibri" panose="020F0502020204030204" pitchFamily="34" charset="0"/>
                          <a:cs typeface="Calibri" panose="020F0502020204030204" pitchFamily="34" charset="0"/>
                        </a:rPr>
                        <a:t> </a:t>
                      </a:r>
                      <a:endParaRPr lang="pl-PL" sz="1000" dirty="0" smtClean="0">
                        <a:effectLst/>
                        <a:latin typeface="+mn-lt"/>
                        <a:ea typeface="Calibri" panose="020F0502020204030204" pitchFamily="34" charset="0"/>
                        <a:cs typeface="Times New Roman" panose="02020603050405020304" pitchFamily="18" charset="0"/>
                      </a:endParaRPr>
                    </a:p>
                    <a:p>
                      <a:pPr marL="72000" marR="90170" algn="ctr">
                        <a:lnSpc>
                          <a:spcPct val="114000"/>
                        </a:lnSpc>
                        <a:spcBef>
                          <a:spcPts val="0"/>
                        </a:spcBef>
                        <a:spcAft>
                          <a:spcPts val="0"/>
                        </a:spcAft>
                      </a:pPr>
                      <a:endParaRPr lang="pl-PL" sz="1000" dirty="0" smtClean="0">
                        <a:effectLst/>
                        <a:latin typeface="+mn-lt"/>
                        <a:ea typeface="Calibri" panose="020F0502020204030204" pitchFamily="34" charset="0"/>
                        <a:cs typeface="Times New Roman" panose="02020603050405020304" pitchFamily="18" charset="0"/>
                      </a:endParaRPr>
                    </a:p>
                    <a:p>
                      <a:pPr marL="72000" algn="ctr">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Punkty w ramach kryterium nie podlegają sumowaniu.</a:t>
                      </a:r>
                      <a:endParaRPr lang="pl-PL" sz="1000" dirty="0" smtClean="0">
                        <a:effectLst/>
                        <a:latin typeface="+mn-lt"/>
                      </a:endParaRPr>
                    </a:p>
                    <a:p>
                      <a:pPr marL="72000" indent="-14288" algn="ctr">
                        <a:lnSpc>
                          <a:spcPct val="114000"/>
                        </a:lnSpc>
                        <a:spcBef>
                          <a:spcPts val="0"/>
                        </a:spcBef>
                        <a:spcAft>
                          <a:spcPts val="0"/>
                        </a:spcAft>
                      </a:pPr>
                      <a:endParaRPr lang="pl-PL" sz="1000" dirty="0" smtClean="0">
                        <a:effectLst/>
                        <a:latin typeface="+mn-lt"/>
                      </a:endParaRPr>
                    </a:p>
                  </a:txBody>
                  <a:tcPr marL="0" marR="0" marT="0" marB="0" anchor="ctr"/>
                </a:tc>
                <a:tc>
                  <a:txBody>
                    <a:bodyPr/>
                    <a:lstStyle/>
                    <a:p>
                      <a:pPr marL="72000" algn="ctr">
                        <a:lnSpc>
                          <a:spcPct val="114000"/>
                        </a:lnSpc>
                        <a:spcBef>
                          <a:spcPts val="0"/>
                        </a:spcBef>
                        <a:spcAft>
                          <a:spcPts val="0"/>
                        </a:spcAft>
                      </a:pPr>
                      <a:r>
                        <a:rPr lang="pl-PL" sz="1000" dirty="0" smtClean="0">
                          <a:effectLst/>
                          <a:latin typeface="+mn-lt"/>
                        </a:rPr>
                        <a:t>6</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39090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77724" y="1004142"/>
            <a:ext cx="45370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942117921"/>
              </p:ext>
            </p:extLst>
          </p:nvPr>
        </p:nvGraphicFramePr>
        <p:xfrm>
          <a:off x="177503" y="1568824"/>
          <a:ext cx="8766472" cy="4662665"/>
        </p:xfrm>
        <a:graphic>
          <a:graphicData uri="http://schemas.openxmlformats.org/drawingml/2006/table">
            <a:tbl>
              <a:tblPr firstRow="1" firstCol="1" bandRow="1">
                <a:tableStyleId>{5C22544A-7EE6-4342-B048-85BDC9FD1C3A}</a:tableStyleId>
              </a:tblPr>
              <a:tblGrid>
                <a:gridCol w="292502">
                  <a:extLst>
                    <a:ext uri="{9D8B030D-6E8A-4147-A177-3AD203B41FA5}">
                      <a16:colId xmlns="" xmlns:a16="http://schemas.microsoft.com/office/drawing/2014/main" val="20000"/>
                    </a:ext>
                  </a:extLst>
                </a:gridCol>
                <a:gridCol w="1403619">
                  <a:extLst>
                    <a:ext uri="{9D8B030D-6E8A-4147-A177-3AD203B41FA5}">
                      <a16:colId xmlns="" xmlns:a16="http://schemas.microsoft.com/office/drawing/2014/main" val="20001"/>
                    </a:ext>
                  </a:extLst>
                </a:gridCol>
                <a:gridCol w="2955551">
                  <a:extLst>
                    <a:ext uri="{9D8B030D-6E8A-4147-A177-3AD203B41FA5}">
                      <a16:colId xmlns="" xmlns:a16="http://schemas.microsoft.com/office/drawing/2014/main" val="20002"/>
                    </a:ext>
                  </a:extLst>
                </a:gridCol>
                <a:gridCol w="3206594">
                  <a:extLst>
                    <a:ext uri="{9D8B030D-6E8A-4147-A177-3AD203B41FA5}">
                      <a16:colId xmlns="" xmlns:a16="http://schemas.microsoft.com/office/drawing/2014/main" val="20003"/>
                    </a:ext>
                  </a:extLst>
                </a:gridCol>
                <a:gridCol w="908206">
                  <a:extLst>
                    <a:ext uri="{9D8B030D-6E8A-4147-A177-3AD203B41FA5}">
                      <a16:colId xmlns="" xmlns:a16="http://schemas.microsoft.com/office/drawing/2014/main" val="20004"/>
                    </a:ext>
                  </a:extLst>
                </a:gridCol>
              </a:tblGrid>
              <a:tr h="603023">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4031729">
                <a:tc>
                  <a:txBody>
                    <a:bodyPr/>
                    <a:lstStyle/>
                    <a:p>
                      <a:pPr marL="0" lvl="0" indent="0" algn="just">
                        <a:lnSpc>
                          <a:spcPct val="115000"/>
                        </a:lnSpc>
                        <a:spcBef>
                          <a:spcPts val="400"/>
                        </a:spcBef>
                        <a:spcAft>
                          <a:spcPts val="400"/>
                        </a:spcAft>
                        <a:buFont typeface="+mj-lt"/>
                        <a:buNone/>
                      </a:pPr>
                      <a:r>
                        <a:rPr lang="pl-PL" sz="1200" dirty="0" smtClean="0">
                          <a:effectLst/>
                          <a:latin typeface="+mj-lt"/>
                        </a:rPr>
                        <a:t>2.</a:t>
                      </a:r>
                      <a:r>
                        <a:rPr lang="pl-PL" sz="1200" dirty="0">
                          <a:effectLst/>
                          <a:latin typeface="+mj-lt"/>
                        </a:rPr>
                        <a:t> </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72000" algn="ctr">
                        <a:lnSpc>
                          <a:spcPct val="114000"/>
                        </a:lnSpc>
                        <a:spcBef>
                          <a:spcPts val="0"/>
                        </a:spcBef>
                        <a:spcAft>
                          <a:spcPts val="0"/>
                        </a:spcAft>
                      </a:pPr>
                      <a:r>
                        <a:rPr lang="pl-PL" sz="1000" dirty="0" smtClean="0">
                          <a:solidFill>
                            <a:srgbClr val="0D0D0D"/>
                          </a:solidFill>
                          <a:effectLst/>
                          <a:latin typeface="+mn-lt"/>
                          <a:ea typeface="Times New Roman" panose="02020603050405020304" pitchFamily="18" charset="0"/>
                        </a:rPr>
                        <a:t>Poprawa dostępności do oferty kulturalnej, </a:t>
                      </a:r>
                    </a:p>
                    <a:p>
                      <a:pPr marL="72000" algn="ctr">
                        <a:lnSpc>
                          <a:spcPct val="114000"/>
                        </a:lnSpc>
                        <a:spcBef>
                          <a:spcPts val="0"/>
                        </a:spcBef>
                        <a:spcAft>
                          <a:spcPts val="0"/>
                        </a:spcAft>
                      </a:pPr>
                      <a:r>
                        <a:rPr lang="pl-PL" sz="1000" dirty="0" smtClean="0">
                          <a:solidFill>
                            <a:srgbClr val="0D0D0D"/>
                          </a:solidFill>
                          <a:effectLst/>
                          <a:latin typeface="+mn-lt"/>
                          <a:ea typeface="Times New Roman" panose="02020603050405020304" pitchFamily="18" charset="0"/>
                        </a:rPr>
                        <a:t>w tym dla osób  z niepełnosprawnościami</a:t>
                      </a:r>
                      <a:endParaRPr lang="pl-PL" sz="1000" dirty="0">
                        <a:solidFill>
                          <a:srgbClr val="000000"/>
                        </a:solidFill>
                        <a:effectLst/>
                        <a:latin typeface="+mn-lt"/>
                        <a:ea typeface="Calibri" panose="020F0502020204030204" pitchFamily="34" charset="0"/>
                      </a:endParaRPr>
                    </a:p>
                  </a:txBody>
                  <a:tcPr marL="29679" marR="29679" marT="0" marB="0" anchor="ctr"/>
                </a:tc>
                <a:tc>
                  <a:txBody>
                    <a:bodyPr/>
                    <a:lstStyle/>
                    <a:p>
                      <a:pPr marL="72000" marR="90170" algn="l">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Ocenie podlegać będzie dostępność obiektu, w którym są usługi kultury. </a:t>
                      </a:r>
                    </a:p>
                    <a:p>
                      <a:pPr marL="72000" marR="90170" algn="l">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Zgodnie z RPO WM 2014-2020, promowane będą projekty zapewniające otwarty dostęp dla zwiedzających/odbiorców ze szczególnym</a:t>
                      </a:r>
                      <a:r>
                        <a:rPr lang="pl-PL" sz="1000" baseline="0" dirty="0" smtClean="0">
                          <a:solidFill>
                            <a:srgbClr val="000000"/>
                          </a:solidFill>
                          <a:effectLst/>
                          <a:latin typeface="+mn-lt"/>
                          <a:ea typeface="Calibri" panose="020F0502020204030204" pitchFamily="34" charset="0"/>
                        </a:rPr>
                        <a:t> </a:t>
                      </a:r>
                      <a:r>
                        <a:rPr lang="pl-PL" sz="1000" dirty="0" smtClean="0">
                          <a:solidFill>
                            <a:srgbClr val="000000"/>
                          </a:solidFill>
                          <a:effectLst/>
                          <a:latin typeface="+mn-lt"/>
                          <a:ea typeface="Calibri" panose="020F0502020204030204" pitchFamily="34" charset="0"/>
                        </a:rPr>
                        <a:t>uwzględnieniem potrzeb osób</a:t>
                      </a:r>
                      <a:r>
                        <a:rPr lang="pl-PL" sz="1000" baseline="0" dirty="0" smtClean="0">
                          <a:solidFill>
                            <a:srgbClr val="000000"/>
                          </a:solidFill>
                          <a:effectLst/>
                          <a:latin typeface="+mn-lt"/>
                          <a:ea typeface="Calibri" panose="020F0502020204030204" pitchFamily="34" charset="0"/>
                        </a:rPr>
                        <a:t> </a:t>
                      </a:r>
                      <a:r>
                        <a:rPr lang="pl-PL" sz="1000" dirty="0" smtClean="0">
                          <a:solidFill>
                            <a:srgbClr val="000000"/>
                          </a:solidFill>
                          <a:effectLst/>
                          <a:latin typeface="+mn-lt"/>
                          <a:ea typeface="Calibri" panose="020F0502020204030204" pitchFamily="34" charset="0"/>
                        </a:rPr>
                        <a:t>z niepełnosprawnościami. </a:t>
                      </a:r>
                    </a:p>
                    <a:p>
                      <a:pPr marL="72000" marR="90170" algn="l">
                        <a:lnSpc>
                          <a:spcPct val="114000"/>
                        </a:lnSpc>
                        <a:spcBef>
                          <a:spcPts val="0"/>
                        </a:spcBef>
                        <a:spcAft>
                          <a:spcPts val="0"/>
                        </a:spcAft>
                      </a:pPr>
                      <a:r>
                        <a:rPr lang="pl-PL" sz="1000" dirty="0" smtClean="0">
                          <a:solidFill>
                            <a:srgbClr val="A6A6A6"/>
                          </a:solidFill>
                          <a:effectLst/>
                          <a:latin typeface="+mn-lt"/>
                          <a:ea typeface="Calibri" panose="020F0502020204030204" pitchFamily="34" charset="0"/>
                        </a:rPr>
                        <a:t> </a:t>
                      </a:r>
                      <a:endParaRPr lang="pl-PL" sz="1000" dirty="0" smtClean="0">
                        <a:solidFill>
                          <a:srgbClr val="000000"/>
                        </a:solidFill>
                        <a:effectLst/>
                        <a:latin typeface="+mn-lt"/>
                        <a:ea typeface="Calibri" panose="020F0502020204030204" pitchFamily="34" charset="0"/>
                      </a:endParaRPr>
                    </a:p>
                    <a:p>
                      <a:pPr marL="72000" marR="90170" algn="l">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Obiekty dostosowane do potrzeb osób z niepełnosprawnościami powinny zostać określone wskaźnikiem:</a:t>
                      </a:r>
                    </a:p>
                    <a:p>
                      <a:pPr marL="72000" marR="90170" algn="l">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„Liczba obiektów dostosowanych do potrzeb </a:t>
                      </a:r>
                      <a:r>
                        <a:rPr lang="pl-PL" sz="1000" dirty="0" smtClean="0">
                          <a:solidFill>
                            <a:srgbClr val="000000"/>
                          </a:solidFill>
                          <a:effectLst/>
                          <a:latin typeface="+mn-lt"/>
                          <a:ea typeface="Calibri" panose="020F0502020204030204" pitchFamily="34" charset="0"/>
                        </a:rPr>
                        <a:t>osób</a:t>
                      </a:r>
                      <a:r>
                        <a:rPr lang="pl-PL" sz="1000" baseline="0" dirty="0" smtClean="0">
                          <a:solidFill>
                            <a:srgbClr val="000000"/>
                          </a:solidFill>
                          <a:effectLst/>
                          <a:latin typeface="+mn-lt"/>
                          <a:ea typeface="Calibri" panose="020F0502020204030204" pitchFamily="34" charset="0"/>
                        </a:rPr>
                        <a:t> </a:t>
                      </a:r>
                      <a:r>
                        <a:rPr lang="pl-PL" sz="1000" dirty="0" smtClean="0">
                          <a:solidFill>
                            <a:srgbClr val="000000"/>
                          </a:solidFill>
                          <a:effectLst/>
                          <a:latin typeface="+mn-lt"/>
                          <a:ea typeface="Calibri" panose="020F0502020204030204" pitchFamily="34" charset="0"/>
                        </a:rPr>
                        <a:t>z </a:t>
                      </a:r>
                      <a:r>
                        <a:rPr lang="pl-PL" sz="1000" dirty="0" smtClean="0">
                          <a:solidFill>
                            <a:srgbClr val="000000"/>
                          </a:solidFill>
                          <a:effectLst/>
                          <a:latin typeface="+mn-lt"/>
                          <a:ea typeface="Calibri" panose="020F0502020204030204" pitchFamily="34" charset="0"/>
                        </a:rPr>
                        <a:t>niepełnosprawnościami [szt.]”</a:t>
                      </a:r>
                    </a:p>
                    <a:p>
                      <a:pPr marL="72000" marR="90170" algn="l">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Inne miejsca kulturalne udostępnione dla osób z niepełnosprawnościami powinny zostać określone wskaźnikiem: „Liczba kulturowych obszarów / miejsc / instytucji kulturalnych udostępnianych dla niepełnosprawnych [szt.]”</a:t>
                      </a:r>
                      <a:endParaRPr lang="pl-PL" sz="1000" dirty="0">
                        <a:solidFill>
                          <a:srgbClr val="000000"/>
                        </a:solidFill>
                        <a:effectLst/>
                        <a:latin typeface="+mn-lt"/>
                        <a:ea typeface="Calibri" panose="020F0502020204030204" pitchFamily="34" charset="0"/>
                      </a:endParaRPr>
                    </a:p>
                  </a:txBody>
                  <a:tcPr marL="0" marR="0" marT="0" marB="0" anchor="ctr"/>
                </a:tc>
                <a:tc>
                  <a:txBody>
                    <a:bodyPr/>
                    <a:lstStyle/>
                    <a:p>
                      <a:pPr marL="72000" marR="89535" algn="just">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 </a:t>
                      </a:r>
                    </a:p>
                    <a:p>
                      <a:pPr marL="72000" marR="89535" algn="l">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W projekcie przewidziano:</a:t>
                      </a:r>
                      <a:endParaRPr lang="pl-PL" sz="1000" dirty="0" smtClean="0">
                        <a:effectLst/>
                        <a:latin typeface="+mn-lt"/>
                        <a:ea typeface="Calibri" panose="020F0502020204030204" pitchFamily="34" charset="0"/>
                        <a:cs typeface="Times New Roman" panose="02020603050405020304" pitchFamily="18" charset="0"/>
                      </a:endParaRPr>
                    </a:p>
                    <a:p>
                      <a:pPr marL="72000" marR="89535" algn="l">
                        <a:lnSpc>
                          <a:spcPct val="114000"/>
                        </a:lnSpc>
                        <a:spcBef>
                          <a:spcPts val="0"/>
                        </a:spcBef>
                        <a:spcAft>
                          <a:spcPts val="0"/>
                        </a:spcAft>
                        <a:tabLst>
                          <a:tab pos="2591435" algn="l"/>
                        </a:tabLst>
                      </a:pPr>
                      <a:endParaRPr lang="pl-PL" sz="1000" dirty="0" smtClean="0">
                        <a:effectLst/>
                        <a:latin typeface="+mn-lt"/>
                        <a:ea typeface="Calibri" panose="020F0502020204030204" pitchFamily="34" charset="0"/>
                        <a:cs typeface="Calibri" panose="020F0502020204030204" pitchFamily="34" charset="0"/>
                      </a:endParaRPr>
                    </a:p>
                    <a:p>
                      <a:pPr marL="72000" marR="89535" algn="just">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 3 pkt - kompleksową renowację obiektu kultury lub        </a:t>
                      </a:r>
                    </a:p>
                    <a:p>
                      <a:pPr marL="72000" marR="89535" algn="just">
                        <a:lnSpc>
                          <a:spcPct val="114000"/>
                        </a:lnSpc>
                        <a:spcBef>
                          <a:spcPts val="0"/>
                        </a:spcBef>
                        <a:spcAft>
                          <a:spcPts val="0"/>
                        </a:spcAft>
                        <a:tabLst>
                          <a:tab pos="2591435" algn="l"/>
                        </a:tabLst>
                      </a:pPr>
                      <a:r>
                        <a:rPr lang="pl-PL" sz="1000" baseline="0" dirty="0" smtClean="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znaczącą </a:t>
                      </a:r>
                      <a:r>
                        <a:rPr lang="pl-PL" sz="1000" dirty="0" smtClean="0">
                          <a:effectLst/>
                          <a:latin typeface="+mn-lt"/>
                          <a:ea typeface="Calibri" panose="020F0502020204030204" pitchFamily="34" charset="0"/>
                          <a:cs typeface="Calibri" panose="020F0502020204030204" pitchFamily="34" charset="0"/>
                        </a:rPr>
                        <a:t>jego część</a:t>
                      </a:r>
                      <a:r>
                        <a:rPr lang="pl-PL" sz="1000" baseline="30000" dirty="0" smtClean="0">
                          <a:effectLst/>
                          <a:latin typeface="+mn-lt"/>
                          <a:ea typeface="Calibri" panose="020F0502020204030204" pitchFamily="34" charset="0"/>
                          <a:cs typeface="Calibri" panose="020F0502020204030204" pitchFamily="34" charset="0"/>
                        </a:rPr>
                        <a:t>1</a:t>
                      </a:r>
                      <a:r>
                        <a:rPr lang="pl-PL" sz="1000" dirty="0" smtClean="0">
                          <a:effectLst/>
                          <a:latin typeface="+mn-lt"/>
                          <a:ea typeface="Calibri" panose="020F0502020204030204" pitchFamily="34" charset="0"/>
                          <a:cs typeface="Calibri" panose="020F0502020204030204" pitchFamily="34" charset="0"/>
                        </a:rPr>
                        <a:t>, w tym dostosowanie dla osób</a:t>
                      </a:r>
                      <a:r>
                        <a:rPr lang="pl-PL" sz="1000" baseline="0" dirty="0" smtClean="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z                   </a:t>
                      </a:r>
                    </a:p>
                    <a:p>
                      <a:pPr marL="72000" marR="89535" algn="just">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 niepełnosprawnościami;</a:t>
                      </a:r>
                    </a:p>
                    <a:p>
                      <a:pPr marL="72000" marR="89535" algn="l">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Times New Roman" panose="02020603050405020304" pitchFamily="18" charset="0"/>
                        </a:rPr>
                        <a:t>l</a:t>
                      </a:r>
                      <a:r>
                        <a:rPr lang="pl-PL" sz="1000" dirty="0" smtClean="0">
                          <a:effectLst/>
                          <a:latin typeface="+mn-lt"/>
                          <a:ea typeface="Calibri" panose="020F0502020204030204" pitchFamily="34" charset="0"/>
                          <a:cs typeface="Calibri" panose="020F0502020204030204" pitchFamily="34" charset="0"/>
                        </a:rPr>
                        <a:t>ub</a:t>
                      </a:r>
                      <a:r>
                        <a:rPr lang="pl-PL" sz="1000" baseline="0" dirty="0" smtClean="0">
                          <a:effectLst/>
                          <a:latin typeface="+mn-lt"/>
                          <a:ea typeface="Calibri" panose="020F0502020204030204" pitchFamily="34" charset="0"/>
                          <a:cs typeface="Times New Roman" panose="02020603050405020304" pitchFamily="18" charset="0"/>
                        </a:rPr>
                        <a:t> </a:t>
                      </a:r>
                      <a:endParaRPr lang="pl-PL" sz="1000" baseline="0" dirty="0" smtClean="0">
                        <a:effectLst/>
                        <a:latin typeface="+mn-lt"/>
                        <a:ea typeface="Calibri" panose="020F0502020204030204" pitchFamily="34" charset="0"/>
                        <a:cs typeface="Times New Roman" panose="02020603050405020304" pitchFamily="18" charset="0"/>
                      </a:endParaRPr>
                    </a:p>
                    <a:p>
                      <a:pPr marL="72000" marR="89535" algn="l">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istotną poprawę dostępności do zasobów kultury dla osób z niepełnosprawnościami tzn. zastosowano różnego rodzaju</a:t>
                      </a:r>
                      <a:r>
                        <a:rPr lang="pl-PL" sz="1000" baseline="0" dirty="0" smtClean="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rozwiązania</a:t>
                      </a:r>
                      <a:r>
                        <a:rPr lang="pl-PL" sz="1000" baseline="0" dirty="0" smtClean="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techniczne/technologiczne wpływające na możliwość </a:t>
                      </a:r>
                      <a:r>
                        <a:rPr lang="pl-PL" sz="1000" dirty="0" smtClean="0">
                          <a:effectLst/>
                          <a:latin typeface="+mn-lt"/>
                          <a:ea typeface="Calibri" panose="020F0502020204030204" pitchFamily="34" charset="0"/>
                          <a:cs typeface="Times New Roman" panose="02020603050405020304" pitchFamily="18" charset="0"/>
                        </a:rPr>
                        <a:t>min </a:t>
                      </a:r>
                      <a:r>
                        <a:rPr lang="pl-PL" sz="1000" dirty="0" smtClean="0">
                          <a:effectLst/>
                          <a:latin typeface="+mn-lt"/>
                          <a:ea typeface="Calibri" panose="020F0502020204030204" pitchFamily="34" charset="0"/>
                          <a:cs typeface="Times New Roman" panose="02020603050405020304" pitchFamily="18" charset="0"/>
                        </a:rPr>
                        <a:t>33% powierzchni całkowitej obiektu wykorzystywanej na cele </a:t>
                      </a:r>
                      <a:r>
                        <a:rPr lang="pl-PL" sz="1000" dirty="0" smtClean="0">
                          <a:effectLst/>
                          <a:latin typeface="+mn-lt"/>
                          <a:ea typeface="Calibri" panose="020F0502020204030204" pitchFamily="34" charset="0"/>
                          <a:cs typeface="Times New Roman" panose="02020603050405020304" pitchFamily="18" charset="0"/>
                        </a:rPr>
                        <a:t>kulturalne,</a:t>
                      </a:r>
                      <a:r>
                        <a:rPr lang="pl-PL" sz="1000" dirty="0" smtClean="0">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korzystania z zasobów kultury przez osoby z </a:t>
                      </a:r>
                      <a:r>
                        <a:rPr lang="pl-PL" sz="1000" dirty="0" smtClean="0">
                          <a:effectLst/>
                          <a:latin typeface="+mn-lt"/>
                          <a:ea typeface="Calibri" panose="020F0502020204030204" pitchFamily="34" charset="0"/>
                          <a:cs typeface="Calibri" panose="020F0502020204030204" pitchFamily="34" charset="0"/>
                        </a:rPr>
                        <a:t>niepełnosprawnością.</a:t>
                      </a:r>
                      <a:endParaRPr lang="pl-PL" sz="1000" dirty="0" smtClean="0">
                        <a:effectLst/>
                        <a:latin typeface="+mn-lt"/>
                        <a:ea typeface="Calibri" panose="020F0502020204030204" pitchFamily="34" charset="0"/>
                        <a:cs typeface="Times New Roman" panose="02020603050405020304" pitchFamily="18" charset="0"/>
                      </a:endParaRPr>
                    </a:p>
                    <a:p>
                      <a:pPr marL="72000" marR="89535" algn="l">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 </a:t>
                      </a:r>
                      <a:endParaRPr lang="pl-PL" sz="1000" dirty="0" smtClean="0">
                        <a:effectLst/>
                        <a:latin typeface="+mn-lt"/>
                        <a:ea typeface="Calibri" panose="020F0502020204030204" pitchFamily="34" charset="0"/>
                        <a:cs typeface="Times New Roman" panose="02020603050405020304" pitchFamily="18" charset="0"/>
                      </a:endParaRPr>
                    </a:p>
                    <a:p>
                      <a:pPr marL="72000" marR="89535" algn="l">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1 pkt - prace remontowo-modernizacyjne wpływające na </a:t>
                      </a:r>
                      <a:r>
                        <a:rPr lang="pl-PL" sz="1000" dirty="0" smtClean="0">
                          <a:effectLst/>
                          <a:latin typeface="+mn-lt"/>
                          <a:ea typeface="Calibri" panose="020F0502020204030204" pitchFamily="34" charset="0"/>
                          <a:cs typeface="Calibri" panose="020F0502020204030204" pitchFamily="34" charset="0"/>
                        </a:rPr>
                        <a:t>poprawę </a:t>
                      </a:r>
                      <a:r>
                        <a:rPr lang="pl-PL" sz="1000" dirty="0" smtClean="0">
                          <a:effectLst/>
                          <a:latin typeface="+mn-lt"/>
                          <a:ea typeface="Calibri" panose="020F0502020204030204" pitchFamily="34" charset="0"/>
                          <a:cs typeface="Calibri" panose="020F0502020204030204" pitchFamily="34" charset="0"/>
                        </a:rPr>
                        <a:t>dostępności do kultury, w tym </a:t>
                      </a:r>
                      <a:r>
                        <a:rPr lang="pl-PL" sz="1000" dirty="0" smtClean="0">
                          <a:effectLst/>
                          <a:latin typeface="+mn-lt"/>
                          <a:ea typeface="Calibri" panose="020F0502020204030204" pitchFamily="34" charset="0"/>
                          <a:cs typeface="Calibri" panose="020F0502020204030204" pitchFamily="34" charset="0"/>
                        </a:rPr>
                        <a:t>dostosowanie </a:t>
                      </a:r>
                      <a:r>
                        <a:rPr lang="pl-PL" sz="1000" dirty="0" smtClean="0">
                          <a:effectLst/>
                          <a:latin typeface="+mn-lt"/>
                          <a:ea typeface="Calibri" panose="020F0502020204030204" pitchFamily="34" charset="0"/>
                          <a:cs typeface="Calibri" panose="020F0502020204030204" pitchFamily="34" charset="0"/>
                        </a:rPr>
                        <a:t>dla osób z niepełnosprawnościami z </a:t>
                      </a:r>
                      <a:r>
                        <a:rPr lang="pl-PL" sz="1000" dirty="0" smtClean="0">
                          <a:effectLst/>
                          <a:latin typeface="+mn-lt"/>
                          <a:ea typeface="Calibri" panose="020F0502020204030204" pitchFamily="34" charset="0"/>
                          <a:cs typeface="Calibri" panose="020F0502020204030204" pitchFamily="34" charset="0"/>
                        </a:rPr>
                        <a:t>niepełnosprawnościami</a:t>
                      </a:r>
                      <a:r>
                        <a:rPr lang="pl-PL" sz="1000" dirty="0" smtClean="0">
                          <a:effectLst/>
                          <a:latin typeface="+mn-lt"/>
                          <a:ea typeface="Calibri" panose="020F0502020204030204" pitchFamily="34" charset="0"/>
                          <a:cs typeface="Calibri" panose="020F0502020204030204" pitchFamily="34" charset="0"/>
                        </a:rPr>
                        <a:t>; </a:t>
                      </a:r>
                    </a:p>
                    <a:p>
                      <a:pPr marL="72000" marR="89535" algn="l">
                        <a:lnSpc>
                          <a:spcPct val="114000"/>
                        </a:lnSpc>
                        <a:spcBef>
                          <a:spcPts val="0"/>
                        </a:spcBef>
                        <a:spcAft>
                          <a:spcPts val="0"/>
                        </a:spcAft>
                        <a:tabLst>
                          <a:tab pos="2591435" algn="l"/>
                        </a:tabLst>
                      </a:pPr>
                      <a:endParaRPr lang="pl-PL" sz="1000" dirty="0" smtClean="0">
                        <a:effectLst/>
                        <a:latin typeface="+mn-lt"/>
                        <a:ea typeface="Calibri" panose="020F0502020204030204" pitchFamily="34" charset="0"/>
                        <a:cs typeface="Times New Roman" panose="02020603050405020304" pitchFamily="18" charset="0"/>
                      </a:endParaRPr>
                    </a:p>
                    <a:p>
                      <a:pPr marL="72000" marR="89535" algn="l">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0 pkt -</a:t>
                      </a:r>
                      <a:r>
                        <a:rPr lang="pl-PL" sz="1000" dirty="0" smtClean="0">
                          <a:solidFill>
                            <a:srgbClr val="000000"/>
                          </a:solidFill>
                          <a:effectLst/>
                          <a:latin typeface="+mn-lt"/>
                          <a:ea typeface="Calibri" panose="020F0502020204030204" pitchFamily="34" charset="0"/>
                          <a:cs typeface="Calibri" panose="020F0502020204030204" pitchFamily="34" charset="0"/>
                        </a:rPr>
                        <a:t> </a:t>
                      </a:r>
                      <a:r>
                        <a:rPr lang="pl-PL" sz="1000" dirty="0" smtClean="0">
                          <a:effectLst/>
                          <a:latin typeface="+mn-lt"/>
                          <a:ea typeface="Calibri" panose="020F0502020204030204" pitchFamily="34" charset="0"/>
                          <a:cs typeface="Calibri" panose="020F0502020204030204" pitchFamily="34" charset="0"/>
                        </a:rPr>
                        <a:t>brak spełnienia ww. warunków lub brak informacji </a:t>
                      </a:r>
                      <a:r>
                        <a:rPr lang="pl-PL" sz="1000" dirty="0" smtClean="0">
                          <a:effectLst/>
                          <a:latin typeface="+mn-lt"/>
                          <a:ea typeface="Calibri" panose="020F0502020204030204" pitchFamily="34" charset="0"/>
                          <a:cs typeface="Calibri" panose="020F0502020204030204" pitchFamily="34" charset="0"/>
                        </a:rPr>
                        <a:t>w </a:t>
                      </a:r>
                      <a:r>
                        <a:rPr lang="pl-PL" sz="1000" dirty="0" smtClean="0">
                          <a:effectLst/>
                          <a:latin typeface="+mn-lt"/>
                          <a:ea typeface="Calibri" panose="020F0502020204030204" pitchFamily="34" charset="0"/>
                          <a:cs typeface="Calibri" panose="020F0502020204030204" pitchFamily="34" charset="0"/>
                        </a:rPr>
                        <a:t>tym zakresie.</a:t>
                      </a:r>
                      <a:endParaRPr lang="pl-PL" sz="1000" dirty="0" smtClean="0">
                        <a:effectLst/>
                        <a:latin typeface="+mn-lt"/>
                        <a:ea typeface="Calibri" panose="020F0502020204030204" pitchFamily="34" charset="0"/>
                        <a:cs typeface="Times New Roman" panose="02020603050405020304" pitchFamily="18" charset="0"/>
                      </a:endParaRPr>
                    </a:p>
                    <a:p>
                      <a:pPr marL="72000" marR="89535" algn="l">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Calibri" panose="020F0502020204030204" pitchFamily="34" charset="0"/>
                        </a:rPr>
                        <a:t> </a:t>
                      </a:r>
                      <a:endParaRPr lang="pl-PL" sz="1000" dirty="0" smtClean="0">
                        <a:effectLst/>
                        <a:latin typeface="+mn-lt"/>
                        <a:ea typeface="Calibri" panose="020F0502020204030204" pitchFamily="34" charset="0"/>
                        <a:cs typeface="Times New Roman" panose="02020603050405020304" pitchFamily="18" charset="0"/>
                      </a:endParaRPr>
                    </a:p>
                    <a:p>
                      <a:pPr marL="72000" algn="l">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Punkty w ramach kryterium nie podlegają sumowaniu.</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14000"/>
                        </a:lnSpc>
                        <a:spcBef>
                          <a:spcPts val="0"/>
                        </a:spcBef>
                        <a:spcAft>
                          <a:spcPts val="0"/>
                        </a:spcAft>
                      </a:pPr>
                      <a:r>
                        <a:rPr lang="pl-PL" sz="1000" dirty="0" smtClean="0">
                          <a:effectLst/>
                          <a:latin typeface="+mn-lt"/>
                        </a:rPr>
                        <a:t>3</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
        <p:nvSpPr>
          <p:cNvPr id="7" name="Rectangle 1"/>
          <p:cNvSpPr>
            <a:spLocks noChangeArrowheads="1"/>
          </p:cNvSpPr>
          <p:nvPr/>
        </p:nvSpPr>
        <p:spPr bwMode="auto">
          <a:xfrm>
            <a:off x="120756" y="6429406"/>
            <a:ext cx="3932487" cy="346249"/>
          </a:xfrm>
          <a:prstGeom prst="rect">
            <a:avLst/>
          </a:prstGeom>
          <a:noFill/>
          <a:ln w="9525">
            <a:noFill/>
            <a:miter lim="800000"/>
            <a:headEnd/>
            <a:tailEnd/>
          </a:ln>
        </p:spPr>
        <p:txBody>
          <a:bodyPr wrap="none" anchor="ctr">
            <a:spAutoFit/>
          </a:bodyPr>
          <a:lstStyle/>
          <a:p>
            <a:pPr eaLnBrk="0" hangingPunct="0"/>
            <a:r>
              <a:rPr lang="pl-PL" sz="1050" baseline="30000" dirty="0" smtClean="0">
                <a:latin typeface="Calibri" pitchFamily="34" charset="0"/>
              </a:rPr>
              <a:t>[1]</a:t>
            </a:r>
            <a:r>
              <a:rPr lang="pl-PL" sz="1050" dirty="0" smtClean="0">
                <a:latin typeface="Calibri" pitchFamily="34" charset="0"/>
              </a:rPr>
              <a:t> </a:t>
            </a:r>
            <a:r>
              <a:rPr lang="pl-PL" sz="900" dirty="0" smtClean="0">
                <a:latin typeface="Calibri" panose="020F0502020204030204" pitchFamily="34" charset="0"/>
                <a:ea typeface="Calibri" panose="020F0502020204030204" pitchFamily="34" charset="0"/>
                <a:cs typeface="Times New Roman" panose="02020603050405020304" pitchFamily="18" charset="0"/>
              </a:rPr>
              <a:t>Min 33% powierzchni całkowitej obiektu wykorzystywanej na cele kulturalne.</a:t>
            </a:r>
            <a:endParaRPr lang="pl-PL" sz="900" baseline="30000" dirty="0" smtClean="0">
              <a:latin typeface="Calibri" pitchFamily="34" charset="0"/>
            </a:endParaRPr>
          </a:p>
          <a:p>
            <a:pPr eaLnBrk="0" hangingPunct="0"/>
            <a:endParaRPr lang="pl-PL" sz="900" baseline="30000" dirty="0">
              <a:latin typeface="Calibri" pitchFamily="34" charset="0"/>
            </a:endParaRPr>
          </a:p>
        </p:txBody>
      </p:sp>
    </p:spTree>
    <p:extLst>
      <p:ext uri="{BB962C8B-B14F-4D97-AF65-F5344CB8AC3E}">
        <p14:creationId xmlns:p14="http://schemas.microsoft.com/office/powerpoint/2010/main" val="4051419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302147079"/>
              </p:ext>
            </p:extLst>
          </p:nvPr>
        </p:nvGraphicFramePr>
        <p:xfrm>
          <a:off x="228600" y="1479176"/>
          <a:ext cx="8338024" cy="3980329"/>
        </p:xfrm>
        <a:graphic>
          <a:graphicData uri="http://schemas.openxmlformats.org/drawingml/2006/table">
            <a:tbl>
              <a:tblPr firstRow="1" firstCol="1" bandRow="1">
                <a:tableStyleId>{5C22544A-7EE6-4342-B048-85BDC9FD1C3A}</a:tableStyleId>
              </a:tblPr>
              <a:tblGrid>
                <a:gridCol w="295275">
                  <a:extLst>
                    <a:ext uri="{9D8B030D-6E8A-4147-A177-3AD203B41FA5}">
                      <a16:colId xmlns="" xmlns:a16="http://schemas.microsoft.com/office/drawing/2014/main" val="20000"/>
                    </a:ext>
                  </a:extLst>
                </a:gridCol>
                <a:gridCol w="1373291">
                  <a:extLst>
                    <a:ext uri="{9D8B030D-6E8A-4147-A177-3AD203B41FA5}">
                      <a16:colId xmlns="" xmlns:a16="http://schemas.microsoft.com/office/drawing/2014/main" val="20001"/>
                    </a:ext>
                  </a:extLst>
                </a:gridCol>
                <a:gridCol w="3194787">
                  <a:extLst>
                    <a:ext uri="{9D8B030D-6E8A-4147-A177-3AD203B41FA5}">
                      <a16:colId xmlns="" xmlns:a16="http://schemas.microsoft.com/office/drawing/2014/main" val="20002"/>
                    </a:ext>
                  </a:extLst>
                </a:gridCol>
                <a:gridCol w="2359905">
                  <a:extLst>
                    <a:ext uri="{9D8B030D-6E8A-4147-A177-3AD203B41FA5}">
                      <a16:colId xmlns="" xmlns:a16="http://schemas.microsoft.com/office/drawing/2014/main" val="20003"/>
                    </a:ext>
                  </a:extLst>
                </a:gridCol>
                <a:gridCol w="1114766">
                  <a:extLst>
                    <a:ext uri="{9D8B030D-6E8A-4147-A177-3AD203B41FA5}">
                      <a16:colId xmlns="" xmlns:a16="http://schemas.microsoft.com/office/drawing/2014/main" val="20004"/>
                    </a:ext>
                  </a:extLst>
                </a:gridCol>
              </a:tblGrid>
              <a:tr h="642167">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3338162">
                <a:tc>
                  <a:txBody>
                    <a:bodyPr/>
                    <a:lstStyle/>
                    <a:p>
                      <a:pPr marL="0" lvl="0" indent="0" algn="just">
                        <a:lnSpc>
                          <a:spcPct val="115000"/>
                        </a:lnSpc>
                        <a:spcBef>
                          <a:spcPts val="400"/>
                        </a:spcBef>
                        <a:spcAft>
                          <a:spcPts val="400"/>
                        </a:spcAft>
                        <a:buFont typeface="+mj-lt"/>
                        <a:buNone/>
                      </a:pPr>
                      <a:r>
                        <a:rPr lang="pl-PL" sz="1200" dirty="0" smtClean="0">
                          <a:effectLst/>
                          <a:latin typeface="+mj-lt"/>
                        </a:rPr>
                        <a:t>3.</a:t>
                      </a:r>
                      <a:r>
                        <a:rPr lang="pl-PL" sz="1200" dirty="0">
                          <a:effectLst/>
                          <a:latin typeface="+mj-lt"/>
                        </a:rPr>
                        <a:t> </a:t>
                      </a:r>
                      <a:endParaRPr lang="pl-PL" sz="1200" dirty="0">
                        <a:effectLst/>
                        <a:latin typeface="+mj-lt"/>
                        <a:ea typeface="Calibri" panose="020F0502020204030204" pitchFamily="34" charset="0"/>
                        <a:cs typeface="Times New Roman" panose="02020603050405020304" pitchFamily="18" charset="0"/>
                      </a:endParaRPr>
                    </a:p>
                  </a:txBody>
                  <a:tcPr marL="65314" marR="65314" marT="0" marB="0" anchor="ctr"/>
                </a:tc>
                <a:tc>
                  <a:txBody>
                    <a:bodyPr/>
                    <a:lstStyle/>
                    <a:p>
                      <a:pPr marL="72000">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Udostępnienie nowej przestrzeni</a:t>
                      </a:r>
                      <a:endParaRPr lang="pl-PL" sz="1000" dirty="0">
                        <a:solidFill>
                          <a:srgbClr val="000000"/>
                        </a:solidFill>
                        <a:effectLst/>
                        <a:latin typeface="+mn-lt"/>
                        <a:ea typeface="Calibri" panose="020F0502020204030204" pitchFamily="34" charset="0"/>
                      </a:endParaRPr>
                    </a:p>
                  </a:txBody>
                  <a:tcPr marL="65314" marR="65314" marT="0" marB="0" anchor="ctr"/>
                </a:tc>
                <a:tc>
                  <a:txBody>
                    <a:bodyPr/>
                    <a:lstStyle/>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Zgodnie z RPO WM 2014-2020, promowane będą projekty udostępniające nową przestrzeń wykorzystywaną na cele kulturalne. </a:t>
                      </a:r>
                    </a:p>
                    <a:p>
                      <a:pPr marL="72000" marR="90170" algn="just">
                        <a:lnSpc>
                          <a:spcPct val="114000"/>
                        </a:lnSpc>
                        <a:spcBef>
                          <a:spcPts val="0"/>
                        </a:spcBef>
                        <a:spcAft>
                          <a:spcPts val="0"/>
                        </a:spcAft>
                      </a:pPr>
                      <a:endParaRPr lang="pl-PL" sz="1000" dirty="0" smtClean="0">
                        <a:solidFill>
                          <a:srgbClr val="000000"/>
                        </a:solidFill>
                        <a:effectLst/>
                        <a:latin typeface="+mn-lt"/>
                        <a:ea typeface="Calibri" panose="020F0502020204030204" pitchFamily="34" charset="0"/>
                      </a:endParaRPr>
                    </a:p>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Analizie podlega powierzchnia całkowita obiektu wykorzystywana na cele kulturalne.</a:t>
                      </a:r>
                    </a:p>
                    <a:p>
                      <a:pPr marL="72000" algn="just">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W okresie trwałości projektu wzrost </a:t>
                      </a:r>
                      <a:r>
                        <a:rPr lang="pl-PL" sz="1000" dirty="0" smtClean="0">
                          <a:effectLst/>
                          <a:latin typeface="+mn-lt"/>
                          <a:ea typeface="Calibri" panose="020F0502020204030204" pitchFamily="34" charset="0"/>
                          <a:cs typeface="Times New Roman" panose="02020603050405020304" pitchFamily="18" charset="0"/>
                        </a:rPr>
                        <a:t>nastąpi</a:t>
                      </a:r>
                      <a:r>
                        <a:rPr lang="pl-PL" sz="1000" baseline="0" dirty="0" smtClean="0">
                          <a:effectLst/>
                          <a:latin typeface="+mn-lt"/>
                          <a:ea typeface="Calibri" panose="020F0502020204030204" pitchFamily="34" charset="0"/>
                          <a:cs typeface="Times New Roman" panose="02020603050405020304" pitchFamily="18" charset="0"/>
                        </a:rPr>
                        <a:t> </a:t>
                      </a:r>
                      <a:r>
                        <a:rPr lang="pl-PL" sz="1000" dirty="0" smtClean="0">
                          <a:effectLst/>
                          <a:latin typeface="+mn-lt"/>
                          <a:ea typeface="Calibri" panose="020F0502020204030204" pitchFamily="34" charset="0"/>
                          <a:cs typeface="Times New Roman" panose="02020603050405020304" pitchFamily="18" charset="0"/>
                        </a:rPr>
                        <a:t>w  </a:t>
                      </a:r>
                      <a:r>
                        <a:rPr lang="pl-PL" sz="1000" dirty="0" smtClean="0">
                          <a:effectLst/>
                          <a:latin typeface="+mn-lt"/>
                          <a:ea typeface="Calibri" panose="020F0502020204030204" pitchFamily="34" charset="0"/>
                          <a:cs typeface="Times New Roman" panose="02020603050405020304" pitchFamily="18" charset="0"/>
                        </a:rPr>
                        <a:t>stosunku do roku poprzedzającego rozpoczęcie realizacji projektu . </a:t>
                      </a:r>
                      <a:endParaRPr lang="pl-PL" sz="1000" dirty="0">
                        <a:effectLst/>
                        <a:latin typeface="+mn-lt"/>
                      </a:endParaRPr>
                    </a:p>
                  </a:txBody>
                  <a:tcPr marL="0" marR="0" marT="0" marB="0" anchor="ctr"/>
                </a:tc>
                <a:tc>
                  <a:txBody>
                    <a:bodyPr/>
                    <a:lstStyle/>
                    <a:p>
                      <a:pPr marL="72000" marR="89535" algn="ctr">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Zwiększenie powierzchni:</a:t>
                      </a:r>
                    </a:p>
                    <a:p>
                      <a:pPr marL="72000" marR="89535" algn="ctr">
                        <a:lnSpc>
                          <a:spcPct val="114000"/>
                        </a:lnSpc>
                        <a:spcBef>
                          <a:spcPts val="0"/>
                        </a:spcBef>
                        <a:spcAft>
                          <a:spcPts val="0"/>
                        </a:spcAft>
                        <a:tabLst>
                          <a:tab pos="2591435" algn="l"/>
                        </a:tabLst>
                      </a:pPr>
                      <a:endParaRPr lang="pl-PL" sz="1000" dirty="0" smtClean="0">
                        <a:solidFill>
                          <a:srgbClr val="000000"/>
                        </a:solidFill>
                        <a:effectLst/>
                        <a:latin typeface="+mn-lt"/>
                        <a:ea typeface="Calibri" panose="020F0502020204030204" pitchFamily="34" charset="0"/>
                      </a:endParaRPr>
                    </a:p>
                    <a:p>
                      <a:pPr marL="72000" marR="89535">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3 pkt - powyżej 15% włącznie;</a:t>
                      </a:r>
                    </a:p>
                    <a:p>
                      <a:pPr marL="72000" marR="89535">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1 pkt - od 5% włącznie do 15%;</a:t>
                      </a:r>
                    </a:p>
                    <a:p>
                      <a:pPr marL="72000" marR="89535">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0 pkt - nie ulegnie zwiększeniu w stosunku </a:t>
                      </a:r>
                      <a:r>
                        <a:rPr lang="pl-PL" sz="1000" dirty="0" smtClean="0">
                          <a:solidFill>
                            <a:srgbClr val="000000"/>
                          </a:solidFill>
                          <a:effectLst/>
                          <a:latin typeface="+mn-lt"/>
                          <a:ea typeface="Calibri" panose="020F0502020204030204" pitchFamily="34" charset="0"/>
                        </a:rPr>
                        <a:t>do </a:t>
                      </a:r>
                      <a:r>
                        <a:rPr lang="pl-PL" sz="1000" dirty="0" smtClean="0">
                          <a:solidFill>
                            <a:srgbClr val="000000"/>
                          </a:solidFill>
                          <a:effectLst/>
                          <a:latin typeface="+mn-lt"/>
                          <a:ea typeface="Calibri" panose="020F0502020204030204" pitchFamily="34" charset="0"/>
                        </a:rPr>
                        <a:t>stanu sprzed realizacji projektu.</a:t>
                      </a:r>
                    </a:p>
                    <a:p>
                      <a:pPr marL="72000" marR="89535">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 </a:t>
                      </a:r>
                    </a:p>
                    <a:p>
                      <a:pPr marL="72000" algn="ctr">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Punkty w ramach kryterium nie podlegają sumowaniu.</a:t>
                      </a:r>
                      <a:endParaRPr lang="pl-PL" sz="1000" dirty="0">
                        <a:effectLst/>
                        <a:latin typeface="+mn-lt"/>
                      </a:endParaRPr>
                    </a:p>
                  </a:txBody>
                  <a:tcPr marL="0" marR="0" marT="0" marB="0" anchor="ctr"/>
                </a:tc>
                <a:tc>
                  <a:txBody>
                    <a:bodyPr/>
                    <a:lstStyle/>
                    <a:p>
                      <a:pPr marL="72000" algn="ctr">
                        <a:lnSpc>
                          <a:spcPct val="114000"/>
                        </a:lnSpc>
                        <a:spcBef>
                          <a:spcPts val="0"/>
                        </a:spcBef>
                        <a:spcAft>
                          <a:spcPts val="0"/>
                        </a:spcAft>
                      </a:pPr>
                      <a:r>
                        <a:rPr lang="pl-PL" sz="1000" dirty="0" smtClean="0">
                          <a:effectLst/>
                          <a:latin typeface="+mn-lt"/>
                        </a:rPr>
                        <a:t>3</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2"/>
          <a:stretch>
            <a:fillRect/>
          </a:stretch>
        </p:blipFill>
        <p:spPr>
          <a:xfrm>
            <a:off x="4843849" y="327515"/>
            <a:ext cx="4300151" cy="411319"/>
          </a:xfrm>
          <a:prstGeom prst="rect">
            <a:avLst/>
          </a:prstGeom>
        </p:spPr>
      </p:pic>
    </p:spTree>
    <p:extLst>
      <p:ext uri="{BB962C8B-B14F-4D97-AF65-F5344CB8AC3E}">
        <p14:creationId xmlns:p14="http://schemas.microsoft.com/office/powerpoint/2010/main" val="2862770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933437697"/>
              </p:ext>
            </p:extLst>
          </p:nvPr>
        </p:nvGraphicFramePr>
        <p:xfrm>
          <a:off x="256374" y="1345758"/>
          <a:ext cx="8554339" cy="4875748"/>
        </p:xfrm>
        <a:graphic>
          <a:graphicData uri="http://schemas.openxmlformats.org/drawingml/2006/table">
            <a:tbl>
              <a:tblPr firstRow="1" firstCol="1" bandRow="1">
                <a:tableStyleId>{5C22544A-7EE6-4342-B048-85BDC9FD1C3A}</a:tableStyleId>
              </a:tblPr>
              <a:tblGrid>
                <a:gridCol w="296076">
                  <a:extLst>
                    <a:ext uri="{9D8B030D-6E8A-4147-A177-3AD203B41FA5}">
                      <a16:colId xmlns="" xmlns:a16="http://schemas.microsoft.com/office/drawing/2014/main" val="20000"/>
                    </a:ext>
                  </a:extLst>
                </a:gridCol>
                <a:gridCol w="1572192">
                  <a:extLst>
                    <a:ext uri="{9D8B030D-6E8A-4147-A177-3AD203B41FA5}">
                      <a16:colId xmlns="" xmlns:a16="http://schemas.microsoft.com/office/drawing/2014/main" val="20001"/>
                    </a:ext>
                  </a:extLst>
                </a:gridCol>
                <a:gridCol w="3161733">
                  <a:extLst>
                    <a:ext uri="{9D8B030D-6E8A-4147-A177-3AD203B41FA5}">
                      <a16:colId xmlns="" xmlns:a16="http://schemas.microsoft.com/office/drawing/2014/main" val="20002"/>
                    </a:ext>
                  </a:extLst>
                </a:gridCol>
                <a:gridCol w="2417309">
                  <a:extLst>
                    <a:ext uri="{9D8B030D-6E8A-4147-A177-3AD203B41FA5}">
                      <a16:colId xmlns="" xmlns:a16="http://schemas.microsoft.com/office/drawing/2014/main" val="20003"/>
                    </a:ext>
                  </a:extLst>
                </a:gridCol>
                <a:gridCol w="1107029">
                  <a:extLst>
                    <a:ext uri="{9D8B030D-6E8A-4147-A177-3AD203B41FA5}">
                      <a16:colId xmlns="" xmlns:a16="http://schemas.microsoft.com/office/drawing/2014/main" val="20004"/>
                    </a:ext>
                  </a:extLst>
                </a:gridCol>
              </a:tblGrid>
              <a:tr h="821029">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4054719">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4.</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marL="72000">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Wpływ projektu na ratowanie najbardziej zagrożonych zabytków</a:t>
                      </a:r>
                      <a:endParaRPr lang="pl-PL" sz="1000" dirty="0">
                        <a:effectLst/>
                        <a:latin typeface="+mn-lt"/>
                        <a:ea typeface="Calibri" panose="020F0502020204030204" pitchFamily="34" charset="0"/>
                        <a:cs typeface="Times New Roman" panose="02020603050405020304" pitchFamily="18" charset="0"/>
                      </a:endParaRPr>
                    </a:p>
                  </a:txBody>
                  <a:tcPr marL="65313" marR="65313" marT="0" marB="0" anchor="ctr"/>
                </a:tc>
                <a:tc>
                  <a:txBody>
                    <a:bodyPr/>
                    <a:lstStyle/>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W ramach kryterium ocenie podlegać będzie stan techniczny zabytków (nieruchomych), których dotyczy projekt. Priorytetowo traktowane będą obiekty najbardziej zagrożone całkowitą i bezpowrotną degradacją, w tym obiekty wyłączone z użytkowania z powodu złego stanu technicznego. </a:t>
                      </a:r>
                    </a:p>
                    <a:p>
                      <a:pPr marL="72000" marR="90170" algn="just">
                        <a:lnSpc>
                          <a:spcPct val="114000"/>
                        </a:lnSpc>
                        <a:spcBef>
                          <a:spcPts val="0"/>
                        </a:spcBef>
                        <a:spcAft>
                          <a:spcPts val="0"/>
                        </a:spcAft>
                      </a:pPr>
                      <a:r>
                        <a:rPr lang="pl-PL" sz="1000" dirty="0" smtClean="0">
                          <a:solidFill>
                            <a:srgbClr val="000000"/>
                          </a:solidFill>
                          <a:effectLst/>
                          <a:latin typeface="+mn-lt"/>
                          <a:ea typeface="Calibri" panose="020F0502020204030204" pitchFamily="34" charset="0"/>
                        </a:rPr>
                        <a:t>Ocena będzie dokonywana na podstawie programu konserwatorskiego lub programów opieki nad zabytkami (wojewódzkiego, powiatowych lub gminnych)</a:t>
                      </a:r>
                      <a:r>
                        <a:rPr lang="pl-PL" sz="1000" baseline="30000" dirty="0" smtClean="0">
                          <a:effectLst/>
                          <a:latin typeface="+mn-lt"/>
                          <a:ea typeface="Calibri" panose="020F0502020204030204" pitchFamily="34" charset="0"/>
                          <a:cs typeface="Calibri" panose="020F0502020204030204" pitchFamily="34" charset="0"/>
                        </a:rPr>
                        <a:t> 2</a:t>
                      </a:r>
                      <a:r>
                        <a:rPr lang="pl-PL" sz="1000" dirty="0" smtClean="0">
                          <a:solidFill>
                            <a:srgbClr val="000000"/>
                          </a:solidFill>
                          <a:effectLst/>
                          <a:latin typeface="+mn-lt"/>
                          <a:ea typeface="Calibri" panose="020F0502020204030204" pitchFamily="34" charset="0"/>
                        </a:rPr>
                        <a:t>.</a:t>
                      </a:r>
                    </a:p>
                    <a:p>
                      <a:pPr marL="72000" marR="90170" algn="just">
                        <a:lnSpc>
                          <a:spcPct val="114000"/>
                        </a:lnSpc>
                        <a:spcBef>
                          <a:spcPts val="0"/>
                        </a:spcBef>
                        <a:spcAft>
                          <a:spcPts val="0"/>
                        </a:spcAft>
                      </a:pPr>
                      <a:endParaRPr lang="pl-PL" sz="1000" dirty="0">
                        <a:solidFill>
                          <a:srgbClr val="000000"/>
                        </a:solidFill>
                        <a:effectLst/>
                        <a:latin typeface="+mn-lt"/>
                        <a:ea typeface="Calibri" panose="020F0502020204030204" pitchFamily="34" charset="0"/>
                      </a:endParaRPr>
                    </a:p>
                  </a:txBody>
                  <a:tcPr marL="0" marR="0" marT="0" marB="0" anchor="ctr"/>
                </a:tc>
                <a:tc>
                  <a:txBody>
                    <a:bodyPr/>
                    <a:lstStyle/>
                    <a:p>
                      <a:pPr marL="72000" marR="89535" algn="just">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8 pkt - zabytki wyłączone w całości lub częściowo z użytkowania z powodu złego stanu technicznego, w których dzięki realizacji projektu będą mogły być realizowane funkcje edukacyjne i/lub  kulturalne; </a:t>
                      </a:r>
                      <a:r>
                        <a:rPr lang="pl-PL" sz="1000" dirty="0" smtClean="0">
                          <a:effectLst/>
                          <a:latin typeface="+mn-lt"/>
                          <a:ea typeface="Calibri" panose="020F0502020204030204" pitchFamily="34" charset="0"/>
                          <a:cs typeface="Times New Roman" panose="02020603050405020304" pitchFamily="18" charset="0"/>
                        </a:rPr>
                        <a:t>       </a:t>
                      </a:r>
                    </a:p>
                    <a:p>
                      <a:pPr marL="72000" marR="89535" algn="just">
                        <a:lnSpc>
                          <a:spcPct val="114000"/>
                        </a:lnSpc>
                        <a:spcBef>
                          <a:spcPts val="0"/>
                        </a:spcBef>
                        <a:spcAft>
                          <a:spcPts val="0"/>
                        </a:spcAft>
                        <a:tabLst>
                          <a:tab pos="2591435" algn="l"/>
                        </a:tabLst>
                      </a:pPr>
                      <a:endParaRPr lang="pl-PL" sz="1000" dirty="0" smtClean="0">
                        <a:effectLst/>
                        <a:latin typeface="+mn-lt"/>
                        <a:ea typeface="Calibri" panose="020F0502020204030204" pitchFamily="34" charset="0"/>
                        <a:cs typeface="Times New Roman" panose="02020603050405020304" pitchFamily="18" charset="0"/>
                      </a:endParaRPr>
                    </a:p>
                    <a:p>
                      <a:pPr marL="72000" marR="89535" algn="just">
                        <a:lnSpc>
                          <a:spcPct val="114000"/>
                        </a:lnSpc>
                        <a:spcBef>
                          <a:spcPts val="0"/>
                        </a:spcBef>
                        <a:spcAft>
                          <a:spcPts val="0"/>
                        </a:spcAft>
                        <a:tabLst>
                          <a:tab pos="2591435" algn="l"/>
                        </a:tabLst>
                      </a:pPr>
                      <a:r>
                        <a:rPr lang="pl-PL" sz="1000" dirty="0" smtClean="0">
                          <a:effectLst/>
                          <a:latin typeface="+mn-lt"/>
                          <a:ea typeface="Calibri" panose="020F0502020204030204" pitchFamily="34" charset="0"/>
                          <a:cs typeface="Times New Roman" panose="02020603050405020304" pitchFamily="18" charset="0"/>
                        </a:rPr>
                        <a:t>4 pkt - zabytki, które nie są wyłączone z użytkowania z powodu złego stanu technicznego </a:t>
                      </a:r>
                      <a:r>
                        <a:rPr lang="pl-PL" sz="1000" dirty="0" smtClean="0">
                          <a:solidFill>
                            <a:srgbClr val="000000"/>
                          </a:solidFill>
                          <a:effectLst/>
                          <a:latin typeface="+mn-lt"/>
                          <a:ea typeface="Calibri" panose="020F0502020204030204" pitchFamily="34" charset="0"/>
                        </a:rPr>
                        <a:t>(tj. zabytki w średnim lub zadawalającym stanie technicznym), w których dzięki realizacji projektu będą mogły być realizowane funkcje edukacyjne i/lub kulturalne;</a:t>
                      </a:r>
                    </a:p>
                    <a:p>
                      <a:pPr marL="72000" marR="89535" algn="just">
                        <a:lnSpc>
                          <a:spcPct val="114000"/>
                        </a:lnSpc>
                        <a:spcBef>
                          <a:spcPts val="0"/>
                        </a:spcBef>
                        <a:spcAft>
                          <a:spcPts val="0"/>
                        </a:spcAft>
                        <a:tabLst>
                          <a:tab pos="2591435" algn="l"/>
                        </a:tabLst>
                      </a:pPr>
                      <a:endParaRPr lang="pl-PL" sz="1000" dirty="0" smtClean="0">
                        <a:solidFill>
                          <a:srgbClr val="000000"/>
                        </a:solidFill>
                        <a:effectLst/>
                        <a:latin typeface="+mn-lt"/>
                        <a:ea typeface="Calibri" panose="020F0502020204030204" pitchFamily="34" charset="0"/>
                      </a:endParaRPr>
                    </a:p>
                    <a:p>
                      <a:pPr marL="72000" marR="89535" algn="just">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0 pkt - zabytki w bardzo dobrym stanie technicznym, po generalnych remontach.</a:t>
                      </a:r>
                    </a:p>
                    <a:p>
                      <a:pPr marL="72000" marR="89535">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 </a:t>
                      </a:r>
                    </a:p>
                    <a:p>
                      <a:pPr marL="72000" algn="ctr">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Punkty w ramach kryterium nie podlegają sumowaniu.</a:t>
                      </a:r>
                      <a:endParaRPr lang="pl-PL" sz="1000" dirty="0">
                        <a:effectLst/>
                        <a:latin typeface="+mn-lt"/>
                      </a:endParaRPr>
                    </a:p>
                  </a:txBody>
                  <a:tcPr marL="0" marR="0" marT="0" marB="0" anchor="ctr"/>
                </a:tc>
                <a:tc>
                  <a:txBody>
                    <a:bodyPr/>
                    <a:lstStyle/>
                    <a:p>
                      <a:pPr marL="72000" algn="ctr">
                        <a:lnSpc>
                          <a:spcPct val="114000"/>
                        </a:lnSpc>
                        <a:spcBef>
                          <a:spcPts val="0"/>
                        </a:spcBef>
                        <a:spcAft>
                          <a:spcPts val="0"/>
                        </a:spcAft>
                      </a:pPr>
                      <a:r>
                        <a:rPr lang="pl-PL" sz="1000" dirty="0">
                          <a:effectLst/>
                          <a:latin typeface="+mn-lt"/>
                        </a:rPr>
                        <a:t>8</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pic>
        <p:nvPicPr>
          <p:cNvPr id="4" name="Obraz 3"/>
          <p:cNvPicPr>
            <a:picLocks noChangeAspect="1"/>
          </p:cNvPicPr>
          <p:nvPr/>
        </p:nvPicPr>
        <p:blipFill>
          <a:blip r:embed="rId3"/>
          <a:stretch>
            <a:fillRect/>
          </a:stretch>
        </p:blipFill>
        <p:spPr>
          <a:xfrm>
            <a:off x="4843849" y="327515"/>
            <a:ext cx="4300151" cy="411319"/>
          </a:xfrm>
          <a:prstGeom prst="rect">
            <a:avLst/>
          </a:prstGeom>
        </p:spPr>
      </p:pic>
      <p:sp>
        <p:nvSpPr>
          <p:cNvPr id="6" name="Rectangle 1"/>
          <p:cNvSpPr>
            <a:spLocks noChangeArrowheads="1"/>
          </p:cNvSpPr>
          <p:nvPr/>
        </p:nvSpPr>
        <p:spPr bwMode="auto">
          <a:xfrm>
            <a:off x="152400" y="6388880"/>
            <a:ext cx="4831976" cy="253916"/>
          </a:xfrm>
          <a:prstGeom prst="rect">
            <a:avLst/>
          </a:prstGeom>
          <a:noFill/>
          <a:ln w="9525">
            <a:noFill/>
            <a:miter lim="800000"/>
            <a:headEnd/>
            <a:tailEnd/>
          </a:ln>
        </p:spPr>
        <p:txBody>
          <a:bodyPr wrap="square" anchor="ctr">
            <a:spAutoFit/>
          </a:bodyPr>
          <a:lstStyle/>
          <a:p>
            <a:pPr eaLnBrk="0" hangingPunct="0"/>
            <a:r>
              <a:rPr lang="pl-PL" sz="1050" baseline="30000" dirty="0" smtClean="0">
                <a:latin typeface="Calibri" pitchFamily="34" charset="0"/>
              </a:rPr>
              <a:t>[2]</a:t>
            </a:r>
            <a:r>
              <a:rPr lang="pl-PL" sz="1050" dirty="0" smtClean="0">
                <a:latin typeface="Calibri" pitchFamily="34" charset="0"/>
              </a:rPr>
              <a:t> </a:t>
            </a:r>
            <a:r>
              <a:rPr lang="pl-PL" sz="900" dirty="0">
                <a:latin typeface="Calibri" panose="020F0502020204030204" pitchFamily="34" charset="0"/>
                <a:ea typeface="Calibri" panose="020F0502020204030204" pitchFamily="34" charset="0"/>
                <a:cs typeface="Times New Roman" panose="02020603050405020304" pitchFamily="18" charset="0"/>
              </a:rPr>
              <a:t>W programie musi znaleźć się uzasadnienie potrzeby dla realizacji </a:t>
            </a:r>
            <a:r>
              <a:rPr lang="pl-PL" sz="900" dirty="0" smtClean="0">
                <a:latin typeface="Calibri" panose="020F0502020204030204" pitchFamily="34" charset="0"/>
                <a:ea typeface="Calibri" panose="020F0502020204030204" pitchFamily="34" charset="0"/>
                <a:cs typeface="Times New Roman" panose="02020603050405020304" pitchFamily="18" charset="0"/>
              </a:rPr>
              <a:t>projektu.</a:t>
            </a:r>
            <a:endParaRPr lang="pl-PL" sz="900" baseline="30000" dirty="0">
              <a:latin typeface="Calibri" pitchFamily="34" charset="0"/>
            </a:endParaRPr>
          </a:p>
        </p:txBody>
      </p:sp>
    </p:spTree>
    <p:extLst>
      <p:ext uri="{BB962C8B-B14F-4D97-AF65-F5344CB8AC3E}">
        <p14:creationId xmlns:p14="http://schemas.microsoft.com/office/powerpoint/2010/main" val="3534469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Obraz 3"/>
          <p:cNvPicPr>
            <a:picLocks noChangeAspect="1"/>
          </p:cNvPicPr>
          <p:nvPr/>
        </p:nvPicPr>
        <p:blipFill>
          <a:blip r:embed="rId2"/>
          <a:stretch>
            <a:fillRect/>
          </a:stretch>
        </p:blipFill>
        <p:spPr>
          <a:xfrm>
            <a:off x="4843849" y="327515"/>
            <a:ext cx="4300151" cy="411319"/>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4190583007"/>
              </p:ext>
            </p:extLst>
          </p:nvPr>
        </p:nvGraphicFramePr>
        <p:xfrm>
          <a:off x="273466" y="1373474"/>
          <a:ext cx="8443244" cy="4946644"/>
        </p:xfrm>
        <a:graphic>
          <a:graphicData uri="http://schemas.openxmlformats.org/drawingml/2006/table">
            <a:tbl>
              <a:tblPr firstRow="1" firstCol="1" bandRow="1">
                <a:tableStyleId>{5C22544A-7EE6-4342-B048-85BDC9FD1C3A}</a:tableStyleId>
              </a:tblPr>
              <a:tblGrid>
                <a:gridCol w="345659">
                  <a:extLst>
                    <a:ext uri="{9D8B030D-6E8A-4147-A177-3AD203B41FA5}">
                      <a16:colId xmlns="" xmlns:a16="http://schemas.microsoft.com/office/drawing/2014/main" val="20000"/>
                    </a:ext>
                  </a:extLst>
                </a:gridCol>
                <a:gridCol w="1326216">
                  <a:extLst>
                    <a:ext uri="{9D8B030D-6E8A-4147-A177-3AD203B41FA5}">
                      <a16:colId xmlns="" xmlns:a16="http://schemas.microsoft.com/office/drawing/2014/main" val="20001"/>
                    </a:ext>
                  </a:extLst>
                </a:gridCol>
                <a:gridCol w="3532094">
                  <a:extLst>
                    <a:ext uri="{9D8B030D-6E8A-4147-A177-3AD203B41FA5}">
                      <a16:colId xmlns="" xmlns:a16="http://schemas.microsoft.com/office/drawing/2014/main" val="20002"/>
                    </a:ext>
                  </a:extLst>
                </a:gridCol>
                <a:gridCol w="2321859">
                  <a:extLst>
                    <a:ext uri="{9D8B030D-6E8A-4147-A177-3AD203B41FA5}">
                      <a16:colId xmlns="" xmlns:a16="http://schemas.microsoft.com/office/drawing/2014/main" val="20003"/>
                    </a:ext>
                  </a:extLst>
                </a:gridCol>
                <a:gridCol w="917416">
                  <a:extLst>
                    <a:ext uri="{9D8B030D-6E8A-4147-A177-3AD203B41FA5}">
                      <a16:colId xmlns="" xmlns:a16="http://schemas.microsoft.com/office/drawing/2014/main" val="20004"/>
                    </a:ext>
                  </a:extLst>
                </a:gridCol>
              </a:tblGrid>
              <a:tr h="791014">
                <a:tc>
                  <a:txBody>
                    <a:bodyPr/>
                    <a:lstStyle/>
                    <a:p>
                      <a:pPr algn="ct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gn="ctr">
                        <a:lnSpc>
                          <a:spcPct val="115000"/>
                        </a:lnSpc>
                        <a:spcBef>
                          <a:spcPts val="400"/>
                        </a:spcBef>
                        <a:spcAft>
                          <a:spcPts val="400"/>
                        </a:spcAft>
                      </a:pPr>
                      <a:r>
                        <a:rPr lang="pl-PL" sz="1200" dirty="0">
                          <a:effectLst/>
                          <a:latin typeface="+mj-lt"/>
                        </a:rPr>
                        <a:t>Kryterium</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gn="ctr">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gn="ctr">
                        <a:lnSpc>
                          <a:spcPct val="115000"/>
                        </a:lnSpc>
                        <a:spcBef>
                          <a:spcPts val="400"/>
                        </a:spcBef>
                        <a:spcAft>
                          <a:spcPts val="400"/>
                        </a:spcAft>
                      </a:pPr>
                      <a:r>
                        <a:rPr lang="pl-PL" sz="1200" dirty="0">
                          <a:effectLst/>
                          <a:latin typeface="+mj-lt"/>
                        </a:rPr>
                        <a:t>Punktacja</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gn="ctr">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0"/>
                  </a:ext>
                </a:extLst>
              </a:tr>
              <a:tr h="4155630">
                <a:tc>
                  <a:txBody>
                    <a:bodyPr/>
                    <a:lstStyle/>
                    <a:p>
                      <a:pPr marL="0" lvl="0" indent="0">
                        <a:lnSpc>
                          <a:spcPct val="115000"/>
                        </a:lnSpc>
                        <a:spcBef>
                          <a:spcPts val="400"/>
                        </a:spcBef>
                        <a:spcAft>
                          <a:spcPts val="400"/>
                        </a:spcAft>
                        <a:buFont typeface="+mj-lt"/>
                        <a:buNone/>
                      </a:pPr>
                      <a:r>
                        <a:rPr lang="pl-PL" sz="1150" dirty="0" smtClean="0">
                          <a:effectLst/>
                          <a:latin typeface="+mj-lt"/>
                        </a:rPr>
                        <a:t>5.</a:t>
                      </a:r>
                      <a:r>
                        <a:rPr lang="pl-PL" sz="1150" dirty="0">
                          <a:effectLst/>
                          <a:latin typeface="+mj-lt"/>
                        </a:rPr>
                        <a:t> </a:t>
                      </a:r>
                      <a:endParaRPr lang="pl-PL" sz="1150" dirty="0">
                        <a:solidFill>
                          <a:srgbClr val="000000"/>
                        </a:solidFill>
                        <a:effectLst/>
                        <a:latin typeface="+mj-lt"/>
                        <a:ea typeface="Calibri" panose="020F0502020204030204" pitchFamily="34" charset="0"/>
                        <a:cs typeface="Calibri" panose="020F0502020204030204" pitchFamily="34" charset="0"/>
                      </a:endParaRPr>
                    </a:p>
                  </a:txBody>
                  <a:tcPr marL="58663" marR="58663" marT="0" marB="0" anchor="ctr"/>
                </a:tc>
                <a:tc>
                  <a:txBody>
                    <a:bodyPr/>
                    <a:lstStyle/>
                    <a:p>
                      <a:pPr marL="72000">
                        <a:lnSpc>
                          <a:spcPct val="114000"/>
                        </a:lnSpc>
                        <a:spcBef>
                          <a:spcPts val="0"/>
                        </a:spcBef>
                        <a:spcAft>
                          <a:spcPts val="0"/>
                        </a:spcAft>
                      </a:pPr>
                      <a:endParaRPr lang="pl-PL" sz="1000" dirty="0" smtClean="0">
                        <a:effectLst/>
                        <a:latin typeface="+mn-lt"/>
                        <a:ea typeface="Calibri" panose="020F0502020204030204" pitchFamily="34" charset="0"/>
                        <a:cs typeface="Times New Roman" panose="02020603050405020304" pitchFamily="18" charset="0"/>
                      </a:endParaRPr>
                    </a:p>
                    <a:p>
                      <a:pPr marL="72000" algn="ctr">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Położenie obiektu na obszarze objętym ochroną konserwatorską</a:t>
                      </a:r>
                      <a:endParaRPr lang="pl-PL" sz="1000" dirty="0">
                        <a:solidFill>
                          <a:srgbClr val="000000"/>
                        </a:solidFill>
                        <a:effectLst/>
                        <a:latin typeface="+mn-lt"/>
                        <a:ea typeface="Calibri" panose="020F0502020204030204" pitchFamily="34" charset="0"/>
                        <a:cs typeface="Calibri" panose="020F0502020204030204" pitchFamily="34" charset="0"/>
                      </a:endParaRPr>
                    </a:p>
                  </a:txBody>
                  <a:tcPr marL="58663" marR="58663" marT="0" marB="0"/>
                </a:tc>
                <a:tc>
                  <a:txBody>
                    <a:bodyPr/>
                    <a:lstStyle/>
                    <a:p>
                      <a:pPr marL="72000" algn="just">
                        <a:lnSpc>
                          <a:spcPct val="114000"/>
                        </a:lnSpc>
                        <a:spcBef>
                          <a:spcPts val="0"/>
                        </a:spcBef>
                        <a:spcAft>
                          <a:spcPts val="0"/>
                        </a:spcAft>
                        <a:tabLst>
                          <a:tab pos="3051175" algn="l"/>
                        </a:tabLst>
                      </a:pPr>
                      <a:endParaRPr lang="pl-PL" sz="1000" dirty="0" smtClean="0">
                        <a:effectLst/>
                        <a:latin typeface="+mn-lt"/>
                        <a:ea typeface="Calibri" panose="020F0502020204030204" pitchFamily="34" charset="0"/>
                        <a:cs typeface="Times New Roman" panose="02020603050405020304" pitchFamily="18" charset="0"/>
                      </a:endParaRPr>
                    </a:p>
                    <a:p>
                      <a:pPr marL="72000" algn="just">
                        <a:lnSpc>
                          <a:spcPct val="114000"/>
                        </a:lnSpc>
                        <a:spcBef>
                          <a:spcPts val="0"/>
                        </a:spcBef>
                        <a:spcAft>
                          <a:spcPts val="0"/>
                        </a:spcAft>
                        <a:tabLst>
                          <a:tab pos="3051175" algn="l"/>
                        </a:tabLst>
                      </a:pPr>
                      <a:r>
                        <a:rPr lang="pl-PL" sz="1000" dirty="0" smtClean="0">
                          <a:effectLst/>
                          <a:latin typeface="+mn-lt"/>
                          <a:ea typeface="Calibri" panose="020F0502020204030204" pitchFamily="34" charset="0"/>
                          <a:cs typeface="Times New Roman" panose="02020603050405020304" pitchFamily="18" charset="0"/>
                        </a:rPr>
                        <a:t>Ocena w ramach kryterium ma na celu promowanie projektów dotyczących obiektów zabytkowych położonych na terenie parków kulturowych i/lub na obszarach zabytkowych układów urbanistycznych lub ruralistycznych.</a:t>
                      </a:r>
                      <a:endParaRPr lang="pl-PL" sz="1000" dirty="0" smtClean="0">
                        <a:effectLst/>
                        <a:latin typeface="+mn-lt"/>
                      </a:endParaRPr>
                    </a:p>
                  </a:txBody>
                  <a:tcPr marL="0" marR="0" marT="0" marB="0"/>
                </a:tc>
                <a:tc>
                  <a:txBody>
                    <a:bodyPr/>
                    <a:lstStyle/>
                    <a:p>
                      <a:pPr marL="72000" marR="89535">
                        <a:lnSpc>
                          <a:spcPct val="114000"/>
                        </a:lnSpc>
                        <a:spcBef>
                          <a:spcPts val="0"/>
                        </a:spcBef>
                        <a:spcAft>
                          <a:spcPts val="0"/>
                        </a:spcAft>
                        <a:tabLst>
                          <a:tab pos="2591435" algn="l"/>
                        </a:tabLst>
                      </a:pPr>
                      <a:endParaRPr lang="pl-PL" sz="1000" dirty="0" smtClean="0">
                        <a:solidFill>
                          <a:srgbClr val="000000"/>
                        </a:solidFill>
                        <a:effectLst/>
                        <a:latin typeface="+mn-lt"/>
                        <a:ea typeface="Calibri" panose="020F0502020204030204" pitchFamily="34" charset="0"/>
                      </a:endParaRPr>
                    </a:p>
                    <a:p>
                      <a:pPr marL="72000" marR="89535">
                        <a:lnSpc>
                          <a:spcPct val="114000"/>
                        </a:lnSpc>
                        <a:spcBef>
                          <a:spcPts val="0"/>
                        </a:spcBef>
                        <a:spcAft>
                          <a:spcPts val="0"/>
                        </a:spcAft>
                        <a:tabLst>
                          <a:tab pos="2591435" algn="l"/>
                        </a:tabLst>
                      </a:pPr>
                      <a:r>
                        <a:rPr lang="pl-PL" sz="1000" dirty="0" smtClean="0">
                          <a:solidFill>
                            <a:srgbClr val="000000"/>
                          </a:solidFill>
                          <a:effectLst/>
                          <a:latin typeface="+mn-lt"/>
                          <a:ea typeface="Calibri" panose="020F0502020204030204" pitchFamily="34" charset="0"/>
                        </a:rPr>
                        <a:t>1 pkt - obiekty wpisane do rejestru zabytków województwa</a:t>
                      </a:r>
                      <a:r>
                        <a:rPr lang="pl-PL" sz="1000" baseline="0" dirty="0" smtClean="0">
                          <a:solidFill>
                            <a:srgbClr val="000000"/>
                          </a:solidFill>
                          <a:effectLst/>
                          <a:latin typeface="+mn-lt"/>
                          <a:ea typeface="Calibri" panose="020F0502020204030204" pitchFamily="34" charset="0"/>
                        </a:rPr>
                        <a:t> </a:t>
                      </a:r>
                      <a:r>
                        <a:rPr lang="pl-PL" sz="1000" dirty="0" smtClean="0">
                          <a:solidFill>
                            <a:srgbClr val="000000"/>
                          </a:solidFill>
                          <a:effectLst/>
                          <a:latin typeface="+mn-lt"/>
                          <a:ea typeface="Calibri" panose="020F0502020204030204" pitchFamily="34" charset="0"/>
                        </a:rPr>
                        <a:t>mazowieckiego znajdujące się na obszarze parku kulturowego lub w granicach układu urbanistycznego lub ruralistycznego wpisanego do rejestru zabytków województwa mazowieckiego;</a:t>
                      </a:r>
                    </a:p>
                    <a:p>
                      <a:pPr marL="72000" marR="89535">
                        <a:lnSpc>
                          <a:spcPct val="114000"/>
                        </a:lnSpc>
                        <a:spcBef>
                          <a:spcPts val="0"/>
                        </a:spcBef>
                        <a:spcAft>
                          <a:spcPts val="0"/>
                        </a:spcAft>
                        <a:tabLst>
                          <a:tab pos="2591435" algn="l"/>
                        </a:tabLst>
                      </a:pPr>
                      <a:endParaRPr lang="pl-PL" sz="1000" dirty="0" smtClean="0">
                        <a:solidFill>
                          <a:srgbClr val="000000"/>
                        </a:solidFill>
                        <a:effectLst/>
                        <a:latin typeface="+mn-lt"/>
                        <a:ea typeface="Calibri" panose="020F0502020204030204" pitchFamily="34" charset="0"/>
                      </a:endParaRPr>
                    </a:p>
                    <a:p>
                      <a:pPr marL="72000">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0 pkt - obiekty wpisane do rejestru zabytków województwa mazowieckiego znajdujące się poza obszarem parku</a:t>
                      </a:r>
                      <a:r>
                        <a:rPr lang="pl-PL" sz="1000" baseline="0" dirty="0" smtClean="0">
                          <a:effectLst/>
                          <a:latin typeface="+mn-lt"/>
                          <a:ea typeface="Calibri" panose="020F0502020204030204" pitchFamily="34" charset="0"/>
                          <a:cs typeface="Times New Roman" panose="02020603050405020304" pitchFamily="18" charset="0"/>
                        </a:rPr>
                        <a:t> </a:t>
                      </a:r>
                      <a:r>
                        <a:rPr lang="pl-PL" sz="1000" dirty="0" smtClean="0">
                          <a:effectLst/>
                          <a:latin typeface="+mn-lt"/>
                          <a:ea typeface="Calibri" panose="020F0502020204030204" pitchFamily="34" charset="0"/>
                          <a:cs typeface="Times New Roman" panose="02020603050405020304" pitchFamily="18" charset="0"/>
                        </a:rPr>
                        <a:t>kulturowego oraz poza granicami układu </a:t>
                      </a:r>
                    </a:p>
                    <a:p>
                      <a:pPr marL="72000">
                        <a:lnSpc>
                          <a:spcPct val="114000"/>
                        </a:lnSpc>
                        <a:spcBef>
                          <a:spcPts val="0"/>
                        </a:spcBef>
                        <a:spcAft>
                          <a:spcPts val="0"/>
                        </a:spcAft>
                      </a:pPr>
                      <a:r>
                        <a:rPr lang="pl-PL" sz="1000" dirty="0" smtClean="0">
                          <a:effectLst/>
                          <a:latin typeface="+mn-lt"/>
                          <a:ea typeface="Calibri" panose="020F0502020204030204" pitchFamily="34" charset="0"/>
                          <a:cs typeface="Times New Roman" panose="02020603050405020304" pitchFamily="18" charset="0"/>
                        </a:rPr>
                        <a:t>urbanistycznego lub ruralistycznego wpisanego do rejestru zabytków województwa</a:t>
                      </a:r>
                      <a:r>
                        <a:rPr lang="pl-PL" sz="1000" baseline="0" dirty="0" smtClean="0">
                          <a:effectLst/>
                          <a:latin typeface="+mn-lt"/>
                          <a:ea typeface="Calibri" panose="020F0502020204030204" pitchFamily="34" charset="0"/>
                          <a:cs typeface="Times New Roman" panose="02020603050405020304" pitchFamily="18" charset="0"/>
                        </a:rPr>
                        <a:t> </a:t>
                      </a:r>
                      <a:r>
                        <a:rPr lang="pl-PL" sz="1000" dirty="0" smtClean="0">
                          <a:effectLst/>
                          <a:latin typeface="+mn-lt"/>
                          <a:ea typeface="Calibri" panose="020F0502020204030204" pitchFamily="34" charset="0"/>
                          <a:cs typeface="Times New Roman" panose="02020603050405020304" pitchFamily="18" charset="0"/>
                        </a:rPr>
                        <a:t>mazowieckiego. </a:t>
                      </a:r>
                      <a:endParaRPr lang="pl-PL" sz="10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14000"/>
                        </a:lnSpc>
                        <a:spcBef>
                          <a:spcPts val="0"/>
                        </a:spcBef>
                        <a:spcAft>
                          <a:spcPts val="0"/>
                        </a:spcAft>
                      </a:pPr>
                      <a:r>
                        <a:rPr lang="pl-PL" sz="1000" dirty="0" smtClean="0">
                          <a:effectLst/>
                          <a:latin typeface="+mn-lt"/>
                        </a:rPr>
                        <a:t>1</a:t>
                      </a:r>
                      <a:endParaRPr lang="pl-PL" sz="1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008548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4695</TotalTime>
  <Words>2350</Words>
  <Application>Microsoft Office PowerPoint</Application>
  <PresentationFormat>Pokaz na ekranie (4:3)</PresentationFormat>
  <Paragraphs>418</Paragraphs>
  <Slides>21</Slides>
  <Notes>16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Calibri</vt:lpstr>
      <vt:lpstr>Symbol</vt:lpstr>
      <vt:lpstr>Times New Roman</vt:lpstr>
      <vt:lpstr>Programy Regionalne</vt:lpstr>
      <vt:lpstr>Prezentacja programu PowerPoint</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Rogowska Izabela</cp:lastModifiedBy>
  <cp:revision>730</cp:revision>
  <cp:lastPrinted>2017-06-09T06:00:23Z</cp:lastPrinted>
  <dcterms:created xsi:type="dcterms:W3CDTF">2015-04-20T12:46:14Z</dcterms:created>
  <dcterms:modified xsi:type="dcterms:W3CDTF">2020-01-15T11:11:55Z</dcterms:modified>
</cp:coreProperties>
</file>