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0"/>
  </p:notesMasterIdLst>
  <p:handoutMasterIdLst>
    <p:handoutMasterId r:id="rId21"/>
  </p:handoutMasterIdLst>
  <p:sldIdLst>
    <p:sldId id="258" r:id="rId2"/>
    <p:sldId id="391" r:id="rId3"/>
    <p:sldId id="397" r:id="rId4"/>
    <p:sldId id="398" r:id="rId5"/>
    <p:sldId id="399" r:id="rId6"/>
    <p:sldId id="400" r:id="rId7"/>
    <p:sldId id="401" r:id="rId8"/>
    <p:sldId id="412" r:id="rId9"/>
    <p:sldId id="402" r:id="rId10"/>
    <p:sldId id="408" r:id="rId11"/>
    <p:sldId id="409" r:id="rId12"/>
    <p:sldId id="324" r:id="rId13"/>
    <p:sldId id="404" r:id="rId14"/>
    <p:sldId id="405" r:id="rId15"/>
    <p:sldId id="407" r:id="rId16"/>
    <p:sldId id="410" r:id="rId17"/>
    <p:sldId id="411" r:id="rId18"/>
    <p:sldId id="403" r:id="rId19"/>
  </p:sldIdLst>
  <p:sldSz cx="9144000" cy="6858000" type="screen4x3"/>
  <p:notesSz cx="6794500" cy="992505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53" autoAdjust="0"/>
    <p:restoredTop sz="95995" autoAdjust="0"/>
  </p:normalViewPr>
  <p:slideViewPr>
    <p:cSldViewPr snapToGrid="0">
      <p:cViewPr varScale="1">
        <p:scale>
          <a:sx n="133" d="100"/>
          <a:sy n="133" d="100"/>
        </p:scale>
        <p:origin x="61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6809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7890" y="0"/>
            <a:ext cx="2945024" cy="496809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793208A8-F361-4AD5-8C4A-371B89281C72}" type="datetimeFigureOut">
              <a:rPr lang="pl-PL" smtClean="0"/>
              <a:t>13.11.2019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241"/>
            <a:ext cx="2945024" cy="496809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7890" y="9428241"/>
            <a:ext cx="2945024" cy="496809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849C83C1-4EB1-4CC5-A586-2571C35F16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5111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6809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7890" y="0"/>
            <a:ext cx="2945024" cy="496809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13.11.2019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133" y="4714121"/>
            <a:ext cx="5436235" cy="4466510"/>
          </a:xfrm>
          <a:prstGeom prst="rect">
            <a:avLst/>
          </a:prstGeom>
        </p:spPr>
        <p:txBody>
          <a:bodyPr vert="horz" lIns="91413" tIns="45706" rIns="91413" bIns="45706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6655"/>
            <a:ext cx="2945024" cy="496808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7890" y="9426655"/>
            <a:ext cx="2945024" cy="496808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145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1528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3495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0131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0735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6436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991066" cy="154305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Rozkład środków w ramach Regionalnego Programu Operacyjnego Województwa Mazowieckiego na lata 2014 – 2020 w podziale na powiaty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14 listopada 2019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 smtClean="0">
                <a:solidFill>
                  <a:schemeClr val="bg1"/>
                </a:solidFill>
                <a:latin typeface="+mj-lt"/>
              </a:rPr>
              <a:t>Mazowiecka Jednostka Wdrażania Programów Unijnych</a:t>
            </a:r>
            <a:endParaRPr lang="pl-PL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475" y="1726348"/>
            <a:ext cx="2317687" cy="2035446"/>
          </a:xfrm>
        </p:spPr>
        <p:txBody>
          <a:bodyPr/>
          <a:lstStyle/>
          <a:p>
            <a:r>
              <a:rPr lang="pl-PL" sz="2000" dirty="0" smtClean="0"/>
              <a:t>Rozkład dofinansowania w ZIT WOF w ujęciu nominalnym w podziale na powiaty - EFS</a:t>
            </a:r>
            <a:endParaRPr lang="pl-PL" sz="20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723" y="1022404"/>
            <a:ext cx="5705277" cy="5478780"/>
          </a:xfrm>
          <a:prstGeom prst="rect">
            <a:avLst/>
          </a:prstGeom>
        </p:spPr>
      </p:pic>
      <p:grpSp>
        <p:nvGrpSpPr>
          <p:cNvPr id="17" name="Grupa 16"/>
          <p:cNvGrpSpPr/>
          <p:nvPr/>
        </p:nvGrpSpPr>
        <p:grpSpPr>
          <a:xfrm>
            <a:off x="588474" y="3761794"/>
            <a:ext cx="2548426" cy="1920093"/>
            <a:chOff x="588474" y="3761794"/>
            <a:chExt cx="2548426" cy="1920093"/>
          </a:xfrm>
        </p:grpSpPr>
        <p:sp>
          <p:nvSpPr>
            <p:cNvPr id="18" name="Tytuł 1"/>
            <p:cNvSpPr txBox="1">
              <a:spLocks/>
            </p:cNvSpPr>
            <p:nvPr/>
          </p:nvSpPr>
          <p:spPr bwMode="auto">
            <a:xfrm>
              <a:off x="588474" y="3761794"/>
              <a:ext cx="2317687" cy="734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pl-PL" sz="1400" dirty="0" smtClean="0"/>
                <a:t>Legenda:</a:t>
              </a:r>
            </a:p>
            <a:p>
              <a:r>
                <a:rPr lang="pl-PL" sz="1400" dirty="0" smtClean="0"/>
                <a:t>Dofinansowanie (w tys. PLN, wkład UE)</a:t>
              </a:r>
              <a:endParaRPr lang="pl-PL" sz="1400" dirty="0"/>
            </a:p>
          </p:txBody>
        </p:sp>
        <p:sp>
          <p:nvSpPr>
            <p:cNvPr id="19" name="Prostokąt 18"/>
            <p:cNvSpPr/>
            <p:nvPr/>
          </p:nvSpPr>
          <p:spPr>
            <a:xfrm>
              <a:off x="716280" y="4519984"/>
              <a:ext cx="480060" cy="236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716280" y="4815840"/>
              <a:ext cx="480060" cy="2362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Prostokąt 20"/>
            <p:cNvSpPr/>
            <p:nvPr/>
          </p:nvSpPr>
          <p:spPr>
            <a:xfrm>
              <a:off x="716280" y="5111696"/>
              <a:ext cx="480060" cy="23622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716280" y="5407552"/>
              <a:ext cx="480060" cy="23622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3" name="pole tekstowe 22"/>
            <p:cNvSpPr txBox="1"/>
            <p:nvPr/>
          </p:nvSpPr>
          <p:spPr>
            <a:xfrm>
              <a:off x="1356359" y="4517320"/>
              <a:ext cx="17805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 smtClean="0"/>
                <a:t>0 – 100 (8 gmin)</a:t>
              </a:r>
              <a:endParaRPr lang="pl-PL" sz="1200" dirty="0"/>
            </a:p>
          </p:txBody>
        </p:sp>
        <p:sp>
          <p:nvSpPr>
            <p:cNvPr id="24" name="pole tekstowe 23"/>
            <p:cNvSpPr txBox="1"/>
            <p:nvPr/>
          </p:nvSpPr>
          <p:spPr>
            <a:xfrm>
              <a:off x="1356360" y="4813176"/>
              <a:ext cx="17805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 smtClean="0"/>
                <a:t>100 – 500 (6 gmin)</a:t>
              </a:r>
              <a:endParaRPr lang="pl-PL" sz="1200" dirty="0"/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1356360" y="5109032"/>
              <a:ext cx="17805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/>
                <a:t>5</a:t>
              </a:r>
              <a:r>
                <a:rPr lang="pl-PL" sz="1200" dirty="0" smtClean="0"/>
                <a:t>00 – 1000 (14 gmin)</a:t>
              </a:r>
              <a:endParaRPr lang="pl-PL" sz="1200" dirty="0"/>
            </a:p>
          </p:txBody>
        </p:sp>
        <p:sp>
          <p:nvSpPr>
            <p:cNvPr id="26" name="pole tekstowe 25"/>
            <p:cNvSpPr txBox="1"/>
            <p:nvPr/>
          </p:nvSpPr>
          <p:spPr>
            <a:xfrm>
              <a:off x="1356360" y="5404888"/>
              <a:ext cx="17805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 smtClean="0"/>
                <a:t>1000 – 5000 (11 gmin)</a:t>
              </a:r>
              <a:endParaRPr lang="pl-PL" sz="1200" dirty="0"/>
            </a:p>
          </p:txBody>
        </p:sp>
      </p:grpSp>
      <p:sp>
        <p:nvSpPr>
          <p:cNvPr id="27" name="Prostokąt 26"/>
          <p:cNvSpPr/>
          <p:nvPr/>
        </p:nvSpPr>
        <p:spPr>
          <a:xfrm>
            <a:off x="716280" y="5703408"/>
            <a:ext cx="480060" cy="2362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ole tekstowe 27"/>
          <p:cNvSpPr txBox="1"/>
          <p:nvPr/>
        </p:nvSpPr>
        <p:spPr>
          <a:xfrm>
            <a:off x="1356360" y="5700744"/>
            <a:ext cx="154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+ 5000 (1 gmina)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12166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475" y="1637860"/>
            <a:ext cx="2317687" cy="1882580"/>
          </a:xfrm>
        </p:spPr>
        <p:txBody>
          <a:bodyPr/>
          <a:lstStyle/>
          <a:p>
            <a:r>
              <a:rPr lang="pl-PL" sz="2000" dirty="0" smtClean="0"/>
              <a:t>Rozkład dofinansowania w ujęciu per capita w podziale na powiaty - EFS</a:t>
            </a:r>
            <a:endParaRPr lang="pl-PL" sz="2000" dirty="0"/>
          </a:p>
        </p:txBody>
      </p:sp>
      <p:grpSp>
        <p:nvGrpSpPr>
          <p:cNvPr id="17" name="Grupa 16"/>
          <p:cNvGrpSpPr/>
          <p:nvPr/>
        </p:nvGrpSpPr>
        <p:grpSpPr>
          <a:xfrm>
            <a:off x="588475" y="3680460"/>
            <a:ext cx="2893864" cy="2024550"/>
            <a:chOff x="588474" y="3761794"/>
            <a:chExt cx="2893864" cy="1903536"/>
          </a:xfrm>
        </p:grpSpPr>
        <p:sp>
          <p:nvSpPr>
            <p:cNvPr id="18" name="Tytuł 1"/>
            <p:cNvSpPr txBox="1">
              <a:spLocks/>
            </p:cNvSpPr>
            <p:nvPr/>
          </p:nvSpPr>
          <p:spPr bwMode="auto">
            <a:xfrm>
              <a:off x="588474" y="3761794"/>
              <a:ext cx="2317687" cy="734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pl-PL" sz="1400" dirty="0" smtClean="0"/>
                <a:t>Legenda:</a:t>
              </a:r>
            </a:p>
            <a:p>
              <a:r>
                <a:rPr lang="pl-PL" sz="1400" dirty="0" smtClean="0"/>
                <a:t>Dofinansowanie per capita (w PLN, wkład UE )</a:t>
              </a:r>
              <a:endParaRPr lang="pl-PL" sz="1400" dirty="0"/>
            </a:p>
          </p:txBody>
        </p:sp>
        <p:sp>
          <p:nvSpPr>
            <p:cNvPr id="19" name="Prostokąt 18"/>
            <p:cNvSpPr/>
            <p:nvPr/>
          </p:nvSpPr>
          <p:spPr>
            <a:xfrm>
              <a:off x="716280" y="4519984"/>
              <a:ext cx="480060" cy="2362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716280" y="4815840"/>
              <a:ext cx="480060" cy="23622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Prostokąt 20"/>
            <p:cNvSpPr/>
            <p:nvPr/>
          </p:nvSpPr>
          <p:spPr>
            <a:xfrm>
              <a:off x="716280" y="5111696"/>
              <a:ext cx="480060" cy="23622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716280" y="5407552"/>
              <a:ext cx="480060" cy="23622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3" name="pole tekstowe 22"/>
            <p:cNvSpPr txBox="1"/>
            <p:nvPr/>
          </p:nvSpPr>
          <p:spPr>
            <a:xfrm>
              <a:off x="1356360" y="4517320"/>
              <a:ext cx="1882140" cy="260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 smtClean="0"/>
                <a:t>0 – 10 (9 gmin)</a:t>
              </a:r>
              <a:endParaRPr lang="pl-PL" sz="1200" dirty="0"/>
            </a:p>
          </p:txBody>
        </p:sp>
        <p:sp>
          <p:nvSpPr>
            <p:cNvPr id="24" name="pole tekstowe 23"/>
            <p:cNvSpPr txBox="1"/>
            <p:nvPr/>
          </p:nvSpPr>
          <p:spPr>
            <a:xfrm>
              <a:off x="1356360" y="4813176"/>
              <a:ext cx="1971040" cy="260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 smtClean="0"/>
                <a:t>10 – 40 (17 gmin)</a:t>
              </a:r>
              <a:endParaRPr lang="pl-PL" sz="1200" dirty="0"/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1356359" y="5109032"/>
              <a:ext cx="2125979" cy="260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 smtClean="0"/>
                <a:t>40 – 80 (9 gmin)</a:t>
              </a:r>
              <a:endParaRPr lang="pl-PL" sz="1200" dirty="0"/>
            </a:p>
          </p:txBody>
        </p:sp>
        <p:sp>
          <p:nvSpPr>
            <p:cNvPr id="26" name="pole tekstowe 25"/>
            <p:cNvSpPr txBox="1"/>
            <p:nvPr/>
          </p:nvSpPr>
          <p:spPr>
            <a:xfrm>
              <a:off x="1356359" y="5404888"/>
              <a:ext cx="2065019" cy="260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 smtClean="0"/>
                <a:t>80 – 120 (2 gminy) </a:t>
              </a:r>
              <a:endParaRPr lang="pl-PL" sz="1200" dirty="0"/>
            </a:p>
          </p:txBody>
        </p:sp>
      </p:grpSp>
      <p:sp>
        <p:nvSpPr>
          <p:cNvPr id="27" name="Prostokąt 26"/>
          <p:cNvSpPr/>
          <p:nvPr/>
        </p:nvSpPr>
        <p:spPr>
          <a:xfrm>
            <a:off x="716281" y="5755981"/>
            <a:ext cx="480060" cy="25123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ole tekstowe 27"/>
          <p:cNvSpPr txBox="1"/>
          <p:nvPr/>
        </p:nvSpPr>
        <p:spPr>
          <a:xfrm>
            <a:off x="1356361" y="5753147"/>
            <a:ext cx="1824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+ 120 (3 gminy) </a:t>
            </a:r>
            <a:endParaRPr lang="pl-PL" sz="1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426" y="1012860"/>
            <a:ext cx="5648574" cy="54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1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/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588475" y="1637860"/>
            <a:ext cx="2317687" cy="1508038"/>
          </a:xfrm>
        </p:spPr>
        <p:txBody>
          <a:bodyPr/>
          <a:lstStyle/>
          <a:p>
            <a:r>
              <a:rPr lang="pl-PL" sz="2000" dirty="0" smtClean="0"/>
              <a:t>Rozkład dofinansowania w ujęciu nominalnym w podziale na powiaty – EFRR </a:t>
            </a:r>
            <a:endParaRPr lang="pl-PL" sz="2000" dirty="0"/>
          </a:p>
        </p:txBody>
      </p:sp>
      <p:grpSp>
        <p:nvGrpSpPr>
          <p:cNvPr id="5" name="Grupa 4"/>
          <p:cNvGrpSpPr/>
          <p:nvPr/>
        </p:nvGrpSpPr>
        <p:grpSpPr>
          <a:xfrm>
            <a:off x="588474" y="3761794"/>
            <a:ext cx="2548426" cy="1920093"/>
            <a:chOff x="588474" y="3761794"/>
            <a:chExt cx="2548426" cy="1920093"/>
          </a:xfrm>
        </p:grpSpPr>
        <p:sp>
          <p:nvSpPr>
            <p:cNvPr id="7" name="Tytuł 1"/>
            <p:cNvSpPr txBox="1">
              <a:spLocks/>
            </p:cNvSpPr>
            <p:nvPr/>
          </p:nvSpPr>
          <p:spPr bwMode="auto">
            <a:xfrm>
              <a:off x="588474" y="3761794"/>
              <a:ext cx="2317687" cy="734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pl-PL" sz="1400" dirty="0" smtClean="0"/>
                <a:t>Legenda:</a:t>
              </a:r>
            </a:p>
            <a:p>
              <a:r>
                <a:rPr lang="pl-PL" sz="1400" dirty="0" smtClean="0"/>
                <a:t>Dofinansowanie (w mln PLN, wkład UE)</a:t>
              </a:r>
              <a:endParaRPr lang="pl-PL" sz="1400" dirty="0"/>
            </a:p>
          </p:txBody>
        </p:sp>
        <p:sp>
          <p:nvSpPr>
            <p:cNvPr id="8" name="Prostokąt 7"/>
            <p:cNvSpPr/>
            <p:nvPr/>
          </p:nvSpPr>
          <p:spPr>
            <a:xfrm>
              <a:off x="716280" y="4519984"/>
              <a:ext cx="480060" cy="236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716280" y="4815840"/>
              <a:ext cx="480060" cy="2362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716280" y="5111696"/>
              <a:ext cx="480060" cy="23622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16280" y="5407552"/>
              <a:ext cx="480060" cy="23622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1356359" y="4517320"/>
              <a:ext cx="17805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 smtClean="0"/>
                <a:t>0 – 50 (10 powiatów)</a:t>
              </a:r>
              <a:endParaRPr lang="pl-PL" sz="1200" dirty="0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1356360" y="4813176"/>
              <a:ext cx="17805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 smtClean="0"/>
                <a:t>50 – 100 (16 powiatów)</a:t>
              </a:r>
              <a:endParaRPr lang="pl-PL" sz="1200" dirty="0"/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1356360" y="5109032"/>
              <a:ext cx="17805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 smtClean="0"/>
                <a:t>100 – 150 (8 powiatów)</a:t>
              </a:r>
              <a:endParaRPr lang="pl-PL" sz="1200" dirty="0"/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1356360" y="5404888"/>
              <a:ext cx="17805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 smtClean="0"/>
                <a:t>150 – 200 (4 powiaty)</a:t>
              </a:r>
              <a:endParaRPr lang="pl-PL" sz="1200" dirty="0"/>
            </a:p>
          </p:txBody>
        </p:sp>
      </p:grp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920" y="1030288"/>
            <a:ext cx="5619965" cy="5621972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716280" y="5703408"/>
            <a:ext cx="480060" cy="2362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ole tekstowe 16"/>
          <p:cNvSpPr txBox="1"/>
          <p:nvPr/>
        </p:nvSpPr>
        <p:spPr>
          <a:xfrm>
            <a:off x="1356360" y="5700744"/>
            <a:ext cx="154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+ 200 (4 powiaty)</a:t>
            </a:r>
            <a:endParaRPr lang="pl-P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588475" y="1637860"/>
            <a:ext cx="2317687" cy="1638740"/>
          </a:xfrm>
        </p:spPr>
        <p:txBody>
          <a:bodyPr/>
          <a:lstStyle/>
          <a:p>
            <a:r>
              <a:rPr lang="pl-PL" sz="2000" dirty="0" smtClean="0"/>
              <a:t>Rozkład dofinansowania w ujęciu per capita w podziale na powiaty - EFRR</a:t>
            </a:r>
            <a:endParaRPr lang="pl-PL" sz="20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0" y="987221"/>
            <a:ext cx="5597029" cy="5680280"/>
          </a:xfrm>
          <a:prstGeom prst="rect">
            <a:avLst/>
          </a:prstGeom>
        </p:spPr>
      </p:pic>
      <p:grpSp>
        <p:nvGrpSpPr>
          <p:cNvPr id="5" name="Grupa 4"/>
          <p:cNvGrpSpPr/>
          <p:nvPr/>
        </p:nvGrpSpPr>
        <p:grpSpPr>
          <a:xfrm>
            <a:off x="588475" y="3680460"/>
            <a:ext cx="2893864" cy="2024550"/>
            <a:chOff x="588474" y="3761794"/>
            <a:chExt cx="2893864" cy="1903536"/>
          </a:xfrm>
        </p:grpSpPr>
        <p:sp>
          <p:nvSpPr>
            <p:cNvPr id="6" name="Tytuł 1"/>
            <p:cNvSpPr txBox="1">
              <a:spLocks/>
            </p:cNvSpPr>
            <p:nvPr/>
          </p:nvSpPr>
          <p:spPr bwMode="auto">
            <a:xfrm>
              <a:off x="588474" y="3761794"/>
              <a:ext cx="2317687" cy="734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pl-PL" sz="1400" dirty="0" smtClean="0"/>
                <a:t>Legenda:</a:t>
              </a:r>
            </a:p>
            <a:p>
              <a:r>
                <a:rPr lang="pl-PL" sz="1400" dirty="0" smtClean="0"/>
                <a:t>Dofinansowanie per capita (w PLN, wkład UE)</a:t>
              </a:r>
              <a:endParaRPr lang="pl-PL" sz="1400" dirty="0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716280" y="4519984"/>
              <a:ext cx="480060" cy="2362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Prostokąt 7"/>
            <p:cNvSpPr/>
            <p:nvPr/>
          </p:nvSpPr>
          <p:spPr>
            <a:xfrm>
              <a:off x="716280" y="4815840"/>
              <a:ext cx="480060" cy="23622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716280" y="5111696"/>
              <a:ext cx="480060" cy="23622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716280" y="5407552"/>
              <a:ext cx="480060" cy="23622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1356360" y="4517320"/>
              <a:ext cx="1882140" cy="260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 smtClean="0"/>
                <a:t>0 – 500 (4 powiaty)</a:t>
              </a:r>
              <a:endParaRPr lang="pl-PL" sz="1200" dirty="0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1356360" y="4813176"/>
              <a:ext cx="1971040" cy="260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 smtClean="0"/>
                <a:t>500 – 1000 (13 powiatów)</a:t>
              </a:r>
              <a:endParaRPr lang="pl-PL" sz="1200" dirty="0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1356359" y="5109032"/>
              <a:ext cx="2125979" cy="260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 smtClean="0"/>
                <a:t>1000 – 1500 (13 powiatów)</a:t>
              </a:r>
              <a:endParaRPr lang="pl-PL" sz="1200" dirty="0"/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1356359" y="5404888"/>
              <a:ext cx="2065019" cy="260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 smtClean="0"/>
                <a:t>1500 – 2000 (9 powiatów) </a:t>
              </a:r>
              <a:endParaRPr lang="pl-PL" sz="1200" dirty="0"/>
            </a:p>
          </p:txBody>
        </p:sp>
      </p:grpSp>
      <p:sp>
        <p:nvSpPr>
          <p:cNvPr id="15" name="Prostokąt 14"/>
          <p:cNvSpPr/>
          <p:nvPr/>
        </p:nvSpPr>
        <p:spPr>
          <a:xfrm>
            <a:off x="716281" y="5755981"/>
            <a:ext cx="480060" cy="25123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/>
          <p:cNvSpPr txBox="1"/>
          <p:nvPr/>
        </p:nvSpPr>
        <p:spPr>
          <a:xfrm>
            <a:off x="1356361" y="5753147"/>
            <a:ext cx="1824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+ 2000 (3 powiaty) 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47557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1149790"/>
            <a:ext cx="7886700" cy="742510"/>
          </a:xfrm>
        </p:spPr>
        <p:txBody>
          <a:bodyPr/>
          <a:lstStyle/>
          <a:p>
            <a:r>
              <a:rPr lang="pl-PL" sz="3200" dirty="0" smtClean="0"/>
              <a:t>Czynniki mające wpływ na rozkład alokacji na powiaty - EFRR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679827"/>
            <a:ext cx="7886700" cy="4058452"/>
          </a:xfrm>
        </p:spPr>
        <p:txBody>
          <a:bodyPr/>
          <a:lstStyle/>
          <a:p>
            <a:r>
              <a:rPr lang="pl-PL" dirty="0" smtClean="0"/>
              <a:t>Kryteria wyboru projektów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pl-PL" dirty="0" smtClean="0"/>
              <a:t>nie stosuje się kryteriów, które premiują konkretne powiaty województwa mazowieckiego,</a:t>
            </a:r>
          </a:p>
          <a:p>
            <a:pPr>
              <a:buFontTx/>
              <a:buChar char="-"/>
            </a:pP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8310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1149790"/>
            <a:ext cx="7886700" cy="742510"/>
          </a:xfrm>
        </p:spPr>
        <p:txBody>
          <a:bodyPr/>
          <a:lstStyle/>
          <a:p>
            <a:r>
              <a:rPr lang="pl-PL" sz="3200" dirty="0" smtClean="0"/>
              <a:t>Czynniki mające wpływ na rozkład alokacji na powiaty - EFRR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118512"/>
            <a:ext cx="7886700" cy="4058452"/>
          </a:xfrm>
        </p:spPr>
        <p:txBody>
          <a:bodyPr/>
          <a:lstStyle/>
          <a:p>
            <a:r>
              <a:rPr lang="pl-PL" dirty="0" smtClean="0"/>
              <a:t>Instrumenty terytorialne – ZIT WOF</a:t>
            </a:r>
          </a:p>
          <a:p>
            <a:pPr lvl="1" algn="just">
              <a:buFont typeface="Calibri" panose="020F0502020204030204" pitchFamily="34" charset="0"/>
              <a:buChar char="‒"/>
            </a:pPr>
            <a:r>
              <a:rPr lang="pl-PL" dirty="0" smtClean="0"/>
              <a:t>trzy poddziałania 2.1.2, 3.1.1 i 4.3.2 dedykowane zostały dla obszaru objętego Strategią Zintegrowanych Inwestycji Terytorialnych dla Warszawskiego Obszaru Funkcjonalnego 2014-2020</a:t>
            </a:r>
          </a:p>
          <a:p>
            <a:pPr algn="just"/>
            <a:r>
              <a:rPr lang="pl-PL" dirty="0"/>
              <a:t>Regionalne Inwestycje </a:t>
            </a:r>
            <a:r>
              <a:rPr lang="pl-PL" dirty="0" smtClean="0"/>
              <a:t>Terytorialne</a:t>
            </a:r>
            <a:endParaRPr lang="pl-PL" dirty="0"/>
          </a:p>
          <a:p>
            <a:pPr lvl="1" algn="just">
              <a:buFont typeface="Calibri" panose="020F0502020204030204" pitchFamily="34" charset="0"/>
              <a:buChar char="‒"/>
            </a:pPr>
            <a:r>
              <a:rPr lang="pl-PL" sz="2400" dirty="0" smtClean="0"/>
              <a:t>Wsparcie </a:t>
            </a:r>
            <a:r>
              <a:rPr lang="pl-PL" sz="2400" dirty="0"/>
              <a:t>regionalnych OSI problemowych dla </a:t>
            </a:r>
            <a:r>
              <a:rPr lang="pl-PL" sz="2400" dirty="0" smtClean="0"/>
              <a:t>                           5 </a:t>
            </a:r>
            <a:r>
              <a:rPr lang="pl-PL" sz="2400" dirty="0"/>
              <a:t>subregionów (NTS 3): ciechanowskiego, płockiego, ostrołęckiego, siedleckiego i radomskiego poprzez </a:t>
            </a:r>
            <a:r>
              <a:rPr lang="pl-PL" sz="2400" dirty="0" smtClean="0"/>
              <a:t>dedykowane konkursy w ramach działań 3.1, 4.2, 4.3.1, 6.1, 7.1.</a:t>
            </a:r>
            <a:endParaRPr lang="pl-PL" sz="24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786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/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588475" y="1637860"/>
            <a:ext cx="2317687" cy="1508038"/>
          </a:xfrm>
        </p:spPr>
        <p:txBody>
          <a:bodyPr/>
          <a:lstStyle/>
          <a:p>
            <a:r>
              <a:rPr lang="pl-PL" sz="2000" dirty="0" smtClean="0"/>
              <a:t>Rozkład dofinansowania w ujęciu nominalnym w podziale na powiaty - EFRR</a:t>
            </a:r>
            <a:endParaRPr lang="pl-PL" sz="2000" dirty="0"/>
          </a:p>
        </p:txBody>
      </p:sp>
      <p:grpSp>
        <p:nvGrpSpPr>
          <p:cNvPr id="5" name="Grupa 4"/>
          <p:cNvGrpSpPr/>
          <p:nvPr/>
        </p:nvGrpSpPr>
        <p:grpSpPr>
          <a:xfrm>
            <a:off x="588474" y="3761794"/>
            <a:ext cx="3450726" cy="1920093"/>
            <a:chOff x="588474" y="3761794"/>
            <a:chExt cx="3450726" cy="1920093"/>
          </a:xfrm>
        </p:grpSpPr>
        <p:sp>
          <p:nvSpPr>
            <p:cNvPr id="7" name="Tytuł 1"/>
            <p:cNvSpPr txBox="1">
              <a:spLocks/>
            </p:cNvSpPr>
            <p:nvPr/>
          </p:nvSpPr>
          <p:spPr bwMode="auto">
            <a:xfrm>
              <a:off x="588474" y="3761794"/>
              <a:ext cx="2317687" cy="734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pl-PL" sz="1400" dirty="0" smtClean="0"/>
                <a:t>Legenda:</a:t>
              </a:r>
            </a:p>
            <a:p>
              <a:r>
                <a:rPr lang="pl-PL" sz="1400" dirty="0" smtClean="0"/>
                <a:t>Dofinansowanie (w mln PLN, wkład UE)</a:t>
              </a:r>
              <a:endParaRPr lang="pl-PL" sz="1400" dirty="0"/>
            </a:p>
          </p:txBody>
        </p:sp>
        <p:sp>
          <p:nvSpPr>
            <p:cNvPr id="8" name="Prostokąt 7"/>
            <p:cNvSpPr/>
            <p:nvPr/>
          </p:nvSpPr>
          <p:spPr>
            <a:xfrm>
              <a:off x="716280" y="4519984"/>
              <a:ext cx="480060" cy="236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716280" y="4815840"/>
              <a:ext cx="480060" cy="2362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716280" y="5111696"/>
              <a:ext cx="480060" cy="23622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16280" y="5407552"/>
              <a:ext cx="480060" cy="23622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1356359" y="4517320"/>
              <a:ext cx="26828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 smtClean="0"/>
                <a:t>0 – 5 mln (4 powiaty / 8 gmin)</a:t>
              </a:r>
              <a:endParaRPr lang="pl-PL" sz="1200" dirty="0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1356360" y="4813176"/>
              <a:ext cx="2603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 smtClean="0"/>
                <a:t>5 – 10 (2 powiaty / 14 gmin)</a:t>
              </a:r>
              <a:endParaRPr lang="pl-PL" sz="1200" dirty="0"/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1356360" y="5109032"/>
              <a:ext cx="2603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 smtClean="0"/>
                <a:t>10 – 30 (8 powiatów / 15 gmin)</a:t>
              </a:r>
              <a:endParaRPr lang="pl-PL" sz="1200" dirty="0"/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1356360" y="5404888"/>
              <a:ext cx="2603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 smtClean="0"/>
                <a:t>30 – 50 (3 powiaty / 2 gminy)</a:t>
              </a:r>
              <a:endParaRPr lang="pl-PL" sz="1200" dirty="0"/>
            </a:p>
          </p:txBody>
        </p:sp>
      </p:grpSp>
      <p:sp>
        <p:nvSpPr>
          <p:cNvPr id="16" name="Prostokąt 15"/>
          <p:cNvSpPr/>
          <p:nvPr/>
        </p:nvSpPr>
        <p:spPr>
          <a:xfrm>
            <a:off x="716280" y="5703408"/>
            <a:ext cx="480060" cy="2362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ole tekstowe 16"/>
          <p:cNvSpPr txBox="1"/>
          <p:nvPr/>
        </p:nvSpPr>
        <p:spPr>
          <a:xfrm>
            <a:off x="1356360" y="5700744"/>
            <a:ext cx="222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+ 50 (1 powiat / 2 gminy)</a:t>
            </a:r>
            <a:endParaRPr lang="pl-PL" sz="1200" dirty="0"/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506" y="969184"/>
            <a:ext cx="5499739" cy="56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1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59" y="962460"/>
            <a:ext cx="5501642" cy="5682770"/>
          </a:xfrm>
          <a:prstGeom prst="rect">
            <a:avLst/>
          </a:prstGeom>
        </p:spPr>
      </p:pic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588475" y="1637860"/>
            <a:ext cx="2317687" cy="1638740"/>
          </a:xfrm>
        </p:spPr>
        <p:txBody>
          <a:bodyPr/>
          <a:lstStyle/>
          <a:p>
            <a:r>
              <a:rPr lang="pl-PL" sz="2000" dirty="0" smtClean="0"/>
              <a:t>Rozkład dofinansowania w ujęciu per capita w podziale na powiaty - EFRR</a:t>
            </a:r>
            <a:endParaRPr lang="pl-PL" sz="2000" dirty="0"/>
          </a:p>
        </p:txBody>
      </p:sp>
      <p:sp>
        <p:nvSpPr>
          <p:cNvPr id="15" name="Prostokąt 14"/>
          <p:cNvSpPr/>
          <p:nvPr/>
        </p:nvSpPr>
        <p:spPr>
          <a:xfrm>
            <a:off x="716281" y="5755981"/>
            <a:ext cx="480060" cy="25123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588475" y="3680460"/>
            <a:ext cx="3529924" cy="2024550"/>
            <a:chOff x="588474" y="3761794"/>
            <a:chExt cx="3529924" cy="1903536"/>
          </a:xfrm>
        </p:grpSpPr>
        <p:sp>
          <p:nvSpPr>
            <p:cNvPr id="6" name="Tytuł 1"/>
            <p:cNvSpPr txBox="1">
              <a:spLocks/>
            </p:cNvSpPr>
            <p:nvPr/>
          </p:nvSpPr>
          <p:spPr bwMode="auto">
            <a:xfrm>
              <a:off x="588474" y="3761794"/>
              <a:ext cx="2317687" cy="734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pl-PL" sz="1400" dirty="0" smtClean="0"/>
                <a:t>Legenda:</a:t>
              </a:r>
            </a:p>
            <a:p>
              <a:r>
                <a:rPr lang="pl-PL" sz="1400" dirty="0" smtClean="0"/>
                <a:t>Dofinansowanie per capita (w PLN, wkład UE)</a:t>
              </a:r>
              <a:endParaRPr lang="pl-PL" sz="1400" dirty="0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716280" y="4519984"/>
              <a:ext cx="480060" cy="2362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Prostokąt 7"/>
            <p:cNvSpPr/>
            <p:nvPr/>
          </p:nvSpPr>
          <p:spPr>
            <a:xfrm>
              <a:off x="716280" y="4815840"/>
              <a:ext cx="480060" cy="23622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716280" y="5111696"/>
              <a:ext cx="480060" cy="23622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716280" y="5407552"/>
              <a:ext cx="480060" cy="23622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1356359" y="4517320"/>
              <a:ext cx="2567639" cy="260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 smtClean="0"/>
                <a:t>0 – 100 (4 powiaty / 4 gminy)</a:t>
              </a:r>
              <a:endParaRPr lang="pl-PL" sz="1200" dirty="0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1356359" y="5109032"/>
              <a:ext cx="2567639" cy="260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 smtClean="0"/>
                <a:t>500 – 1000 (1 powiat / 8 gmin)</a:t>
              </a:r>
              <a:endParaRPr lang="pl-PL" sz="1200" dirty="0"/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1356359" y="5404888"/>
              <a:ext cx="2065019" cy="260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 smtClean="0"/>
                <a:t>1000 – 2000 (6 gmin) </a:t>
              </a:r>
              <a:endParaRPr lang="pl-PL" sz="1200" dirty="0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1356359" y="4813176"/>
              <a:ext cx="2762039" cy="260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 smtClean="0"/>
                <a:t>100 – 500 (13 powiatów / 21 gmin)</a:t>
              </a:r>
              <a:endParaRPr lang="pl-PL" sz="1200" dirty="0"/>
            </a:p>
          </p:txBody>
        </p:sp>
      </p:grpSp>
      <p:sp>
        <p:nvSpPr>
          <p:cNvPr id="16" name="pole tekstowe 15"/>
          <p:cNvSpPr txBox="1"/>
          <p:nvPr/>
        </p:nvSpPr>
        <p:spPr>
          <a:xfrm>
            <a:off x="1356361" y="5753147"/>
            <a:ext cx="1824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+ 2000 (1 gmina) 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94027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788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5276" y="1937442"/>
            <a:ext cx="7886700" cy="3696313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Ministerstwo Inwestycji i Rozwoju pismem z dnia 24 maja 2019 r. przekazało dane dotyczące rozkładu środków RPO WM na lata 2014-2020 w podziale na powiaty i jednocześnie zwróciło się z prośbą o omówienie tego tematu na posiedzeniu Komitetu Monitorującego.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652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1490" y="1396800"/>
            <a:ext cx="7886700" cy="4596594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 smtClean="0"/>
              <a:t>Analizy w niniejszej prezentacji dotyczą rozkładu środków RPO WM 2014-2020 na poszczególne powiaty w ujęciu nominalnym i per capita oraz w podziale na EFS i EFRR.</a:t>
            </a:r>
          </a:p>
          <a:p>
            <a:pPr marL="0" indent="0">
              <a:buNone/>
            </a:pPr>
            <a:r>
              <a:rPr lang="pl-PL" sz="2000" dirty="0" smtClean="0"/>
              <a:t>Kwoty szacunkowe zostały przypisane do powiatów (tam, gdzie to możliwe) na podstawie zawartych umów o dofinansowanie (wartość wkładu UE) i wskazanego przez beneficjentów obszaru realizacji projektów. </a:t>
            </a:r>
          </a:p>
          <a:p>
            <a:pPr marL="0" indent="0">
              <a:buNone/>
            </a:pPr>
            <a:r>
              <a:rPr lang="pl-PL" sz="2000" dirty="0" smtClean="0"/>
              <a:t>W pozostałych przypadkach alokacja była dzielona proporcjonalnie (np. w sytuacji wskazania w umowie o dofinansowanie całego woj.  mazowieckiego jako obszaru realizacji, kwota umowy były dzielona po równo na poszczególne powiaty).</a:t>
            </a:r>
          </a:p>
          <a:p>
            <a:pPr marL="0" indent="0">
              <a:buNone/>
            </a:pPr>
            <a:endParaRPr lang="pl-PL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l-PL" sz="1600" dirty="0" smtClean="0"/>
              <a:t>Dane dot. umów zostały wygenerowane z systemu SL 2014 wg stanu na 30.09.2019 r. </a:t>
            </a:r>
            <a:endParaRPr lang="pl-PL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sz="1600" dirty="0" smtClean="0"/>
              <a:t>Dane dot. liczby mieszkańców w powiatach pochodzą z GUS wg stanu na 30.06.2018 r.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41456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475" y="1726348"/>
            <a:ext cx="2317687" cy="2035446"/>
          </a:xfrm>
        </p:spPr>
        <p:txBody>
          <a:bodyPr/>
          <a:lstStyle/>
          <a:p>
            <a:r>
              <a:rPr lang="pl-PL" sz="2000" dirty="0" smtClean="0"/>
              <a:t>Rozkład dofinansowania w ujęciu nominalnym w podziale na powiaty - EFS</a:t>
            </a:r>
            <a:endParaRPr lang="pl-PL" sz="20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1122787"/>
            <a:ext cx="5319518" cy="5539889"/>
          </a:xfrm>
          <a:prstGeom prst="rect">
            <a:avLst/>
          </a:prstGeom>
        </p:spPr>
      </p:pic>
      <p:grpSp>
        <p:nvGrpSpPr>
          <p:cNvPr id="16" name="Grupa 15"/>
          <p:cNvGrpSpPr/>
          <p:nvPr/>
        </p:nvGrpSpPr>
        <p:grpSpPr>
          <a:xfrm>
            <a:off x="588474" y="3761794"/>
            <a:ext cx="2548426" cy="1920093"/>
            <a:chOff x="588474" y="3761794"/>
            <a:chExt cx="2548426" cy="1920093"/>
          </a:xfrm>
        </p:grpSpPr>
        <p:sp>
          <p:nvSpPr>
            <p:cNvPr id="7" name="Tytuł 1"/>
            <p:cNvSpPr txBox="1">
              <a:spLocks/>
            </p:cNvSpPr>
            <p:nvPr/>
          </p:nvSpPr>
          <p:spPr bwMode="auto">
            <a:xfrm>
              <a:off x="588474" y="3761794"/>
              <a:ext cx="2317687" cy="734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pl-PL" sz="1400" dirty="0" smtClean="0"/>
                <a:t>Legenda:</a:t>
              </a:r>
            </a:p>
            <a:p>
              <a:r>
                <a:rPr lang="pl-PL" sz="1400" dirty="0" smtClean="0"/>
                <a:t>Dofinansowanie (w mln PLN, wkład UE)</a:t>
              </a:r>
              <a:endParaRPr lang="pl-PL" sz="1400" dirty="0"/>
            </a:p>
          </p:txBody>
        </p:sp>
        <p:sp>
          <p:nvSpPr>
            <p:cNvPr id="8" name="Prostokąt 7"/>
            <p:cNvSpPr/>
            <p:nvPr/>
          </p:nvSpPr>
          <p:spPr>
            <a:xfrm>
              <a:off x="716280" y="4519984"/>
              <a:ext cx="480060" cy="236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716280" y="4815840"/>
              <a:ext cx="480060" cy="2362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716280" y="5111696"/>
              <a:ext cx="480060" cy="23622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16280" y="5407552"/>
              <a:ext cx="480060" cy="23622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1356359" y="4517320"/>
              <a:ext cx="15498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 smtClean="0"/>
                <a:t>0 – 20 (3 powiaty)</a:t>
              </a:r>
              <a:endParaRPr lang="pl-PL" sz="1200" dirty="0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1356360" y="4813176"/>
              <a:ext cx="17805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 smtClean="0"/>
                <a:t>20 – 30 (21 powiatów)</a:t>
              </a:r>
              <a:endParaRPr lang="pl-PL" sz="1200" dirty="0"/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1356360" y="5109032"/>
              <a:ext cx="17805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 smtClean="0"/>
                <a:t>30 – 40 (10 powiatów)</a:t>
              </a:r>
              <a:endParaRPr lang="pl-PL" sz="1200" dirty="0"/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1356360" y="5404888"/>
              <a:ext cx="1549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 smtClean="0"/>
                <a:t>+ 40 (8 powiatów)</a:t>
              </a:r>
              <a:endParaRPr lang="pl-PL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1552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475" y="1637860"/>
            <a:ext cx="2317687" cy="3758006"/>
          </a:xfrm>
        </p:spPr>
        <p:txBody>
          <a:bodyPr/>
          <a:lstStyle/>
          <a:p>
            <a:r>
              <a:rPr lang="pl-PL" sz="2000" dirty="0" smtClean="0"/>
              <a:t>Rozkład dofinansowania w ujęciu per capita w podziale na powiaty - EFS</a:t>
            </a:r>
            <a:endParaRPr lang="pl-PL" sz="2000" dirty="0"/>
          </a:p>
        </p:txBody>
      </p:sp>
      <p:grpSp>
        <p:nvGrpSpPr>
          <p:cNvPr id="6" name="Grupa 5"/>
          <p:cNvGrpSpPr/>
          <p:nvPr/>
        </p:nvGrpSpPr>
        <p:grpSpPr>
          <a:xfrm>
            <a:off x="588474" y="4504744"/>
            <a:ext cx="2738926" cy="1920093"/>
            <a:chOff x="588474" y="3761794"/>
            <a:chExt cx="2738926" cy="1920093"/>
          </a:xfrm>
        </p:grpSpPr>
        <p:sp>
          <p:nvSpPr>
            <p:cNvPr id="7" name="Tytuł 1"/>
            <p:cNvSpPr txBox="1">
              <a:spLocks/>
            </p:cNvSpPr>
            <p:nvPr/>
          </p:nvSpPr>
          <p:spPr bwMode="auto">
            <a:xfrm>
              <a:off x="588474" y="3761794"/>
              <a:ext cx="2317687" cy="734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pl-PL" sz="1400" dirty="0" smtClean="0"/>
                <a:t>Legenda:</a:t>
              </a:r>
            </a:p>
            <a:p>
              <a:r>
                <a:rPr lang="pl-PL" sz="1400" dirty="0" smtClean="0"/>
                <a:t>Dofinansowanie per capita (w PLN, wkład UE)</a:t>
              </a:r>
              <a:endParaRPr lang="pl-PL" sz="1400" dirty="0"/>
            </a:p>
          </p:txBody>
        </p:sp>
        <p:sp>
          <p:nvSpPr>
            <p:cNvPr id="8" name="Prostokąt 7"/>
            <p:cNvSpPr/>
            <p:nvPr/>
          </p:nvSpPr>
          <p:spPr>
            <a:xfrm>
              <a:off x="716280" y="4519984"/>
              <a:ext cx="480060" cy="2362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716280" y="4815840"/>
              <a:ext cx="480060" cy="23622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716280" y="5111696"/>
              <a:ext cx="480060" cy="23622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16280" y="5407552"/>
              <a:ext cx="480060" cy="23622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1356360" y="4517320"/>
              <a:ext cx="1882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 smtClean="0"/>
                <a:t>0 – 200 (4 powiaty)</a:t>
              </a:r>
              <a:endParaRPr lang="pl-PL" sz="1200" dirty="0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1356360" y="4813176"/>
              <a:ext cx="1971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 smtClean="0"/>
                <a:t>200 – 400 (19 powiatów)</a:t>
              </a:r>
              <a:endParaRPr lang="pl-PL" sz="1200" dirty="0"/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1356360" y="5109032"/>
              <a:ext cx="1882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 smtClean="0"/>
                <a:t>400 – 600 (11 powiatów)</a:t>
              </a:r>
              <a:endParaRPr lang="pl-PL" sz="1200" dirty="0"/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1356360" y="5404888"/>
              <a:ext cx="18249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 smtClean="0"/>
                <a:t>+ 600 (8 powiatów) </a:t>
              </a:r>
              <a:endParaRPr lang="pl-PL" sz="1200" dirty="0"/>
            </a:p>
          </p:txBody>
        </p:sp>
      </p:grpSp>
      <p:pic>
        <p:nvPicPr>
          <p:cNvPr id="16" name="Obraz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50" y="1071771"/>
            <a:ext cx="5413217" cy="561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1149790"/>
            <a:ext cx="7886700" cy="742510"/>
          </a:xfrm>
        </p:spPr>
        <p:txBody>
          <a:bodyPr/>
          <a:lstStyle/>
          <a:p>
            <a:r>
              <a:rPr lang="pl-PL" sz="3200" dirty="0" smtClean="0"/>
              <a:t>Czynniki mające wpływ na rozkład alokacji na powiaty - EFS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118512"/>
            <a:ext cx="7886700" cy="4058452"/>
          </a:xfrm>
        </p:spPr>
        <p:txBody>
          <a:bodyPr/>
          <a:lstStyle/>
          <a:p>
            <a:r>
              <a:rPr lang="pl-PL" dirty="0" smtClean="0"/>
              <a:t>Kryteria wyboru projektów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pl-PL" dirty="0" smtClean="0"/>
              <a:t>nie stosuje się kryteriów, które premiują konkretne powiaty województwa mazowieckiego,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pl-PL" dirty="0" smtClean="0"/>
              <a:t>kryteria ukierunkowują wsparcie pod kątem </a:t>
            </a:r>
            <a:r>
              <a:rPr lang="pl-PL" smtClean="0"/>
              <a:t>obszarów problemowych, </a:t>
            </a:r>
            <a:r>
              <a:rPr lang="pl-PL" dirty="0" smtClean="0"/>
              <a:t>np. dodatkowe punkty w konkursach z poddziałania </a:t>
            </a:r>
            <a:r>
              <a:rPr lang="pl-PL" i="1" dirty="0" smtClean="0"/>
              <a:t>10.1.4 Edukacja przedszkolna </a:t>
            </a:r>
            <a:r>
              <a:rPr lang="pl-PL" dirty="0" smtClean="0"/>
              <a:t>dla projektów realizowanych na obszarze, na którym stopnia upowszechniania edukacji przedszkolnej jest niższy niż średnia dla województwa</a:t>
            </a:r>
          </a:p>
          <a:p>
            <a:pPr>
              <a:buFontTx/>
              <a:buChar char="-"/>
            </a:pP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9315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1149790"/>
            <a:ext cx="7886700" cy="742510"/>
          </a:xfrm>
        </p:spPr>
        <p:txBody>
          <a:bodyPr/>
          <a:lstStyle/>
          <a:p>
            <a:r>
              <a:rPr lang="pl-PL" sz="3200" dirty="0" smtClean="0"/>
              <a:t>Czynniki mające wpływ na rozkład alokacji na powiaty - EFS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118512"/>
            <a:ext cx="7886700" cy="4058452"/>
          </a:xfrm>
        </p:spPr>
        <p:txBody>
          <a:bodyPr/>
          <a:lstStyle/>
          <a:p>
            <a:r>
              <a:rPr lang="pl-PL" dirty="0" smtClean="0"/>
              <a:t>Tryb naboru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pl-PL" dirty="0" smtClean="0"/>
              <a:t>w trybie pozakonkursowym w ramach działania 8.1 Aktywizacja zawodowa osób bezrobotnych przez PUP oraz działania 9.1 Aktywizacja społeczno-zawodowa osób wykluczonych i przeciwdziałanie wykluczeniu społecznemu rozkład środków wynika z charakteru wsparcia i co do zasady środki kierowane są do wszystkich zainteresowanych powiatów urzędów pracy oraz ośrodków pomocy społecznej i powiatowych centrów pomocy rodzinie</a:t>
            </a:r>
          </a:p>
          <a:p>
            <a:pPr>
              <a:buFontTx/>
              <a:buChar char="-"/>
            </a:pP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2904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475" y="1252800"/>
            <a:ext cx="2665925" cy="2508994"/>
          </a:xfrm>
        </p:spPr>
        <p:txBody>
          <a:bodyPr/>
          <a:lstStyle/>
          <a:p>
            <a:r>
              <a:rPr lang="pl-PL" sz="1800" dirty="0" smtClean="0"/>
              <a:t>Liczba projektów realizowanych przez OPS i PCPR w wyniku przeprowadzenia </a:t>
            </a:r>
            <a:r>
              <a:rPr lang="pl-PL" sz="1800" dirty="0"/>
              <a:t>naborów pozakonkursowych RPMA.09.01.00-IP.01-14-017/16 i RPMA.09.01.00-IP.01-14-079/19</a:t>
            </a:r>
          </a:p>
        </p:txBody>
      </p:sp>
      <p:grpSp>
        <p:nvGrpSpPr>
          <p:cNvPr id="17" name="Grupa 16"/>
          <p:cNvGrpSpPr/>
          <p:nvPr/>
        </p:nvGrpSpPr>
        <p:grpSpPr>
          <a:xfrm>
            <a:off x="588474" y="3761794"/>
            <a:ext cx="2548426" cy="1920093"/>
            <a:chOff x="588474" y="3761794"/>
            <a:chExt cx="2548426" cy="1920093"/>
          </a:xfrm>
        </p:grpSpPr>
        <p:sp>
          <p:nvSpPr>
            <p:cNvPr id="18" name="Tytuł 1"/>
            <p:cNvSpPr txBox="1">
              <a:spLocks/>
            </p:cNvSpPr>
            <p:nvPr/>
          </p:nvSpPr>
          <p:spPr bwMode="auto">
            <a:xfrm>
              <a:off x="588474" y="3761794"/>
              <a:ext cx="2317687" cy="734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pl-PL" sz="1400" dirty="0" smtClean="0"/>
                <a:t>Legenda:</a:t>
              </a:r>
            </a:p>
            <a:p>
              <a:endParaRPr lang="pl-PL" sz="1400" dirty="0" smtClean="0"/>
            </a:p>
          </p:txBody>
        </p:sp>
        <p:sp>
          <p:nvSpPr>
            <p:cNvPr id="19" name="Prostokąt 18"/>
            <p:cNvSpPr/>
            <p:nvPr/>
          </p:nvSpPr>
          <p:spPr>
            <a:xfrm>
              <a:off x="716280" y="4519984"/>
              <a:ext cx="480060" cy="236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716280" y="4815840"/>
              <a:ext cx="480060" cy="23622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Prostokąt 20"/>
            <p:cNvSpPr/>
            <p:nvPr/>
          </p:nvSpPr>
          <p:spPr>
            <a:xfrm>
              <a:off x="716280" y="5111696"/>
              <a:ext cx="480060" cy="23622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716280" y="5407552"/>
              <a:ext cx="480060" cy="23622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3" name="pole tekstowe 22"/>
            <p:cNvSpPr txBox="1"/>
            <p:nvPr/>
          </p:nvSpPr>
          <p:spPr>
            <a:xfrm>
              <a:off x="1356359" y="4517320"/>
              <a:ext cx="17805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 smtClean="0"/>
                <a:t>Brak umów</a:t>
              </a:r>
              <a:endParaRPr lang="pl-PL" sz="1200" dirty="0"/>
            </a:p>
          </p:txBody>
        </p:sp>
        <p:sp>
          <p:nvSpPr>
            <p:cNvPr id="24" name="pole tekstowe 23"/>
            <p:cNvSpPr txBox="1"/>
            <p:nvPr/>
          </p:nvSpPr>
          <p:spPr>
            <a:xfrm>
              <a:off x="1356360" y="4813176"/>
              <a:ext cx="17805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 smtClean="0"/>
                <a:t>Umowy OPS</a:t>
              </a:r>
              <a:endParaRPr lang="pl-PL" sz="1200" dirty="0"/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1356360" y="5109032"/>
              <a:ext cx="17805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 smtClean="0"/>
                <a:t>Umowy PCPR</a:t>
              </a:r>
              <a:endParaRPr lang="pl-PL" sz="1200" dirty="0"/>
            </a:p>
          </p:txBody>
        </p:sp>
        <p:sp>
          <p:nvSpPr>
            <p:cNvPr id="26" name="pole tekstowe 25"/>
            <p:cNvSpPr txBox="1"/>
            <p:nvPr/>
          </p:nvSpPr>
          <p:spPr>
            <a:xfrm>
              <a:off x="1356360" y="5404888"/>
              <a:ext cx="17805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 smtClean="0"/>
                <a:t>Umowy OPS i PCPR</a:t>
              </a:r>
              <a:endParaRPr lang="pl-PL" sz="1200" dirty="0"/>
            </a:p>
          </p:txBody>
        </p:sp>
      </p:grp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022894"/>
            <a:ext cx="5198400" cy="533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7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1149790"/>
            <a:ext cx="7886700" cy="742510"/>
          </a:xfrm>
        </p:spPr>
        <p:txBody>
          <a:bodyPr/>
          <a:lstStyle/>
          <a:p>
            <a:r>
              <a:rPr lang="pl-PL" sz="3200" dirty="0" smtClean="0"/>
              <a:t>Czynniki mające wpływ na rozkład alokacji na powiaty - EFS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118512"/>
            <a:ext cx="7886700" cy="4058452"/>
          </a:xfrm>
        </p:spPr>
        <p:txBody>
          <a:bodyPr/>
          <a:lstStyle/>
          <a:p>
            <a:r>
              <a:rPr lang="pl-PL" dirty="0" smtClean="0"/>
              <a:t>Instrumenty terytorialne – ZIT WOF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pl-PL" dirty="0" smtClean="0"/>
              <a:t>trzy poddziałania 8.3.2, 10.1.2 i 10.3.3 dedykowane zostały dla obszaru objętego Strategią Zintegrowanych Inwestycji Terytorialnych dla Warszawskiego Obszaru Funkcjonalnego 2014-2020</a:t>
            </a:r>
          </a:p>
          <a:p>
            <a:pPr>
              <a:buFontTx/>
              <a:buChar char="-"/>
            </a:pP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8776975"/>
      </p:ext>
    </p:extLst>
  </p:cSld>
  <p:clrMapOvr>
    <a:masterClrMapping/>
  </p:clrMapOvr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20668</TotalTime>
  <Words>974</Words>
  <Application>Microsoft Office PowerPoint</Application>
  <PresentationFormat>Pokaz na ekranie (4:3)</PresentationFormat>
  <Paragraphs>106</Paragraphs>
  <Slides>18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Programy Regionalne</vt:lpstr>
      <vt:lpstr>Prezentacja programu PowerPoint</vt:lpstr>
      <vt:lpstr>Prezentacja programu PowerPoint</vt:lpstr>
      <vt:lpstr>Prezentacja programu PowerPoint</vt:lpstr>
      <vt:lpstr>Rozkład dofinansowania w ujęciu nominalnym w podziale na powiaty - EFS</vt:lpstr>
      <vt:lpstr>Rozkład dofinansowania w ujęciu per capita w podziale na powiaty - EFS</vt:lpstr>
      <vt:lpstr>Czynniki mające wpływ na rozkład alokacji na powiaty - EFS</vt:lpstr>
      <vt:lpstr>Czynniki mające wpływ na rozkład alokacji na powiaty - EFS</vt:lpstr>
      <vt:lpstr>Liczba projektów realizowanych przez OPS i PCPR w wyniku przeprowadzenia naborów pozakonkursowych RPMA.09.01.00-IP.01-14-017/16 i RPMA.09.01.00-IP.01-14-079/19</vt:lpstr>
      <vt:lpstr>Czynniki mające wpływ na rozkład alokacji na powiaty - EFS</vt:lpstr>
      <vt:lpstr>Rozkład dofinansowania w ZIT WOF w ujęciu nominalnym w podziale na powiaty - EFS</vt:lpstr>
      <vt:lpstr>Rozkład dofinansowania w ujęciu per capita w podziale na powiaty - EFS</vt:lpstr>
      <vt:lpstr>Rozkład dofinansowania w ujęciu nominalnym w podziale na powiaty – EFRR </vt:lpstr>
      <vt:lpstr>Rozkład dofinansowania w ujęciu per capita w podziale na powiaty - EFRR</vt:lpstr>
      <vt:lpstr>Czynniki mające wpływ na rozkład alokacji na powiaty - EFRR</vt:lpstr>
      <vt:lpstr>Czynniki mające wpływ na rozkład alokacji na powiaty - EFRR</vt:lpstr>
      <vt:lpstr>Rozkład dofinansowania w ujęciu nominalnym w podziale na powiaty - EFRR</vt:lpstr>
      <vt:lpstr>Rozkład dofinansowania w ujęciu per capita w podziale na powiaty - EFRR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Chrzanowski Mariusz</cp:lastModifiedBy>
  <cp:revision>628</cp:revision>
  <cp:lastPrinted>2019-11-13T13:37:08Z</cp:lastPrinted>
  <dcterms:created xsi:type="dcterms:W3CDTF">2015-04-20T12:46:14Z</dcterms:created>
  <dcterms:modified xsi:type="dcterms:W3CDTF">2019-11-13T14:09:50Z</dcterms:modified>
</cp:coreProperties>
</file>