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258" r:id="rId2"/>
    <p:sldId id="345" r:id="rId3"/>
    <p:sldId id="382" r:id="rId4"/>
    <p:sldId id="453" r:id="rId5"/>
    <p:sldId id="461" r:id="rId6"/>
    <p:sldId id="462" r:id="rId7"/>
    <p:sldId id="463" r:id="rId8"/>
    <p:sldId id="464" r:id="rId9"/>
    <p:sldId id="433" r:id="rId10"/>
    <p:sldId id="465" r:id="rId11"/>
    <p:sldId id="460" r:id="rId12"/>
    <p:sldId id="387" r:id="rId13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87085" autoAdjust="0"/>
  </p:normalViewPr>
  <p:slideViewPr>
    <p:cSldViewPr snapToGrid="0">
      <p:cViewPr varScale="1">
        <p:scale>
          <a:sx n="108" d="100"/>
          <a:sy n="108" d="100"/>
        </p:scale>
        <p:origin x="1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7DE0-C653-454D-9F38-48322E833B16}" type="datetimeFigureOut">
              <a:rPr lang="pl-PL" smtClean="0"/>
              <a:t>05.11.2019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11C6-B7F9-44CF-B57C-2D2414D23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05.11.2019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</a:t>
            </a:r>
            <a:r>
              <a:rPr lang="pl-PL" dirty="0" smtClean="0">
                <a:latin typeface="+mj-lt"/>
              </a:rPr>
              <a:t>2014-2020 </a:t>
            </a: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14 listopada 2019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83377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znaczenia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znaczenia </a:t>
                      </a:r>
                      <a:r>
                        <a:rPr lang="pl-PL" sz="1400" dirty="0" smtClean="0"/>
                        <a:t>kryterium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Negocjacje zakończyły się wynikiem pozytywnym.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będzie uznane za spełnione w przypadku, gdy: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 zostały spełnione warunki określone przez oceniających lub przewodniczącego KOP podczas negocjacji;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 zostały udzielone informacje i wyjaśnienia wymagane podczas negocjacji i IOK zaakceptowała stanowisko wnioskodawcy;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 do projektu nie wprowadzono innych nieuzgodnionych w ramach negocjacji zmian;</a:t>
                      </a:r>
                    </a:p>
                    <a:p>
                      <a:r>
                        <a:rPr lang="pl-PL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 kwota dofinansowania projektu przekracza wyrażoną w PLN równowartość 100 tys. EUR (dotyczy tylko naborów, dla których określono minimalną wartość dofinansowania). </a:t>
                      </a:r>
                      <a:endParaRPr lang="pl-PL" sz="1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dotyczy wyłącznie projektów konkursowych kierowanych do negocjacji. Spełnienie kryterium jest konieczne do przyznania dofinansowania.</a:t>
                      </a:r>
                    </a:p>
                    <a:p>
                      <a:pPr algn="l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któregokolwiek z </a:t>
                      </a:r>
                      <a:r>
                        <a:rPr lang="pl-PL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czterech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warunków wymienionych w opisie kryterium skutkuje negatywną oceną całego kryterium.</a:t>
                      </a:r>
                    </a:p>
                    <a:p>
                      <a:pPr algn="l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niespełniające kryterium są odrzucane na etapie oceny merytorycznej. </a:t>
                      </a: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KRYTERIUM PODSUMUWUJĄCE OGÓLNE: 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 smtClean="0">
                <a:latin typeface="+mn-lt"/>
              </a:rPr>
              <a:t>Zmiany redakcyjne, które nie wpływają na merytorykę </a:t>
            </a:r>
            <a:r>
              <a:rPr lang="pl-PL" sz="1400" b="1" dirty="0" smtClean="0">
                <a:latin typeface="+mn-lt"/>
              </a:rPr>
              <a:t>kryteriów </a:t>
            </a:r>
            <a:r>
              <a:rPr lang="pl-PL" sz="1400" b="1" dirty="0" smtClean="0">
                <a:latin typeface="+mn-lt"/>
              </a:rPr>
              <a:t>ani na sposób ich oceny:</a:t>
            </a:r>
          </a:p>
          <a:p>
            <a:endParaRPr lang="pl-PL" sz="1400" b="1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usunięto dane promulgacyjne z treści kryteriów i ich opisu 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wskazano pełne brzmienie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rozporządzenia ogólnego -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Rozporządzenie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Parlamentu Europejskiego i Rady (UE) nr 1303/2013  z dnia 17 grudnia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astosowano zmiany stylistyczne i uproszczenia np. zastąpiono zwrot „wnioskodawca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nie podlega wykluczeniu związanemu z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zakazem udzielania dofinansowania”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wyrażeniem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„wnioskodawca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nie podlega zakazowi udzielania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dofinansowania”; zmieniono „odrębnych przepisów” na „obowiązujących przepisów”, itd. 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odano pełną nazwę </a:t>
            </a:r>
            <a:r>
              <a:rPr lang="pl-PL" sz="14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Wykazu zidentyfikowanych projektów pozakonkursowych współfinansowanych ze środków EFS w RPO WM </a:t>
            </a:r>
            <a:r>
              <a:rPr lang="pl-PL" sz="14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2014-2020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zupełniono znaki interpunkcyjne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Urząd Marszałkowski Województwa Mazowieckiego </a:t>
            </a:r>
            <a:r>
              <a:rPr lang="pl-PL" altLang="pl-PL" dirty="0">
                <a:latin typeface="+mn-lt"/>
              </a:rPr>
              <a:t>w Warszawie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Al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sz="28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2800" dirty="0" smtClean="0">
                <a:latin typeface="+mn-lt"/>
              </a:rPr>
              <a:t>Modyfikacja ogólnych kryteriów</a:t>
            </a:r>
            <a:endParaRPr lang="pl-PL" sz="28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wyboru projektów </a:t>
            </a:r>
            <a:r>
              <a:rPr lang="pl-PL" sz="2800" dirty="0" smtClean="0">
                <a:latin typeface="+mn-lt"/>
              </a:rPr>
              <a:t>współfinansowanych z EFS w </a:t>
            </a:r>
            <a:r>
              <a:rPr lang="pl-PL" sz="2800" dirty="0">
                <a:latin typeface="+mn-lt"/>
              </a:rPr>
              <a:t>ramach Regionalnego Programu Operacyjnego Województwa </a:t>
            </a:r>
            <a:r>
              <a:rPr lang="pl-PL" sz="2800" dirty="0" smtClean="0">
                <a:latin typeface="+mn-lt"/>
              </a:rPr>
              <a:t>Mazowieckiego na </a:t>
            </a:r>
            <a:r>
              <a:rPr lang="pl-PL" sz="2800" dirty="0">
                <a:latin typeface="+mn-lt"/>
              </a:rPr>
              <a:t>lata </a:t>
            </a:r>
            <a:r>
              <a:rPr lang="pl-PL" sz="2800" dirty="0" smtClean="0">
                <a:latin typeface="+mn-lt"/>
              </a:rPr>
              <a:t>2014-2020</a:t>
            </a:r>
          </a:p>
          <a:p>
            <a:pPr algn="ctr" eaLnBrk="0" hangingPunct="0">
              <a:defRPr/>
            </a:pPr>
            <a:endParaRPr lang="pl-PL" sz="2800" dirty="0" smtClean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Systematyka kryteriów obowiązujących w ramach RPO WM na lata 2014-2020 (EFS) </a:t>
            </a:r>
          </a:p>
          <a:p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kryteria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formalne – 0/1, wspólne dla wszystkich działań </a:t>
            </a:r>
          </a:p>
          <a:p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1.1. Kryteria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formalne -  0/1 wspólne dla wszystkich działań bez możliwości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poprawienia</a:t>
            </a:r>
            <a:r>
              <a:rPr lang="pl-PL" sz="1400" baseline="300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Dodano przypis:</a:t>
            </a:r>
          </a:p>
          <a:p>
            <a:r>
              <a:rPr lang="pl-PL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Projekty pozakonkursowe, które nie spełnią kryteriów kierowane będą do jednorazowej poprawy lub uzupełnienia. Wyjątek stanowi kryterium </a:t>
            </a:r>
            <a:r>
              <a:rPr lang="pl-PL" sz="1400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Wniosek pozakonkursowy znajduje się w Wykazie zidentyfikowanych projektów pozakonkursowych współfinansowanych ze środków EFS w RPO WM 2014-2020</a:t>
            </a:r>
            <a:r>
              <a:rPr lang="pl-PL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400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600" b="1" dirty="0">
                <a:latin typeface="+mn-lt"/>
              </a:rPr>
              <a:t>Kryteria formalne, wspólne dla wszystkich </a:t>
            </a:r>
            <a:r>
              <a:rPr lang="x-none" sz="1600" b="1" dirty="0" smtClean="0">
                <a:latin typeface="+mn-lt"/>
              </a:rPr>
              <a:t>działań</a:t>
            </a:r>
            <a:endParaRPr lang="pl-PL" sz="1600" b="1" dirty="0">
              <a:latin typeface="+mn-lt"/>
            </a:endParaRPr>
          </a:p>
          <a:p>
            <a:r>
              <a:rPr lang="x-none" sz="1400" b="1" dirty="0">
                <a:latin typeface="+mn-lt"/>
              </a:rPr>
              <a:t> </a:t>
            </a:r>
            <a:endParaRPr lang="pl-PL" sz="1400" dirty="0">
              <a:latin typeface="+mn-lt"/>
            </a:endParaRPr>
          </a:p>
          <a:p>
            <a:r>
              <a:rPr lang="x-none" sz="1400" b="1" dirty="0" smtClean="0">
                <a:latin typeface="+mn-lt"/>
              </a:rPr>
              <a:t>Kryteria formalne 0/1</a:t>
            </a:r>
            <a:r>
              <a:rPr lang="pl-PL" sz="1400" b="1" dirty="0" smtClean="0">
                <a:latin typeface="+mn-lt"/>
              </a:rPr>
              <a:t>,</a:t>
            </a:r>
            <a:r>
              <a:rPr lang="x-none" sz="1400" b="1" dirty="0" smtClean="0">
                <a:latin typeface="+mn-lt"/>
              </a:rPr>
              <a:t> wspólne dla wszystkich działań</a:t>
            </a:r>
            <a:r>
              <a:rPr lang="pl-PL" sz="1400" b="1" dirty="0" smtClean="0">
                <a:latin typeface="+mn-lt"/>
              </a:rPr>
              <a:t>,</a:t>
            </a:r>
            <a:r>
              <a:rPr lang="x-none" sz="1400" b="1" dirty="0" smtClean="0">
                <a:latin typeface="+mn-lt"/>
              </a:rPr>
              <a:t> bez możliwości poprawienia</a:t>
            </a:r>
            <a:endParaRPr lang="pl-PL" sz="1400" dirty="0" smtClean="0">
              <a:latin typeface="+mn-lt"/>
            </a:endParaRPr>
          </a:p>
          <a:p>
            <a:endParaRPr lang="pl-PL" sz="1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Opis znaczenia kryterium: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Spełnienie kryterium jest konieczne do przyznania dofinansowania.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Projekty konkursowe niespełniające kryteriów formalnych są odrzucane na etapie oceny formalnej.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Projekty pozakonkursowe niespełniające kryteriów formalnych kierowane są do</a:t>
            </a:r>
            <a:r>
              <a:rPr lang="pl-PL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jednokrotnej 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poprawy lub uzupełnienia, z wyjątkiem sytuacji, kiedy projekt pozakonkursowy został usunięty z </a:t>
            </a:r>
            <a:r>
              <a:rPr lang="pl-PL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Wykazu zidentyfikowanych projektów pozakonkursowych współfinansowanych ze środków EFS w RPO WM </a:t>
            </a:r>
            <a:r>
              <a:rPr lang="pl-PL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2014-2020</a:t>
            </a:r>
            <a:r>
              <a:rPr lang="pl-PL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przypadku braku poprawy lub uzupełnienia projektu pozakonkursowego w wyznaczonym terminie wniosek jest odrzucany na etapie oceny formalnej.</a:t>
            </a:r>
          </a:p>
          <a:p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74175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5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przed zmianą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po zmianie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projektu opisanego we wniosku o dofinansowanie z Regionalnym Programem Operacyjnym Województwa Mazowieckiego 2014-2020, Działaniem/ Poddziałaniem opisanym w SZOOP RPO WM oraz Regulaminem konkursu.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ramach kryterium oceniane będzie, czy łącznie zostały spełnione następujące elementy: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a)</a:t>
                      </a:r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zgodność grupy docelowej;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b)</a:t>
                      </a:r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zgodność typu projektu;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c)</a:t>
                      </a:r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okres realizacji projektu;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d)</a:t>
                      </a:r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poziom kosztów pośrednich;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b="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e)</a:t>
                      </a:r>
                      <a:r>
                        <a:rPr lang="pl-PL" sz="1000" b="0" strike="sng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000" b="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spełnienie warunków min./max. wartości projektu;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f)</a:t>
                      </a:r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wymóg dotyczący maksymalnej liczby wniosków składanych przez jednego Wnioskodawcę w danym konkursie.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ramach kryterium oceniane będzie, czy łącznie zostały spełnione następujące elementy: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a)</a:t>
                      </a:r>
                      <a:r>
                        <a:rPr lang="pl-PL" sz="9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zgodność grupy docelowej;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b)</a:t>
                      </a:r>
                      <a:r>
                        <a:rPr lang="pl-PL" sz="9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zgodność typu projektu;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c)</a:t>
                      </a:r>
                      <a:r>
                        <a:rPr lang="pl-PL" sz="9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okres realizacji projektu;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d)</a:t>
                      </a:r>
                      <a:r>
                        <a:rPr lang="pl-PL" sz="9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poziom kosztów pośrednich;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e)</a:t>
                      </a:r>
                      <a:r>
                        <a:rPr lang="pl-PL" sz="9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wymóg dotyczący maksymalnej liczby wniosków składanych przez jednego Wnioskodawcę w danym konkursie.</a:t>
                      </a:r>
                    </a:p>
                    <a:p>
                      <a:pPr algn="l"/>
                      <a:endParaRPr lang="pl-PL" sz="9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Wymóg zostanie przeniesiony do kryteriów dostępu opracowywanych dla poszczególnych konkursów.</a:t>
                      </a:r>
                    </a:p>
                    <a:p>
                      <a:pPr algn="l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Zmiany wynikają z aktualizacji zapisów </a:t>
                      </a:r>
                      <a:r>
                        <a:rPr lang="pl-PL" sz="9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Wytycznych w zakresie kwalifikowalności wydatków w ramach Europejskiego Funduszu Rozwoju Regionalnego, Europejskiego Funduszu Społecznego oraz Funduszu Spójności na lata 2014-2020</a:t>
                      </a: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Zgodnie z treścią wytycznych, wszystkie projekty złożone w ramach jednego konkursu muszą być rozliczane w ten sam sposób: na podstawie rzeczywiście poniesionych wydatków lub za pomocą metod uproszczonych. Zmiana treści wytycznych wymusiła zmianę podejścia do oceny i konieczność określenia dla każdego konkursu indywidualnego kryterium dostępu.</a:t>
                      </a:r>
                    </a:p>
                    <a:p>
                      <a:pPr algn="l"/>
                      <a:endParaRPr lang="pl-PL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52159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5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przed zmianą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po zmianie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Zastosowanie w projekcie opisanym we wniosku o dofinansowanie stawek jednostkowych/kwot ryczałtowych określonych w Regulaminie konkursu.</a:t>
                      </a:r>
                      <a:endParaRPr lang="pl-PL" sz="10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Weryfikacja kryterium polega na wstępnej analizie budżetu projektu pod kątem zastosowania określonej dla danego konkursu stawki jednostkowej/kwot ryczałtowych.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przypadku: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 niezastosowania stawki stawek jednostkowej jednostkowych lub kwot ryczałtowych określonych dla danego konkursu,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 zastosowania ich  w przypadku gdy nie przewidziano takiej możliwości,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 zastosowanie zastosowania ich w niewłaściwej wysokości,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zostanie uznane za niespełnione.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strike="sng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Możliwe warianty odpowiedzi: tak, nie, nie dotyczy.</a:t>
                      </a:r>
                      <a:endParaRPr lang="pl-PL" sz="10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Kryterium zostało usunięte.</a:t>
                      </a:r>
                    </a:p>
                    <a:p>
                      <a:pPr algn="l"/>
                      <a:endParaRPr lang="pl-PL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Wymogi</a:t>
                      </a:r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określone w tym kryterium zostaną przeniesione do kryteriów dostępu opracowywanych dla poszczególnych konkursów.</a:t>
                      </a:r>
                    </a:p>
                    <a:p>
                      <a:pPr algn="l"/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Zmiany wynikają z aktualizacji zapisów </a:t>
                      </a:r>
                      <a:r>
                        <a:rPr lang="pl-PL" sz="10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Wytycznych w zakresie kwalifikowalności wydatków w ramach Europejskiego Funduszu Rozwoju Regionalnego, Europejskiego Funduszu Społecznego </a:t>
                      </a:r>
                      <a:r>
                        <a:rPr lang="pl-PL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oraz Funduszu Spójności na lata 2014-2020. Zgodnie z treścią wytycznych, wszystkie projekty złożone w ramach jednego konkursu muszą być rozliczane w ten sam sposób: na podstawie rzeczywiście poniesionych wydatków lub za pomocą metod uproszczonych. Zmiana treści wytycznych wymusiła zmianę podejścia do oceny i konieczność określenia dla każdego konkursu indywidualnego kryterium dostępu.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n-lt"/>
              </a:rPr>
              <a:t>Kryteria formalne, wspólne dla wszystkich działań</a:t>
            </a:r>
          </a:p>
          <a:p>
            <a:endParaRPr lang="pl-PL" sz="1400" b="1" dirty="0" smtClean="0">
              <a:latin typeface="+mn-lt"/>
            </a:endParaRPr>
          </a:p>
          <a:p>
            <a:r>
              <a:rPr lang="pl-PL" sz="1400" b="1" dirty="0" smtClean="0">
                <a:latin typeface="+mn-lt"/>
              </a:rPr>
              <a:t>Kryteria formalne – 0/1, wspólne dla wszystkich działań, z możliwością poprawienia</a:t>
            </a:r>
          </a:p>
          <a:p>
            <a:endParaRPr lang="pl-PL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Opis znaczenia kryterium:</a:t>
            </a:r>
          </a:p>
          <a:p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Projekty niespełniające kryteriów formalnych kierowane są do</a:t>
            </a:r>
            <a:r>
              <a:rPr lang="pl-PL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jednokrotnej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poprawy lub uzupełnienia przez Wnioskodawcę, w terminie wskazanym przez Instytucję Organizującą Konkurs/ Instytucję wzywającą do złożenia wniosku pozakonkursowego, z wyjątkiem sytuacji, kiedy projekt pozakonkursowy został usunięty z </a:t>
            </a:r>
            <a:r>
              <a:rPr lang="pl-PL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Wykazu zidentyfikowanych projektów pozakonkursowych współfinansowanych ze środków EFS w RPO WM 2014-2020. Wykazu zidentyfikowanych projektów pozakonkursowych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przypadku braku poprawy lub uzupełnienia w wyznaczonym terminie wniosek jest odrzucany na etapie oceny formalnej. </a:t>
            </a:r>
          </a:p>
          <a:p>
            <a:endParaRPr lang="pl-PL" sz="1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strike="sngStrike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przypadku projektów konkursowych dopuszcza się jednokrotną poprawę/uzupełnienie wniosku we wskazanym zakresie.</a:t>
            </a:r>
          </a:p>
          <a:p>
            <a:r>
              <a:rPr lang="pl-PL" sz="1400" strike="sngStrike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przypadku projektów pozakonkursowych dopuszcza się dwukrotną poprawę/uzupełnienie wniosku we wskazanym zakresie</a:t>
            </a:r>
            <a:r>
              <a:rPr lang="pl-PL" sz="1400" strike="sngStrike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strike="sngStrike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3654" y="1788160"/>
            <a:ext cx="825649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+mn-lt"/>
              </a:rPr>
              <a:t>Kryteria merytoryczne ogólne</a:t>
            </a:r>
          </a:p>
          <a:p>
            <a:endParaRPr lang="pl-PL" sz="1600" b="1" strike="sngStrike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u="sng" dirty="0">
                <a:latin typeface="+mn-lt"/>
              </a:rPr>
              <a:t>Opis znaczenia kryterium </a:t>
            </a:r>
            <a:r>
              <a:rPr lang="pl-PL" sz="1400" u="sng" dirty="0" smtClean="0">
                <a:latin typeface="+mn-lt"/>
              </a:rPr>
              <a:t>(</a:t>
            </a:r>
            <a:r>
              <a:rPr lang="pl-PL" sz="1400" u="sng" dirty="0">
                <a:latin typeface="+mn-lt"/>
              </a:rPr>
              <a:t>w przypadku projektów konkursowych maksymalna/minimalna liczba punktów możliwa do przyznania za spełnienie kryterium</a:t>
            </a:r>
            <a:r>
              <a:rPr lang="pl-PL" sz="1400" u="sng" dirty="0" smtClean="0">
                <a:latin typeface="+mn-lt"/>
              </a:rPr>
              <a:t>):</a:t>
            </a:r>
          </a:p>
          <a:p>
            <a:r>
              <a:rPr lang="pl-PL" sz="14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Projekty </a:t>
            </a:r>
            <a:r>
              <a:rPr lang="pl-PL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pozakonkursowe niespełniające kryteriów merytorycznych kierowane są do maksymalnie dwukrotnej poprawy lub uzupełnienia.</a:t>
            </a:r>
          </a:p>
          <a:p>
            <a:r>
              <a:rPr lang="pl-PL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przypadku braku poprawy lub uzupełnienia projektu w wyznaczonym terminie wniosek jest odrzucany na etapie oceny merytorycznej.</a:t>
            </a:r>
          </a:p>
          <a:p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5315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znaczenia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znaczenia kryterium po zmianie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Doświadczenie Wnioskodawcy i partnerów (o ile dotyczy).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przypadku projektów pozakonkursowych</a:t>
                      </a:r>
                    </a:p>
                    <a:p>
                      <a:r>
                        <a:rPr lang="pl-PL" sz="1000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może zostać wyłączone ze stosowania </a:t>
                      </a:r>
                    </a:p>
                    <a:p>
                      <a:r>
                        <a:rPr lang="pl-PL" sz="1000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ramach danego naboru uchwałą Komitetu Monitorującego RPO WM 2014-2020 na uzasadniony wniosek właściwej instytucji, która będzie organizowała ten nabór.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pozakonkursowe niespełniające kryteriów merytorycznych kierowane są do maksymalnie dwukrotnej poprawy lub uzupełnienia. </a:t>
                      </a:r>
                    </a:p>
                    <a:p>
                      <a:pPr algn="l"/>
                      <a:r>
                        <a:rPr lang="pl-PL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braku poprawy lub uzupełnienia projektu w wyznaczonym terminie wniosek jest odrzucany na etapie oceny merytorycznej.</a:t>
                      </a:r>
                    </a:p>
                    <a:p>
                      <a:pPr algn="l"/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5410</TotalTime>
  <Words>1104</Words>
  <Application>Microsoft Office PowerPoint</Application>
  <PresentationFormat>Pokaz na ekranie (4:3)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Bogiel Aneta</cp:lastModifiedBy>
  <cp:revision>800</cp:revision>
  <cp:lastPrinted>2019-10-18T11:40:52Z</cp:lastPrinted>
  <dcterms:created xsi:type="dcterms:W3CDTF">2015-04-20T12:46:14Z</dcterms:created>
  <dcterms:modified xsi:type="dcterms:W3CDTF">2019-11-05T09:30:41Z</dcterms:modified>
</cp:coreProperties>
</file>