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2"/>
  </p:notesMasterIdLst>
  <p:handoutMasterIdLst>
    <p:handoutMasterId r:id="rId23"/>
  </p:handoutMasterIdLst>
  <p:sldIdLst>
    <p:sldId id="258" r:id="rId2"/>
    <p:sldId id="345" r:id="rId3"/>
    <p:sldId id="382" r:id="rId4"/>
    <p:sldId id="354" r:id="rId5"/>
    <p:sldId id="425" r:id="rId6"/>
    <p:sldId id="426" r:id="rId7"/>
    <p:sldId id="427" r:id="rId8"/>
    <p:sldId id="428" r:id="rId9"/>
    <p:sldId id="429" r:id="rId10"/>
    <p:sldId id="430" r:id="rId11"/>
    <p:sldId id="431" r:id="rId12"/>
    <p:sldId id="432" r:id="rId13"/>
    <p:sldId id="433" r:id="rId14"/>
    <p:sldId id="434" r:id="rId15"/>
    <p:sldId id="435" r:id="rId16"/>
    <p:sldId id="436" r:id="rId17"/>
    <p:sldId id="437" r:id="rId18"/>
    <p:sldId id="438" r:id="rId19"/>
    <p:sldId id="439" r:id="rId20"/>
    <p:sldId id="387" r:id="rId21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6" autoAdjust="0"/>
    <p:restoredTop sz="87085" autoAdjust="0"/>
  </p:normalViewPr>
  <p:slideViewPr>
    <p:cSldViewPr snapToGrid="0">
      <p:cViewPr varScale="1">
        <p:scale>
          <a:sx n="128" d="100"/>
          <a:sy n="128" d="100"/>
        </p:scale>
        <p:origin x="10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97DE0-C653-454D-9F38-48322E833B16}" type="datetimeFigureOut">
              <a:rPr lang="pl-PL" smtClean="0"/>
              <a:t>05.11.2019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811C6-B7F9-44CF-B57C-2D2414D23C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8275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05.11.2019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646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v.pl/web/rodzina/informacje-statystyczne-opieka-nad-dzieckiem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Propozycje kryteriów wyboru projektów w ramach Regionalnego Programu Operacyjnego Województwa Mazowieckiego na lata </a:t>
            </a:r>
            <a:r>
              <a:rPr lang="pl-PL" b="1" dirty="0" smtClean="0">
                <a:solidFill>
                  <a:schemeClr val="tx1"/>
                </a:solidFill>
                <a:latin typeface="+mj-lt"/>
              </a:rPr>
              <a:t>2014-2020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6153" y="5760720"/>
            <a:ext cx="6672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</a:t>
            </a:r>
            <a:r>
              <a:rPr lang="pl-PL" dirty="0" smtClean="0">
                <a:latin typeface="+mj-lt"/>
              </a:rPr>
              <a:t>2014-2020 </a:t>
            </a:r>
          </a:p>
          <a:p>
            <a:pPr algn="ctr" eaLnBrk="0" hangingPunct="0">
              <a:defRPr/>
            </a:pPr>
            <a:r>
              <a:rPr lang="pl-PL" dirty="0" smtClean="0">
                <a:latin typeface="+mj-lt"/>
              </a:rPr>
              <a:t>14 listopada 2019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02" y="190206"/>
            <a:ext cx="5938019" cy="560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968235"/>
              </p:ext>
            </p:extLst>
          </p:nvPr>
        </p:nvGraphicFramePr>
        <p:xfrm>
          <a:off x="335279" y="1425289"/>
          <a:ext cx="8636000" cy="4546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przedstawia we Wniosku o dofinansowanie następujące informacje: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uzasadnienie zapotrzebowania na miejsca opieki nad dziećmi do lat 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3;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warunków lokalowych;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zasady rekrutacji uczestników do projektu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zapewnienie utrzymania funkcjonowania miejsc opieki nad dziećmi do lat 3 po ustaniu finansowania z EFS, z wyjątkiem typu operacji polegającym na świadczeniu usługi w postaci pokrywania części/całości bieżących kosztów świadczenia opieki nad dziećmi do lat 3 w formie żłobka, klubu dziecięcego, opiekuna dziennego.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Kryterium wynika z </a:t>
                      </a:r>
                      <a:r>
                        <a:rPr lang="pl-PL" sz="1000" i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Wytycznych w zakresie realizacji przedsięwzięć z udziałem środków Europejskiego Funduszu Społecznego w obszarze rynku pracy na lata 2014-2020.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/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Zgodnie z kryterium projekt ma zapewnić adekwatne i efektywne wsparcie.</a:t>
                      </a:r>
                    </a:p>
                    <a:p>
                      <a:pPr algn="l"/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 związku z tym Wnioskodawca zawiera we wniosku o dofinansowanie informacje na temat: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zapotrzebowania na miejsca opieki dla dzieci do lat 3 wraz z analizą zróżnicowań przestrzennych w dostępie do form opieki nad dziećmi do lat 3 i prognoz demograficznych sporządzonych dla obszaru, na którym realizowany jest projekt za okres jednego roku kalendarzowego poprzedzającego dzień złożenia wniosku. W przypadku prognoz demograficznych analiza ma obejmować 2 kolejne lata kalendarzowe następujące po roku, w którym składany jest wniosek o dofinansowanie. Wnioskodawca powinien wskazać źródła danych wykorzystywanych w analizie np. dane lokalne pochodzące z gmin objętych działaniami projektu, dane GUS, dane sporządzone na podstawie badań własnych. Wnioski bez wskazania źródła danych będą odrzucane jako niespełniające kryterium;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warunków lokalowych, w których utworzone będą miejsca opieki nad dziećmi do lat 3, w tym wykorzystanie bazy lokalowej, jej adekwatność do przepisów określających wymagania dla infrastruktury w poszczególnych formach opieki nad dziećmi do lat 3;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zasad rekrutacji do projektu;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informacje dotyczące sposobu utrzymania funkcjonowania miejsc opieki nad dziećmi do lat 3 po ustaniu finansowania z EFS, tj. informacje, z jakiego źródła miejsca te będą utrzymane przez okres minimum 2 lat od daty zakończenia realizacji projektu, a także planowane działania zmierzające do utrzymania funkcjonowania tych miejsc opieki po ustaniu finansowania EFS. </a:t>
                      </a:r>
                    </a:p>
                    <a:p>
                      <a:pPr algn="l"/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Spełnienie kryterium będzie oceniane na postawie ww. informacji, które Wnioskodawca zawiera w treści wniosku o dofinansowanie</a:t>
                      </a: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algn="l" defTabSz="914400" rtl="0" eaLnBrk="1" latinLnBrk="0" hangingPunct="1"/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 (ocena </a:t>
            </a: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merytoryczna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)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6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890253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Udział typu operacji „świadczenie usługi w postaci pokrycia części lub całości kosztów związanych ze świadczeniem bieżących usług opieki nad dziećmi do lat 3” nie może stanowić więcej niż 10% wartości projektu.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Kryterium wynika z zapisów RPO WM 2014-2020.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Celem kryterium jest zapewnienie, że przy deficycie miejsc opieki nad dziećmi w wieku do lat 3 interwencja zapewni przede wszystkim powstawanie nowych miejsc opieki.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 etapie oceny projektu weryfikowane będzie czy wartość zadania związanego ze świadczeniem usługi w postaci pokrycia części lub całości kosztów bieżących usług opieki nad dziećmi do lat 3 nie stanowi więcej niż 10% wartości projektu.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Jednocześnie w toku realizacji projektu beneficjent nie może przekroczyć wartości kwotowej na ten typ operacji wyliczonej jako 10% wartości projektu na etapie oceny wniosku o dofinansowanie. Typ operacji „świadczenie usługi w postaci pokrycia części lub całości kosztów związanych ze świadczeniem bieżących usług opieki nad dziećmi do lat 3” jest wsparciem uzupełniającym w projekcie.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Kryterium będzie weryfikowane na podstawie treści wniosku o dofinansowanie, w tym budżetu projektu.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Spełnienie kryterium jest warunkiem koniecznym do otrzymania dofinansowania.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Ocena kryterium jest 0/1, nie dotyczy. Zaznaczenie opcji: „nie dotyczy” odnosi się do sytuacji, w której projekt nie przewiduje udziału typu operacji „świadczenie usługi w postaci pokrycia części lub całości kosztów związanych ze świadczeniem bieżących usług opieki nad dziećmi do lat 3” w formach wskazanych w ustawie z dnia 4 lutego 2011 r. o opiece nad dziećmi w wieku do lat 3</a:t>
                      </a: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Uzyskanie oceny „0” jest jednoznaczne z odrzuceniem projektu.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0/1, nie dotyczy</a:t>
                      </a:r>
                      <a:endParaRPr lang="pl-PL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KRYTERIA DOSTĘPU (ocena 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merytoryczna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230229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9.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Uzasadnienie celowości wydatków na infrastrukturę.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Kryterium wynika z Wytycznych w zakresie realizacji przedsięwzięć z udziałem środków Europejskiego Funduszu Społecznego w obszarze rynku pracy na lata 2014-2020.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W przypadku inwestycji w infrastrukturę rozumianą jako dostosowanie lub adaptacja pomieszczeń na potrzeby świadczenia usług opieki nad dziećmi w wieku do lat 3, lub dostosowanie tych miejsc do potrzeb osób z niepełnosprawnościami, każdy wniosek musi zawierać analizę uzasadniającą celowość poniesienia tych kosztów. Analiza powinna zawierać m.in. informacje: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a) zapewnienie odpowiedniej infrastruktury na potrzeby opieki nad dziećmi do lat 3 nie jest możliwe w inny sposób;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b) potrzeba wydatkowania środków została potwierdzona analizą potrzeb i trendów demograficznych w ujęciu terytorialnym (w perspektywie kolejnych 3 lat);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c) infrastruktura została zaprojektowana zgodnie z koncepcją uniwersalnego projektowania, o której mowa w </a:t>
                      </a:r>
                      <a:r>
                        <a:rPr lang="pl-PL" sz="10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Wytycznych w zakresie realizacji zasady równości szans i niedyskryminacji, w tym dostępności dla osób z niepełnosprawnościami oraz zasady równości szans kobiet i mężczyzn w ramach funduszy unijnych na lata 2014-2020</a:t>
                      </a: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d) ewentualna adaptacja infrastruktury opiekuńczej dla dzieci do lat 3 prowadzi do zwiększenia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liczby miejsc opieki prowadzonych przez daną instytucję publiczną lub niepubliczną.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Wnioskodawca </a:t>
                      </a: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powinien wskazać źródła danych wykorzystywanych w analizie np. dane lokalne pochodzące z gmin objętych działaniami projektu, dane GUS, dane sporządzone na podstawie badań własnych. Wnioski bez wskazania źródła danych będą odrzucane jako niespełniające kryterium.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Ocena </a:t>
                      </a: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kryterium jest 0/1/nie dotyczy. Zaznaczenie opcji „nie dotyczy” odnosi się do sytuacji, w </a:t>
                      </a: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której w </a:t>
                      </a: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projekcie nie przewidziano </a:t>
                      </a:r>
                      <a:r>
                        <a:rPr lang="pl-P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wydatków na infrastrukturę. Uzyskanie oceny „0” jest jednoznaczne 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z odrzuceniem projektu.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0/1, nie dotyczy</a:t>
                      </a:r>
                      <a:endParaRPr lang="pl-PL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KRYTERIA DOSTĘPU (ocena 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merytoryczna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 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498282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przyczynia się do zaspokojenia popytu na miejsca opieki nad dziećmi do lat 3 w obszarach wykazujących niski poziom upowszechnienia opieki żłobkowej. 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wynika z </a:t>
                      </a:r>
                      <a:r>
                        <a:rPr lang="pl-PL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Wytycznych w zakresie realizacji przedsięwzięć z udziałem środków Europejskiego Funduszu Społecznego w obszarze rynku pracy na lata 2014-2020 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oraz z treści RPO WM 2014-2020.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ma na celu skierowanie wsparcia w zakresie tworzenia nowych miejsc opieki nad dziećmi do lat 3 w szczególności do obszarów o niskim stopniu upowszechnienia opieki nad dziećmi do lat 3. Aby kryterium zostało uznane za spełnione, projekt powinien być skierowany wyłącznie do gmin o niskim stopniu upowszechnienia opieki żłobkowej. O poziomie upowszechnienia opieki nad dziećmi do lat 3 decyduje odsetek dzieci do lat 3 objętych opieką w roku 2018. </a:t>
                      </a:r>
                      <a:r>
                        <a:rPr lang="pl-PL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Lista obszarów gmin uprawnionych do wzięcia udziału w konkursie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zawierająca odsetek dzieci objętych opieką żłobkową stanowi załącznik do Regulaminu Konkursu.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zostanie zweryfikowane na podstawie zapisów zawartych przez Wnioskodawcę we wniosku o dofinansowanie.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liczba punktów – 10.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skierowany jest wyłącznie do gmin, w których: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odsetek dzieci do lat 3 objętych opieką wynosi 0% – 10 pkt;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odsetek dzieci do lat 3 objętych opieką wynosi więcej niż 0% i jest mniejszy lub równy 16,1% – 5 pkt;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MERYTORYCZNE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790398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optymalizację średniego miesięcznego kosztu całkowitego utworzenia jednego miejsca opieki dla dziecka do lat 3 w żłobkach, klubach dziecięcych, u dziennych opiekunów.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wynika z treści RPO WM 2014-2020.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ma na celu zapewnienie realizacji zasady efektywnego zarządzania finansami. Koszt jednostkowy wsparcia jest odwrotnie proporcjonalny do liczby utworzonych miejsc w przeliczeniu na jeden miesiąc trwania projektu. Preferowane będą koszty osiągające wartości jak najniższe.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jest wyrażone ilorazem: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</a:t>
                      </a:r>
                      <a:r>
                        <a:rPr lang="pl-PL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Kcp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pl-PL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Mup</a:t>
                      </a: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Smk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-------------------------------, gdzie: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</a:t>
                      </a:r>
                      <a:r>
                        <a:rPr lang="pl-PL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Dp</a:t>
                      </a:r>
                      <a:endParaRPr lang="pl-PL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pl-PL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Smk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średni miesięczny koszt całkowity utworzenia jednego miejsca opieki nad dzieckiem do lat 3;</a:t>
                      </a:r>
                      <a:endParaRPr lang="pl-PL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pl-PL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Mup</a:t>
                      </a:r>
                      <a:r>
                        <a:rPr lang="pl-PL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miejsca utworzone w projekcie;</a:t>
                      </a:r>
                      <a:endParaRPr lang="pl-PL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pl-PL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Kcp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koszt całkowity projektu (wartość dofinansowania + wkład własny wnioskodawcy);</a:t>
                      </a:r>
                      <a:endParaRPr lang="pl-PL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pl-PL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Dp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czas trwania projektu w miesiącach.</a:t>
                      </a:r>
                      <a:endParaRPr lang="pl-PL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pl-PL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Wartość EUR należy przeliczać według kursu wskazanego w Regulaminie konkursu.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Koszt całkowity zawiera kwotę dofinansowania EFS i wkład własny Wnioskodawcy.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zostanie zweryfikowane na podstawie zapisów zawartych przez Wnioskodawcę we wniosku o dofinansowanie, w tym budżetu projektu.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liczba punktów – 5.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Średni miesięczny całkowity koszt utworzenia jednego miejsca opieki dla dziecka do lat 3 w projekcie jest: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mniejszy lub równy 350 EUR – 5 pkt;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wyższy niż 350 EUR ale mniejszy lub równy 417 EUR – 3 pkt;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MERYTORYCZNE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360152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zapewni trwałość utworzonych w ramach projektu miejsc opieki nad dziećmi do lat 3 w żłobkach, klubach dziecięcych i przez dziennego opiekuna, przez okres dłuższy niż 24 miesiące od daty zakończenia realizacji projektu określonej w umowie o dofinansowanie projektu.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wynika bezpośrednio z założeń RPO WM 2014-2020. Preferowane będą projekty utrzymujące miejsca opieki żłobkowej przez okres dłuższy niż minimalny okres trwałości wskazany w </a:t>
                      </a:r>
                      <a:r>
                        <a:rPr lang="pl-PL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Wytycznych w zakresie realizacji przedsięwzięć z udziałem środków Europejskiego Funduszu Społecznego w obszarze rynku pracy na lata 2014-2020.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Przez trwałość projektu rozumie się gotowość do świadczenia usługi opieki nad dziećmi w wieku do lat 3 na utworzonych i dostosowanych do potrzeb dzieci z niepełnosprawnościami w wyniku realizacji projektu miejscach.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zapewnia, że Wnioskodawcy utrzymają miejsca opieki nad dziećmi do lat 3, które utworzyli w wyniku realizacji projektu w okresie trwałości wskazanym w niniejszym kryterium.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zostanie zweryfikowane na podstawie deklaracji Wnioskodawcy dotyczącej utrzymania utworzonych w wyniku realizacji projektu miejsc opieki nad dziećmi do lat 3 w określonym czasie.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projektu zawierającego także typ operacji dotyczący pokrycia części/całości kosztów związanych ze świadczeniem bieżących usług opieki nad dziećmi do lat 3 w formie żłobka, klubu dziecięcego, opiekuna dziennego, przedmiotowe kryterium ma zastosowanie tylko do typu operacji „tworzenie i funkcjonowanie nowych miejsc opieki nad dzieckiem do lat 3, w formie żłobków (m.in. przyzakładowych) lub klubów dziecięcych i opiekuna dziennego oraz dostosowanie już istniejących miejsc do potrzeb dzieci z niepełnosprawnościami”.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liczba punktów – 4.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Funkcjonowanie miejsca opieki nad dziećmi do lat 3 dłużej niż 24 miesiące: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24 m-</a:t>
                      </a:r>
                      <a:r>
                        <a:rPr lang="pl-PL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30 m-</a:t>
                      </a:r>
                      <a:r>
                        <a:rPr lang="pl-PL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2 pkt;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powyżej 30 m-</a:t>
                      </a:r>
                      <a:r>
                        <a:rPr lang="pl-PL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4 pkt;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 – 0 pkt.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SZCZEGÓŁOWE KRYTERIA MERYTORYCZNE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0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826116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w partnerstwie podmiotów z różnych sektorów (publiczny, prywatny, społeczny).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wynika z </a:t>
                      </a:r>
                      <a:r>
                        <a:rPr lang="pl-PL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Wytycznych w zakresie realizacji przedsięwzięć z udziałem środków Europejskiego Funduszu Społecznego w obszarze rynku pracy na lata 2014-2020 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oraz z treści RPO WM 2014-2020. 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Celem zastosowania kryterium jest zapewnienie lepszej koordynacji i komplementarności działań na danym terytorium prowadzonych przez różne podmioty w odniesieniu do tej samej grupy docelowej lub nastawionych na realizację tych samych celów. Kryterium sprzyja zapewnieniu w projekcie kompleksowego wsparcia, a także zachowaniu trwałości rezultatów.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za spełnienie kryterium zostaną przyznane w przypadku zawarcia partnerstwa podmiotów z minimum dwóch sektorów lub partnerstwa pomiędzy podmiotami administracji publicznej i ekonomii społecznej. Przez podmioty ekonomii społecznej należy rozumieć podmioty wymienione w </a:t>
                      </a:r>
                      <a:r>
                        <a:rPr lang="pl-PL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Wytycznych w zakresie realizacji przedsięwzięć w obszarze włączenia społecznego i zwalczania ubóstwa z wykorzystaniem środków Europejskiego Funduszu Społecznego i Europejskiego Funduszu Rozwoju Regionalnego na lata 2014-2020.</a:t>
                      </a: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Podmioty z różnych sektorów mogą występować zarówno jako Partner jak i Lider projektu.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zostanie zweryfikowane na podstawie informacji zawartych w treści wniosku o dofinansowanie.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liczba punktów – 3.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w partnerstwie podmiotów z różnych sektorów: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 partnerstwie z podmiotem z innego sektora – 3 pkt;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partnerstwo z podmiotem z tego samego sektora – 0 pkt.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SZCZEGÓŁOWE KRYTERIA MERYTORYCZNE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7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750302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Opieka nad dziećmi do lat 3 prowadzona jest w miejscu dogodnym komunikacyjnie.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projekcie przewidziano takie usytuowanie przedsięwzięcia, które jest dogodne komunikacyjnie dla opiekunów prawnych dzieci. W związku z powyższym Wnioskodawca jest zobowiązany wskazać i uzasadnić miejsce organizacji opieki nad dziećmi do lat 3 dogodne komunikacyjnie.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Przez ‘dogodne komunikacyjnie’ należy rozumieć lokalizację miejsca opieki nad dziećmi do lat 3 w odległości nie większej niż 1000 m od przystanku komunikacji publicznej, mierzonej najkrótszą dostępną publicznie drogą dojścia pieszego od przystanku).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zostanie zweryfikowane na podstawie deklaracji Wnioskodawcy zawartej w treści Wniosku o dofinansowanie.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liczba punktów – 3.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lokalizację miejsca opieki dogodną komunikacyjnie – 3 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pkt;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warunku lub brak informacji w tym zakresie – 0 pkt.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SZCZEGÓŁOWE KRYTERIA MERYTORYCZNE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219081"/>
              </p:ext>
            </p:extLst>
          </p:nvPr>
        </p:nvGraphicFramePr>
        <p:xfrm>
          <a:off x="335279" y="1425289"/>
          <a:ext cx="8636000" cy="5156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komplementarny z inwestycjami zrealizowanymi, realizowanymi bądź planowanymi do realizacji w resortowym programie MALUCH/MALUCH+.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wynika z </a:t>
                      </a:r>
                      <a:r>
                        <a:rPr lang="pl-PL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Wytycznych w zakresie realizacji przedsięwzięć z udziałem środków Europejskiego Funduszu Społecznego w obszarze rynku pracy na lata 2014-2020 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oraz z treści RPO WM 2014-2020. 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Celem zastosowania kryterium jest zapewnienie lepszej koordynacji i komplementarności działań podejmowanych na szczeblach rządowym i samorządowym.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Komplementarność polega na finansowaniu miejsc opieki nad dziećmi do lat 3 z dwóch źródeł tj. ze środków EFS oraz z rządowego programu MALUCH/MALUCH+. Środki z resortowego programu MALUCH/MALUCH+ mogą stanowić wkład własny beneficjenta.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we wniosku o dofinansowanie wykaże działania komplementarne do inwestycji zrealizowanych, realizowanych, bądź planowanych do realizacji w resortowym programie MALUCH/MALUCH+. Przez inwestycje planowane należy rozumieć inwestycje, w przypadku których na dzień składania wniosku o dofinansowanie Wnioskodawca dysponuje oficjalnym stanowiskiem instytucji przyznającej dofinansowanie w ramach programu MALUCH/MALUCH+ o zakwalifikowaniu inwestycji do otrzymania dofinansowania.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deklaruje we wniosku o dofinansowanie, że w projekcie nie będzie występować podwójne finansowanie wydatków w związku z komplementarnością projektu z działaniami z programu MALUCH/MALUCH+.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Jednocześnie, w celu potwierdzenia niewystępowania w projekcie podwójnego finansowania tych samych wydatków związanych z tym samym miejscem opieki, wnioskodawca na etapie oceny (negocjacje) może zostać poproszony o przedstawienie szczegółowego kosztorysu całego przedsięwzięcia, zawierającego informacje na temat źródeł finansowania poszczególnych wydatków. Kosztorys ten może być weryfikowany również na etapie kontroli projektu.</a:t>
                      </a:r>
                      <a:endParaRPr lang="pl-PL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zostanie zweryfikowane na podstawie informacji zawartych w treści wniosku o dofinansowanie.</a:t>
                      </a:r>
                      <a:endParaRPr lang="pl-PL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liczba punktów – 5.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komplementarny z resortowym programem MALUCH/MALUCH+ </a:t>
                      </a:r>
                      <a:b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5 pkt;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warunku lub brak informacji w tym zakresie – 0 pkt.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SZCZEGÓŁOWE KRYTERIA MERYTORYCZNE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1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455000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wpisany do programu rewitalizacji obowiązującego na obszarze, na którym jest realizowany.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wynika z zapisów Regionalnego Programu Operacyjnego Województwa Mazowieckiego na lata 2014-2020.</a:t>
                      </a:r>
                    </a:p>
                    <a:p>
                      <a:pPr fontAlgn="base"/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ocenie podlega, czy projekt jest zgodny z obowiązującym (na dzień składania wniosku o dofinansowanie) programem rewitalizacji, przy czym zgodność projektu z programem rewitalizacji oznacza wskazanie go wprost w programie rewitalizacji (lista projektów głównych) lub określenie wśród pozostałych rodzajów przedsięwzięć rewitalizacyjnych (przedsięwzięcia uzupełniające), które realizują kierunki działań programu.</a:t>
                      </a:r>
                    </a:p>
                    <a:p>
                      <a:pPr fontAlgn="base"/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Zastosowanie kryterium przyczyni się do wsparcia procesu rewitalizacji mającego na celu pobudzenie aktywności środowisk lokalnych, stymulowanie współpracy na rzecz rozwoju społeczno-gospodarczego oraz przeciwdziałanie zjawisku wykluczenia społecznego na obszarach degradowanych i zmarginalizowanych. W celu uzyskania korzystnych efektów działań rewitalizacyjnych niezbędna jest koordynacja i synergia projektów finansowanych w ramach EFS i EFRR.</a:t>
                      </a:r>
                    </a:p>
                    <a:p>
                      <a:pPr fontAlgn="base"/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 rewitalizacji musi znajdować się w Wykazie programów rewitalizacji województwa mazowieckiego publikowanym na stronie http://www.funduszedlamazowsza.eu/.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weryfikowane na podstawie zapisów we wniosku o dofinansowanie projektu.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Maksymalna liczba punktów – 2.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zgodny z programem rewitalizacji – 2 pkt;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warunku lub brak informacji w tym zakresie – 0 pkt.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SZCZEGÓŁOWE KRYTERIA MERYTORYCZNE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1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47472" y="1417320"/>
            <a:ext cx="842346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2800" dirty="0">
                <a:latin typeface="+mn-lt"/>
              </a:rPr>
              <a:t>Kryteria dostępu oraz szczegółowe merytoryczne </a:t>
            </a:r>
          </a:p>
          <a:p>
            <a:pPr algn="ctr" eaLnBrk="0" hangingPunct="0">
              <a:defRPr/>
            </a:pPr>
            <a:r>
              <a:rPr lang="pl-PL" sz="2800" dirty="0">
                <a:latin typeface="+mn-lt"/>
              </a:rPr>
              <a:t>wyboru projektów konkursowych w ramach Regionalnego Programu Operacyjnego Województwa Mazowieckiego  na lata </a:t>
            </a:r>
            <a:r>
              <a:rPr lang="pl-PL" sz="2800" dirty="0" smtClean="0">
                <a:latin typeface="+mn-lt"/>
              </a:rPr>
              <a:t>2014-2020</a:t>
            </a:r>
          </a:p>
          <a:p>
            <a:pPr algn="ctr" eaLnBrk="0" hangingPunct="0">
              <a:defRPr/>
            </a:pPr>
            <a:endParaRPr lang="pl-PL" sz="2800" dirty="0" smtClean="0">
              <a:latin typeface="+mn-lt"/>
            </a:endParaRPr>
          </a:p>
          <a:p>
            <a:pPr algn="ctr" eaLnBrk="0" hangingPunct="0">
              <a:defRPr/>
            </a:pPr>
            <a:endParaRPr lang="pl-PL" sz="2800" dirty="0">
              <a:latin typeface="+mn-lt"/>
            </a:endParaRPr>
          </a:p>
          <a:p>
            <a:pPr algn="ctr"/>
            <a:r>
              <a:rPr lang="pl-PL" sz="2400" b="1" dirty="0">
                <a:latin typeface="+mn-lt"/>
              </a:rPr>
              <a:t>Działanie 8.3 Ułatwianie powrotu do aktywności zawodowej osób sprawujących opiekę nad dziećmi do lat </a:t>
            </a:r>
            <a:r>
              <a:rPr lang="pl-PL" sz="2400" b="1" dirty="0" smtClean="0">
                <a:latin typeface="+mn-lt"/>
              </a:rPr>
              <a:t>3</a:t>
            </a:r>
          </a:p>
          <a:p>
            <a:pPr algn="ctr"/>
            <a:endParaRPr lang="pl-PL" sz="2000" b="1" dirty="0">
              <a:latin typeface="+mn-lt"/>
            </a:endParaRPr>
          </a:p>
          <a:p>
            <a:pPr algn="ctr"/>
            <a:r>
              <a:rPr lang="pl-PL" sz="2400" b="1" dirty="0">
                <a:latin typeface="+mn-lt"/>
              </a:rPr>
              <a:t>Poddziałanie 8.3.2 </a:t>
            </a:r>
            <a:r>
              <a:rPr lang="pl-PL" sz="2400" b="1" dirty="0" smtClean="0">
                <a:latin typeface="+mn-lt"/>
              </a:rPr>
              <a:t>Ułatwianie </a:t>
            </a:r>
            <a:r>
              <a:rPr lang="pl-PL" sz="2400" b="1" dirty="0">
                <a:latin typeface="+mn-lt"/>
              </a:rPr>
              <a:t>powrotu do aktywności zawodowej w ramach </a:t>
            </a:r>
            <a:r>
              <a:rPr lang="pl-PL" sz="2400" b="1" dirty="0" smtClean="0">
                <a:latin typeface="+mn-lt"/>
              </a:rPr>
              <a:t>ZIT</a:t>
            </a:r>
            <a:endParaRPr lang="pl-PL" sz="2400" b="1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1" y="338311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 smtClean="0">
                <a:latin typeface="+mn-lt"/>
              </a:rPr>
              <a:t>Urząd Marszałkowski Województwa Mazowieckiego </a:t>
            </a:r>
            <a:r>
              <a:rPr lang="pl-PL" altLang="pl-PL" dirty="0">
                <a:latin typeface="+mn-lt"/>
              </a:rPr>
              <a:t>w Warszawie</a:t>
            </a:r>
          </a:p>
          <a:p>
            <a:pPr algn="ctr">
              <a:defRPr/>
            </a:pPr>
            <a:r>
              <a:rPr lang="pl-PL" altLang="pl-PL" dirty="0" smtClean="0">
                <a:latin typeface="+mn-lt"/>
              </a:rPr>
              <a:t>Al</a:t>
            </a:r>
            <a:r>
              <a:rPr lang="pl-PL" altLang="pl-PL" dirty="0">
                <a:latin typeface="+mn-lt"/>
              </a:rPr>
              <a:t>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107" y="329346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74320" y="1788160"/>
            <a:ext cx="865060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+mn-lt"/>
              </a:rPr>
              <a:t> </a:t>
            </a:r>
            <a:r>
              <a:rPr lang="pl-PL" sz="2400" b="1" dirty="0" smtClean="0">
                <a:latin typeface="+mn-lt"/>
              </a:rPr>
              <a:t>Typ projektów</a:t>
            </a:r>
          </a:p>
          <a:p>
            <a:endParaRPr lang="pl-PL" sz="2400" b="1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dirty="0" smtClean="0">
                <a:latin typeface="+mn-lt"/>
              </a:rPr>
              <a:t>Tworzenie </a:t>
            </a:r>
            <a:r>
              <a:rPr lang="pl-PL" dirty="0">
                <a:latin typeface="+mn-lt"/>
              </a:rPr>
              <a:t>i funkcjonowanie nowych miejsc opieki nad dzieckiem do lat 3, w formie żłobków (m.in. przyzakładowych) lub klubów dziecięcych i opiekuna dziennego oraz dostosowanie już istniejących miejsc do potrzeb dzieci z niepełnosprawnościami; </a:t>
            </a:r>
            <a:endParaRPr lang="pl-PL" dirty="0" smtClean="0"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dirty="0" smtClean="0">
                <a:latin typeface="+mn-lt"/>
              </a:rPr>
              <a:t>Świadczenie </a:t>
            </a:r>
            <a:r>
              <a:rPr lang="pl-PL" dirty="0">
                <a:latin typeface="+mn-lt"/>
              </a:rPr>
              <a:t>usługi w postaci pokrycia części lub całości kosztów związanych ze świadczeniem bieżących usług opieki nad dziećmi do lat 3 w formach wskazanych w ustawie z dnia 4 lutego 2011 r. o opiece nad dziećmi w wieku do lat 3 tj. za pobyt dziecka w żłobku, klubie dziecięcym, u dziennego opiekuna. Typ </a:t>
            </a:r>
            <a:r>
              <a:rPr lang="pl-PL" dirty="0" smtClean="0">
                <a:latin typeface="+mn-lt"/>
              </a:rPr>
              <a:t>projektu </a:t>
            </a:r>
            <a:r>
              <a:rPr lang="pl-PL" dirty="0">
                <a:latin typeface="+mn-lt"/>
              </a:rPr>
              <a:t>nr 2 może jedynie stanowić wsparcie uzupełniające do typu </a:t>
            </a:r>
            <a:r>
              <a:rPr lang="pl-PL" dirty="0" smtClean="0">
                <a:latin typeface="+mn-lt"/>
              </a:rPr>
              <a:t>projektu </a:t>
            </a:r>
            <a:r>
              <a:rPr lang="pl-PL" dirty="0">
                <a:latin typeface="+mn-lt"/>
              </a:rPr>
              <a:t>nr 1</a:t>
            </a:r>
            <a:r>
              <a:rPr lang="pl-PL" dirty="0" smtClean="0">
                <a:latin typeface="+mn-lt"/>
              </a:rPr>
              <a:t>.</a:t>
            </a:r>
            <a:endParaRPr lang="pl-PL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107" y="29348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727287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Wnioskowana kwota dofinansowania w projekcie przekracza wyrażoną w PLN równowartość 100 tys. EUR, a koszty bezpośrednie projektu będą rozliczane na podstawie rzeczywiście poniesionych wydatków.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Kryterium wynika z </a:t>
                      </a:r>
                      <a:r>
                        <a:rPr lang="pl-PL" sz="10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Wytycznych w zakresie kwalifikowalności wydatków w ramach  EFRR, EFS i FS na lata 2014-2020</a:t>
                      </a: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Kryterium zostanie zweryfikowane na podstawie treści wniosku o dofinansowanie</a:t>
                      </a: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Wnioskowana kwota dofinansowania w projekcie, tj. łącznie środki z Europejskiego Funduszu Społecznego oraz z środki budżetu państwa (jeśli dotyczy), przekracza wyrażoną w PLN równowartość 100 tys. EUR. Kwotę należy przeliczyć </a:t>
                      </a: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wg </a:t>
                      </a: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kursu euro podanego w regulaminie konkursu.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Jednocześnie, koszty bezpośrednie projektu będą rozliczane na podstawie rzeczywiście poniesionych wydatków, co oznacza, że nie mogą być do nich stosowane uproszczone metody rozliczania wydatków. Koszty pośrednie rozliczane będą z wykorzystaniem stawek ryczałtowych, określonych w rozdziale 8.4 </a:t>
                      </a:r>
                      <a:r>
                        <a:rPr lang="pl-PL" sz="10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Wytycznych w zakresie kwalifikowalności wydatków w ramach </a:t>
                      </a:r>
                      <a:r>
                        <a:rPr lang="pl-PL" sz="10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EFRR</a:t>
                      </a:r>
                      <a:r>
                        <a:rPr lang="pl-PL" sz="10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EFS i FS na lata 2014-2020</a:t>
                      </a: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i wskazanych w regulaminie konkursu. 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W sytuacji gdy na którymkolwiek etapie oceny wniosku (ocena formalna, merytoryczna, negocjacje) kwota dofinansowania wyrażona w PLN zmniejszy się do wartości równej lub niższej niż 100 tys. EUR wniosek zostanie odrzucony. 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Spełnienie kryterium jest warunkiem koniecznym do otrzymania dofinan</a:t>
                      </a:r>
                      <a:r>
                        <a:rPr lang="pl-P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sowania. 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Ocena kryterium jest 0/1. Uzyskanie oceny „0” jest jednoznaczne z odrzuceniem projektu.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DOSTĘPU (ocena formalna)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827637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zobowiązuje się, że tworzenie i funkcjonowanie nowych miejsc opieki nad dzieckiem do lat 3, w formie żłobków (m.in. przyzakładowych) lub klubów dziecięcych, dziennego opiekuna odbywać się będzie zgodnie ze standardami wynikającymi z ustawy z dnia 4 lutego 2011 r. o opiece nad dziećmi w wieku do lat 3.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wynika z zapisów RPO WM 2014-2020.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będzie weryfikowane na podstawie deklaracji Wnioskodawcy zawartej we wniosku o dofinansowanie, że projekt będzie realizowany zgodnie ustawą z dnia 4 lutego 2011 r. o opiece nad dziećmi w wieku do lat 3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jest warunkiem koniecznym do otrzymania dofinansowania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. Ocena kryterium jest 0/1. Uzyskanie oceny „0” jest jednoznaczne z odrzuceniem projektu.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 (ocena formalna)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507810"/>
              </p:ext>
            </p:extLst>
          </p:nvPr>
        </p:nvGraphicFramePr>
        <p:xfrm>
          <a:off x="335279" y="1425289"/>
          <a:ext cx="8636000" cy="4950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9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Okres realizacji projektu nie przekracza 30 miesięcy, przy czym maksymalnie: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9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przez 24 miesiące ze środków EFS może być współfinansowana bieżąca działalność nowo utworzonych miejsc opieki nad dziećmi do 3 lat w formie żłobków, klubów dziecięcych oraz dziennego opiekuna. Dotyczy to typu operacji 1. </a:t>
                      </a:r>
                      <a:endParaRPr lang="pl-PL" sz="95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przez 12 miesięcy ze środków EFS może być współfinansowane świadczenie usługi w postaci pokrycia części lub całości kosztów związanych ze świadczeniem bieżących usług opieki nad dziećmi do lat 3 względem konkretnego dziecka i opiekuna w żłobku, klubie dziecięcym i u dziennego opiekuna Dotyczy to typu operacji 2.</a:t>
                      </a:r>
                      <a:endParaRPr lang="pl-PL" sz="9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9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Kryterium wynika z </a:t>
                      </a:r>
                      <a:r>
                        <a:rPr lang="pl-PL" sz="950" i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Wytycznych w zakresie realizacji przedsięwzięć z udziałem środków Europejskiego Funduszu Społecznego w obszarze rynku pracy na lata 2014-2020.</a:t>
                      </a:r>
                      <a:endParaRPr lang="pl-PL" sz="95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9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Ograniczony czas realizacji projektu powinien skutkować precyzyjnym planowaniem przez projektodawców zamierzonych przedsięwzięć, co powinno wpłynąć na zwiększenie efektywności oraz sprawne rozliczanie finansowe wdrażanych projektów.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9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Okres realizacji projektu rozumiany jest jako całkowity czas trwania projektu, w którym mieszczą się wszystkie działania. Obejmuje również współfinansowanie fazy przygotowawczej (tylko w typie operacji </a:t>
                      </a:r>
                      <a:r>
                        <a:rPr lang="pl-PL" sz="950" i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„tworzenie i funkcjonowanie nowych miejsc opieki nad dzieckiem do lat 3, w formie żłobków (m.in. przyzakładowych), lub klubów dziecięcych i opiekuna dziennego oraz dostosowanie już istniejących miejsc do potrzeb dzieci z niepełnosprawnościami”)</a:t>
                      </a:r>
                      <a:r>
                        <a:rPr lang="pl-PL" sz="9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służącej przygotowaniu bazy lokalowej niezbędnej do uruchomienia przedmiotowych miejsc. </a:t>
                      </a:r>
                      <a:br>
                        <a:rPr lang="pl-PL" sz="9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pl-PL" sz="9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Faza przygotowawcza trwa do 6 miesięcy. Na etapie realizacji projektu Instytucja Organizująca Konkurs może przedłużyć fazę przygotowawczą na uzasadniony wniosek, nie dłużej jednak niż o dodatkowe 3 miesiące, wówczas okres współfinansowania ze środków EFS bieżącej działalność utworzonych w projekcie miejsc opieki nad dziećmi do 3 lat ulega skróceniu adekwatnie do okresu wydłużenia fazy przygotowawczej.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9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Katalog możliwych działań do objęcia projektem na utworzenie miejsc opieki nad dziećmi do lat 3 został określony w </a:t>
                      </a:r>
                      <a:r>
                        <a:rPr lang="pl-PL" sz="95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Wytycznych w zakresie realizacji przedsięwzięć z udziałem środków Europejskiego Funduszu Społecznego w obszarze rynku pracy na lata 2014-2020</a:t>
                      </a:r>
                      <a:r>
                        <a:rPr lang="pl-PL" sz="9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. Bieżące koszty nowo utworzonych miejsc opieki nad dziećmi do lat 3 to koszty związane z funkcjonowaniem uruchomionego miejsca i pobytem dziecka na uruchomionym już miejscu.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9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Katalog kosztów w projektach ukierunkowanych na tworzenie nowych miejsc oraz katalog kosztów związanych z bieżącym świadczeniem usług opieki nad dziećmi do lat 3 został określony w </a:t>
                      </a:r>
                      <a:r>
                        <a:rPr lang="pl-PL" sz="95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Wytycznych w zakresie realizacji przedsięwzięć z udziałem środków Europejskiego Funduszu </a:t>
                      </a:r>
                      <a:r>
                        <a:rPr lang="pl-PL" sz="9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Społecznego w obszarze rynku pracy na lata 2014-2020.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9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Kryterium zostanie zweryfikowane na podstawie treści wniosku o dofinansowanie, w tym budżetu projektu.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l-PL" sz="9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Spełnienie kryterium jest warunkiem koniecznym do otrzymania dofinanso</a:t>
                      </a:r>
                      <a:r>
                        <a:rPr lang="pl-PL" sz="9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wania</a:t>
                      </a:r>
                      <a:r>
                        <a:rPr lang="pl-PL" sz="9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. Ocena kryterium jest 0/1. Uzyskanie oceny „0” jest jednoznaczne z odrzuceniem projektu.</a:t>
                      </a:r>
                      <a:endParaRPr lang="pl-PL" sz="9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 (ocena formalna)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4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312386"/>
              </p:ext>
            </p:extLst>
          </p:nvPr>
        </p:nvGraphicFramePr>
        <p:xfrm>
          <a:off x="335279" y="1425289"/>
          <a:ext cx="8636000" cy="4546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może przewidywać pobieranie opłat od opiekunów prawnych za pobyt dziecka w żłobku, klubie dziecięcym lub u dziennego opiekuna.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Kryterium wynika z zapisów RPO WM 2014-2020.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Kryterium zapewnia jednolite podejście do wnoszenia opłat na obszarach realizacji projektów.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a. W przypadku form opieki w postaci żłobków, klubów dziecięcych i dziennego opiekuna pobierane opłaty nie mogą być wyższe niż wartości określone w stosownych uchwałach rad gmin/miast w sprawie ustalenia wysokości opłat za pobyt dziecka w żłobku, klubie dziecięcym i u dziennego opiekuna.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b. W sytuacji, gdy na obszarze, na którym realizowany będzie projekt nie została podjęta przedmiotowa uchwała, pobierana miesięczna opłata nie może być wyższa niż wynika ze </a:t>
                      </a:r>
                      <a:r>
                        <a:rPr lang="pl-PL" sz="10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Sprawozdania Rady Ministrów z realizacji ustawy z dnia 4 lutego 2011 r. o opiece nad dziećmi w wieku do lat 3 w 2017 r. </a:t>
                      </a: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(tab.7 str.28 dla województwa mazowieckiego i tab.8 str.29), tj.: </a:t>
                      </a:r>
                      <a:r>
                        <a:rPr lang="pl-PL" sz="10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nie więcej niż 488 PLN dla żłobków i nie więcej niż 500 PLN dla klubów dziecięcych.  W sytuacji opisanej w pkt b. opłaty wnoszone przez opiekunów prawnych dzieci, w przypadku korzystania z formy opieki prowadzonej przez dziennego opiekuna nie mogą wynosić więcej niż 186 PLN miesięcznie.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Sprawozdanie opublikowano na stronie internetowej Ministerstwa </a:t>
                      </a:r>
                      <a:r>
                        <a:rPr lang="pl-PL" sz="10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Rodziny i Pracy i Polityki Społecznej -</a:t>
                      </a: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link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: </a:t>
                      </a:r>
                      <a:r>
                        <a:rPr lang="en-US" sz="100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hlinkClick r:id="rId2"/>
                        </a:rPr>
                        <a:t>https://www.gov.pl/web/rodzina/informacje-statystyczne-opieka-nad-dzieckiem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.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Opłaty wnoszone przez opiekunów prawnych są zaliczane do wkładu własnego wnioskodawcy.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Kryterium zostanie zweryfikowane na podstawie deklaracji Wnioskodawcy zawartej we wniosku o dofinansowanie, dotyczącej kwoty opłat, jaka będzie pobierana od opiekunów prawnych dzieci korzystających z miejsc opieki nad dziećmi w wieku do lat 3.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Spełnienie kryterium jest warunkiem koniecznym do otrzymania dofinansowania. Ocena kryterium jest 0/1, nie dotyczy - kiedy projekt nie przewiduje pobierania opłat</a:t>
                      </a: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Uzyskanie oceny „0” jest jednoznaczne z odrzuceniem projektu.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0/1, nie dotyczy</a:t>
                      </a:r>
                      <a:endParaRPr lang="pl-PL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 (ocena formalna)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588575"/>
              </p:ext>
            </p:extLst>
          </p:nvPr>
        </p:nvGraphicFramePr>
        <p:xfrm>
          <a:off x="335279" y="1425289"/>
          <a:ext cx="8636000" cy="526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prowadzi do zwiększenia liczby miejsc opieki na dziećmi do lat 3, prowadzonych przez daną instytucję publiczną lub niepubliczną.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Kryterium wynika z </a:t>
                      </a:r>
                      <a:r>
                        <a:rPr lang="pl-PL" sz="900" i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Wytycznych w zakresie realizacji przedsięwzięć z udziałem środków Europejskiego Funduszu Społecznego w obszarze rynku pracy na lata 2014-2020.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Kryterium ma zapewnić, że w związku z realizacją projektu przez daną instytucję publiczną lub niepubliczną, liczba miejsc opieki nad dziećmi do lat 3 będzie większa niż liczba tych miejsc prowadzonych przez daną instytucję w roku poprzedzającym złożenie wniosku.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Kryterium zapewnia, że Wnioskodawcy nie zlikwidują miejsc opieki nad dziećmi do lat 3, które prowadzili przed rozpoczęciem projektu, zarówno w trakcie realizacji projektu, jak i w okresie trwałości.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Wnioskodawca wskazuje we wniosku o dofinansowanie (w części D.1 Lista zadań, Szczegółowy opis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Zadania) liczbę miejsc opieki nad dziećmi do lat 3, które zamierza utworzyć oraz liczbę miejsc, które prowadził w roku poprzedzającym złożenie wniosku o dofinansowanie (2019) zgodnie ze zgłoszeniem do właściwej instytucji. W przypadku podmiotów, które funkcjonują w okresie krótszym niż 1 rok należy podać dane za cały okres funkcjonowania. W tym przypadku pod uwagę brana będzie najwyższa wartość wskazana przez Wnioskodawcę (np. w okresie 2 miesięcy 2019 roku liczba miejsc prowadzona przez Wnioskodawcę wyniosła 20. W roku 2020 do dnia złożenia wniosku o dofinansowanie, liczba miejsc prowadzona przez Wnioskodawcę wynosi 26. Pod uwagę brana będzie większa liczba miejsc, tj. 26).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 przypadku podmiotów nowych utworzone w projekcie miejsca stanowią przyrost netto.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Kryterium będzie weryfikowane na podstawie wskaźnika „Liczba utworzonych miejsc opieki nad dziećmi w wieku do lat 3”, który należy przedstawić uwzględniając poniższe informacje: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9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Wp</a:t>
                      </a: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= </a:t>
                      </a:r>
                      <a:r>
                        <a:rPr lang="pl-PL" sz="9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Wd</a:t>
                      </a: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- </a:t>
                      </a:r>
                      <a:r>
                        <a:rPr lang="pl-PL" sz="9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Wb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9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Wp</a:t>
                      </a: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= liczba miejsc utworzona w wyniku projektu </a:t>
                      </a:r>
                    </a:p>
                    <a:p>
                      <a:pPr algn="l"/>
                      <a:r>
                        <a:rPr lang="pl-PL" sz="90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Wd</a:t>
                      </a: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= Wartość docelowa = dotychczas prowadzone miejsca opieki nad dziećmi do lat 3 + miejsca planowane do utworzenia w projekcie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9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Wb</a:t>
                      </a: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= Wartość bazowa = liczba dotychczas prowadzonych miejsc (liczba miejsc </a:t>
                      </a:r>
                      <a:r>
                        <a:rPr lang="x-none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roku poprzedzającym złożenie </a:t>
                      </a: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x-none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niosku o dofinansowanie</a:t>
                      </a: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 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Spełnienie kryterium jest warunkiem koniecznym do otrzymania dofinansowania. 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9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Kryterium nie ma zastosowania w przypadku dostosowania istniejących miejsc do potrzeb dzieci z niepełnosprawnościami</a:t>
                      </a:r>
                      <a:r>
                        <a:rPr lang="pl-PL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Ocena kryterium jest 0/1, nie dotyczy. Uzyskanie oceny „0” jest jednoznaczne z odrzuceniem projektu.</a:t>
                      </a:r>
                      <a:endParaRPr lang="pl-PL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0/1, nie dotyczy</a:t>
                      </a:r>
                      <a:endParaRPr lang="pl-PL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 (ocena formalna)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968647"/>
              </p:ext>
            </p:extLst>
          </p:nvPr>
        </p:nvGraphicFramePr>
        <p:xfrm>
          <a:off x="335279" y="1425289"/>
          <a:ext cx="8636000" cy="5156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zapewnia obowiązkowo osiągnięcie wskaźnika rezultatu bezpośredniego: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osób, które powróciły na rynek pracy po przerwie związanej z 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urodzeniem/wychowaniem </a:t>
                      </a:r>
                      <a:r>
                        <a:rPr lang="pl-PL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dziecka lub utrzymały zatrudnienie po opuszczeniu programu - </a:t>
                      </a:r>
                      <a:r>
                        <a:rPr lang="pl-PL" sz="1000" strike="sng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  <a:r>
                        <a:rPr lang="pl-PL" sz="1000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70%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Liczba osób pozostających bez pracy, które znalazły pracę lub poszukują pracy po opuszczeniu programu - </a:t>
                      </a:r>
                      <a:r>
                        <a:rPr lang="pl-PL" sz="1000" strike="sng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r>
                        <a:rPr lang="pl-PL" sz="1000" strike="sng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pl-PL" sz="1000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60%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Minimalny poziom efektów realizacji projektu dla Działania 8.3 określono w RPO WM 2014-2020 jako wskaźnik rezultatu bezpośredniego dla przedmiotowego konkursu, który zdefiniowano we Wspólnej Liście Wskaźników Kluczowych.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Wskaźnik rezultatu bezpośredniego: </a:t>
                      </a:r>
                      <a:r>
                        <a:rPr lang="pl-PL" sz="10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Liczba osób, które powróciły na rynek pracy po przerwie związanej z urodzeniem/wychowaniem dziecka lub utrzymały zatrudnienie, po opuszczeniu programu</a:t>
                      </a: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musi osiągnąć przynajmniej </a:t>
                      </a:r>
                      <a:r>
                        <a:rPr lang="pl-PL" sz="1000" strike="sng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80</a:t>
                      </a:r>
                      <a:r>
                        <a:rPr lang="pl-PL" sz="1000" strike="sng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%</a:t>
                      </a:r>
                      <a:r>
                        <a:rPr lang="pl-PL" sz="1000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70%</a:t>
                      </a: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.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We wskaźniku należy wykazać osoby, które wróciły na rynek pracy po urlopie macierzyńskim lub rodzicielskim oraz osoby, które utrzymały zatrudnienie. </a:t>
                      </a: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We wskaźniku uwzględniane są osoby, które w dniu przystąpienia do projektu były pracujące.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Wskaźnik rezultatu bezpośredniego: </a:t>
                      </a:r>
                      <a:r>
                        <a:rPr lang="pl-PL" sz="10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Liczba osób pozostających bez pracy, które znalazły pracę lub poszukują pracy po opuszczeniu programu</a:t>
                      </a: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musi osiągnąć przynajmniej </a:t>
                      </a:r>
                      <a:r>
                        <a:rPr lang="pl-PL" sz="1000" strike="sng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70</a:t>
                      </a:r>
                      <a:r>
                        <a:rPr lang="pl-PL" sz="1000" strike="sng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%</a:t>
                      </a:r>
                      <a:r>
                        <a:rPr lang="pl-PL" sz="1000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60%</a:t>
                      </a: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.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We wskaźniku należy uwzględnić osoby bezrobotne i bierne zawodowo, które znalazły pracę lub poszukują pracy po opuszczeniu programu.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Definicja osób bezrobotnych oraz biernych zawodowo jest zgodna z definicjami wskaźników pn.: </a:t>
                      </a:r>
                      <a:r>
                        <a:rPr lang="pl-PL" sz="10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liczba osób bezrobotnych, w tym długotrwale bezrobotnych, objętych wsparciem w programie</a:t>
                      </a: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oraz </a:t>
                      </a:r>
                      <a:r>
                        <a:rPr lang="pl-PL" sz="10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liczba osób biernych zawodowo objętych wsparciem w programie</a:t>
                      </a: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zawartymi w części dot. wskaźników wspólnych EFS monitorowanych we wszystkich priorytetach inwestycyjnych w </a:t>
                      </a:r>
                      <a:r>
                        <a:rPr lang="pl-PL" sz="1000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Wytycznych w zakresie monitorowania postępu rzeczowego realizacji programów operacyjnych na lata 2014-2020</a:t>
                      </a: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Osoby poszukujące pracy są rozumiane jako osoby pozostające bez pracy, gotowe do podjęcia pracy i aktywnie poszukujące zatrudnienia. Osoby nowo zarejestrowane w publicznych służbach zatrudnienia jako poszukujące pracy należy wliczać do wskaźnika, nawet jeśli nie mogą one od razu podjąć zatrudnienia.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Kryterium będzie weryfikowane na podstawie deklaracji Wnioskodawcy zawartej w treści wniosku o dofinansowanie</a:t>
                      </a: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jest warunkiem koniecznym do otrzymania dofinansowania. Ocena kryterium jest 0/1. Uzyskanie oceny „0” jest jednoznaczne z odrzuceniem projektu.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 (ocena formalna)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5188</TotalTime>
  <Words>4025</Words>
  <Application>Microsoft Office PowerPoint</Application>
  <PresentationFormat>Pokaz na ekranie (4:3)</PresentationFormat>
  <Paragraphs>313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Makowski Marek</cp:lastModifiedBy>
  <cp:revision>776</cp:revision>
  <cp:lastPrinted>2019-10-18T11:40:52Z</cp:lastPrinted>
  <dcterms:created xsi:type="dcterms:W3CDTF">2015-04-20T12:46:14Z</dcterms:created>
  <dcterms:modified xsi:type="dcterms:W3CDTF">2019-11-05T14:48:40Z</dcterms:modified>
</cp:coreProperties>
</file>