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7"/>
  </p:notesMasterIdLst>
  <p:handoutMasterIdLst>
    <p:handoutMasterId r:id="rId28"/>
  </p:handoutMasterIdLst>
  <p:sldIdLst>
    <p:sldId id="258" r:id="rId2"/>
    <p:sldId id="345" r:id="rId3"/>
    <p:sldId id="382" r:id="rId4"/>
    <p:sldId id="35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41" r:id="rId14"/>
    <p:sldId id="433" r:id="rId15"/>
    <p:sldId id="446" r:id="rId16"/>
    <p:sldId id="445" r:id="rId17"/>
    <p:sldId id="444" r:id="rId18"/>
    <p:sldId id="452" r:id="rId19"/>
    <p:sldId id="451" r:id="rId20"/>
    <p:sldId id="450" r:id="rId21"/>
    <p:sldId id="449" r:id="rId22"/>
    <p:sldId id="448" r:id="rId23"/>
    <p:sldId id="443" r:id="rId24"/>
    <p:sldId id="447" r:id="rId25"/>
    <p:sldId id="387" r:id="rId26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87085" autoAdjust="0"/>
  </p:normalViewPr>
  <p:slideViewPr>
    <p:cSldViewPr snapToGrid="0">
      <p:cViewPr varScale="1">
        <p:scale>
          <a:sx n="108" d="100"/>
          <a:sy n="108" d="100"/>
        </p:scale>
        <p:origin x="1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97DE0-C653-454D-9F38-48322E833B16}" type="datetimeFigureOut">
              <a:rPr lang="pl-PL" smtClean="0"/>
              <a:t>04.11.2019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811C6-B7F9-44CF-B57C-2D2414D23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27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04.11.2019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bserwatorium.mazowsze.pl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2014-2020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</a:t>
            </a:r>
            <a:r>
              <a:rPr lang="pl-PL" dirty="0" smtClean="0">
                <a:latin typeface="+mj-lt"/>
              </a:rPr>
              <a:t>2014-2020 </a:t>
            </a: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14 listopada 2019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2" y="190206"/>
            <a:ext cx="5938019" cy="56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70318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w odniesieniu do rozwoju edukacji zawodowej uwzględnia potrzeby lokalnego/regionalnego rynku pracy. 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zapisów we wniosku o dofinansowanie projektu.</a:t>
                      </a:r>
                      <a:endParaRPr lang="pl-PL" sz="1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we wniosku o dofinansowanie oświadcza, że podejmowane działania z zakresu rozwoju edukacji zawodowej będą odpowiadały potrzebom rynku pracy, z uwzględnieniem branż zidentyfikowanych jako branże o największym potencjale rozwojowym i/lub branż strategicznych dla regionu/subregionu, w tym należących do inteligentnych specjalizacji regionu, o których mowa w Regionalnej Strategii Innowacji dla Mazowsza do 2020 roku.</a:t>
                      </a: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Wnioskodawca oświadcza, że działania realizowane w ramach projektu uwzględniają prognozy dotyczące zapotrzebowania rynku pracy na określone zawody i wykształcenie w określonych branżach.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Pomocne będą informacje zawarte na stronie: </a:t>
                      </a:r>
                      <a:r>
                        <a:rPr lang="pl-PL" sz="1000" u="sng" dirty="0" smtClean="0">
                          <a:solidFill>
                            <a:srgbClr val="0563C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www.obserwatorium.mazowsze.pl</a:t>
                      </a: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dostępne ogólnopolskie i regionalne badania i analizy rynku pracy oraz uzupełniająco informacje oraz dane ilościowe i jakościowe dostępne za pośrednictwem powołanego z inicjatywy Komisji Europejskiej portalu EU </a:t>
                      </a:r>
                      <a:r>
                        <a:rPr lang="pl-PL" sz="1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Skills</a:t>
                      </a: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Panorama, a także w przygotowywanej przez MEN </a:t>
                      </a:r>
                      <a:r>
                        <a:rPr lang="pl-PL" sz="10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Prognozie zapotrzebowania na pracowników w zawodach szkolnictwa branżowego na krajowym i wojewódzkim rynku pracy</a:t>
                      </a:r>
                      <a:r>
                        <a:rPr lang="pl-PL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zapisów </a:t>
                      </a:r>
                      <a:r>
                        <a:rPr lang="pl-PL" sz="100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Wytycznych w zakresie realizacji przedsięwzięć z udziałem środków Europejskiego Funduszu Społecznego w obszarze edukacji na lata 2014-2020</a:t>
                      </a:r>
                      <a:r>
                        <a:rPr lang="pl-PL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 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merytoryczna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372131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Przedsięwzięcia realizowane w ramach projektu uwzględniają indywidualne potrzeby rozwojowe i edukacyjne oraz możliwości psychofizyczne uczniów objętych wsparciem. 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zapisów we wniosku o dofinansowanie projektu.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we wniosku o dofinansowanie wykazuje, w jaki sposób działania przewidziane w projekcie (w zakresie staży uczniowskich, dodatkowych zajęć specjalistycznych, kursów przygotowawczych do egzaminu maturalnego, zajęć w szkole wyższej, doradztwa edukacyjno-zawodowego, przygotowania zawodowego uczniów szkół i placówek systemu oświaty prowadzących kształcenie zawodowe w charakterze młodocianego pracownika organizowanych u pracodawców oraz młodocianych pracowników wypełniających obowiązek szkolny w formie przygotowania zawodowego zorganizowane u pracodawcy) uwzględniają indywidualne potrzeby rozwojowe i edukacyjne oraz możliwości psychofizyczne uczniów objętych wsparciem.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Wytycznych w zakresie realizacji przedsięwzięć z udziałem środków Europejskiego Funduszu Społecznego w obszarze edukacji na lata 2014-2020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KRYTERIA DOSTĘPU (ocena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merytoryczna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268714"/>
              </p:ext>
            </p:extLst>
          </p:nvPr>
        </p:nvGraphicFramePr>
        <p:xfrm>
          <a:off x="335279" y="1425289"/>
          <a:ext cx="8636000" cy="442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Przedsięwzięcia finansowane w ramach projektu ze środków EFS stanowią uzupełnienie działań prowadzonych przez szkoły.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oświadczenia Wnioskodawcy zawartego we wniosku o dofinansowanie.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zamieszcza we wniosku o dofinansowanie obligatoryjne oświadczenie o następującej treści: „Przedsięwzięcia finansowane w ramach projektu są uzupełnieniem działań wcześniej prowadzonych przez każdą objętą wsparciem szkołę, a skala działań prowadzonych przez szkołę przed złożeniem wniosku o dofinansowanie (nakłady środków na ich realizację) nie ulega zmniejszeniu w stosunku do skali działań (nakładów) prowadzonych przez szkołę w okresie 12 miesięcy poprzedzających złożenie wniosku o dofinansowanie (średniomiesięcznie) ”.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Dofinansowanie mogą uzyskać tylko te formy wsparcia, które nie są finansowane z innych źródeł, w tym ze środków subwencji oświatowej.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Warunek nie dotyczy działań zrealizowanych w ramach RPO WM oraz programów rządowych. Jeżeli w okresie 12 miesięcy przed złożeniem wniosku o dofinansowanie tego typu interwencja zostanie zakończona, to skala działań - nakłady mogą być mierzone z wyłączeniem tych przedsięwzięć.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nie może obniżyć skali prowadzonych dotychczas działań (nakładów na te działania) również w trakcie trwania projektu.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Projekt powinien stanowić dodatkowe wsparcie szkoły, co oznacza, że nie ma możliwości sfinansowania działań, które prowadziła ona dotychczas (we wskazanym okresie referencyjnym) z wykorzystaniem własnych środków i zasobów.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Zastosowane kryterium ma na celu zachowanie przez Wnioskodawców dodatkowości wsparcia EFS i wyeliminowanie sytuacji, w których finansowanie unijne zastępuje finansowanie krajowe.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</a:t>
                      </a:r>
                      <a:r>
                        <a:rPr lang="pl-PL" sz="9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Wytycznych w zakresie realizacji przedsięwzięć z udziałem środków Europejskiego Funduszu Społecznego w obszarze edukacji na lata 2014-2020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KRYTERIA DOSTĘPU (ocena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merytoryczna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37744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Stworzone w ramach projektu materiały edukacyjne są opublikowane na wolnych licencjach.</a:t>
                      </a: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deklaracji Wnioskodawcy zawartej we wniosku o dofinansowanie.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deklaruje, że powstałe w ramach projektu materiały edukacyjne i szkoleniowe zostaną opublikowane na wskazanych przez Wnioskodawcę wolnych licencjach. Udostępnienie na wolnej licencji zapewnia licencjobiorcy co najmniej prawo do dowolnego wykorzystywania utworów do celów komercyjnych i niekomercyjnych, tworzenia i rozpowszechniania kopii utworów w całości lub we fragmentach oraz wprowadzania zmian i rozpowszechniania utworów zależnych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dotyczy Wnioskodawców, którzy zakładają w ramach projektu tworzenie materiałów edukacyjnych (np. scenariuszy zajęć, materiałów multimedialnych, broszur itp.), będących utworami w rozumieniu ustawy o prawie autorskim i prawach pokrewnych (Dz.U. z 2019 poz. 1231).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przyczyni się do wzbogacenia zasobów edukacyjnych, a także w wyniku możliwości ich wykorzystania przez inne podmioty, do wydatkowania środków publicznych zgodnie z zasadami skuteczności i oszczędności.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Wytycznych w zakresie realizacji przedsięwzięć z udziałem środków Europejskiego Funduszu Społecznego w obszarze edukacji na lata 2014-2020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 lub „nie dotyczy”. Spełnienie kryterium (uzyskanie oceny „1 - spełnia” lub „nie dotyczy”) jest warunkiem koniecznym do otrzymania dofinansowania. Uzyskanie oceny „0 – nie spełnia” skutkuje odrzuceniem wniosku.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0/1/nie dotyczy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KRYTERIA DOSTĘPU (ocena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merytoryczna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30162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realizację działań planowanych w projekcie w partnerstwie z instytucjami otoczenia społeczno-gospodarczego szkół.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zapisów we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zamieszcza we wniosku dane każdej instytucji z otoczenia społeczno-gospodarczego  szkoły, z którą projekt jest realizowany w partnerstwie oraz zasoby ludzkie, organizacyjne, techniczne lub finansowe jakie wnosi ona do projektu.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Wybór przez Wnioskodawcę partnera/partnerów musi nastąpić przed złożeniem wniosku o dofinansowanie. Nie jest to jednak równoznaczne z wymogiem zawarcia porozumienia albo umowy o partnerstwie między Wnioskodawcą a partnerem/partnerami przed złożeniem wniosku o dofinansowanie.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ma na celu podniesienie poziomu jakości świadczonych usług w zakresie kształcenia zawodowego.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zapisów Regionalnego Programu Operacyjnego Województwa Mazowieckiego na lata 2014-2020.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projektu w partnerstwie: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partnerstwa lub brak informacji w tym zakresie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z 1 i więcej partnerami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09360"/>
              </p:ext>
            </p:extLst>
          </p:nvPr>
        </p:nvGraphicFramePr>
        <p:xfrm>
          <a:off x="335279" y="1425289"/>
          <a:ext cx="8636000" cy="506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doskonalenie umiejętności, kompetencji lub kwalifikacji zawodowych nauczycieli zawodu i instruktorów praktycznej nauki zawodu na studiach podyplomowych lub kursach kwalifikacyjnych przygotowujących do wykonywania zawodu nauczyciela kształcenia zawodowego w ramach zawodów nowo wprowadzonych do klasyfikacji zawodów szkolnictwa branżowego, zawodów wprowadzonych w ramach modernizacji oferty kształcenia zawodowego albo nowoutworzonych kierunków nauczania lub zawodów, na które występuje deficyt na regionalnym rynku pracy oraz braki kadrowe nauczycieli. 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zapisów we wniosku o dofinansowanie projektu. 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we wniosku wskazuje, czy kształcenie nauczycieli, w tym nauczycieli zawodu i instruktorów praktycznej nauki zawodu dotyczy studiów podyplomowych  lub kursów kwalifikacyjnych w ramach: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zawodów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nowo wprowadzonych do klasyfikacji zawodów szkolnictwa branżowego,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i/albo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zawodów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wprowadzonych w efekcie modernizacji oferty kształcenia zawodowego,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i/albo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tworzenia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nowych kierunków nauczania lub zawodów, na które występuje deficyt na regionalnym lub lokalnym rynku pracy oraz braki kadrowe wśród nauczycieli kształcenia zawodowego 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ma na celu podniesienie jakości kształcenia zawodowego i lepsze dostosowanie go do potrzeb gospodarki rynku pracy.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zapisów RPO WM oraz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Wytycznych w zakresie realizacji przedsięwzięć z udziałem środków Europejskiego Funduszu Społecznego w obszarze edukacji na lata 2014-2020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podjęcie w projekcie działań mających na celu doskonalenie umiejętności, kompetencji lub kwalifikacji zawodowych nauczycieli zawodu i instruktorów praktycznej nauki zawodu na studiach podyplomowych lub kursach kwalifikacyjnych w ramach: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zawodów </a:t>
                      </a: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nowo wprowadzonych do klasyfikacji zawodów szkolnictwa branżowego,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albo/i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zawodów </a:t>
                      </a: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wprowadzonych w efekcie modernizacji oferty kształcenia zawodowego, 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albo/i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tworzenia </a:t>
                      </a:r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nowych kierunków nauczania lub zawodów, na które występuje deficyt na regionalnym lub lokalnym rynku pracy oraz braki kadrowe wśród nauczycieli kształcenia zawodowego:</a:t>
                      </a:r>
                    </a:p>
                    <a:p>
                      <a:endParaRPr lang="pl-PL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powyższych działań lub brak informacji w tym zakresie,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- podjęcie przynajmniej jednego z powyższych działań, </a:t>
                      </a:r>
                    </a:p>
                    <a:p>
                      <a:r>
                        <a:rPr lang="pl-PL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pkt - podjęcie przynajmniej dwóch z powyższych działań</a:t>
                      </a:r>
                    </a:p>
                    <a:p>
                      <a:endParaRPr lang="pl-PL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08749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stworzenie nowych międzyszkolnych pracowni umożliwiających praktyczną naukę zawodu.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zapisów we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we wniosku wskazuje, czy projekt zakłada stworzenie nowych międzyszkolnych pracowni umożliwiających praktyczną naukę zawodu.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 przypadku gdy działania realizowane w ramach projektu obejmują inwestycje w infrastrukturę, wnioskodawca wskazuje potrzebę ich realizacji w diagnozie, o której mowa w kryterium dostępu nr 6.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wymienia nazwę szkoły, w której zostanie stworzona pracownia oraz nazwę/y szkół, które będą korzystały z pracowni międzyszkolnej.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przyczyni się do lepszego wykorzystania zasobów edukacyjnych na terenie gminy/powiatu, a także do wydatkowania środków publicznych zgodnie z zasadami skuteczności i oszczędności.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Rekomendacji Komisji Europejskiej dla EFS.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stworzenie międzyszkolnej/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międzyszkolnych pracowni w ramach projektu oraz udostępnienie jej/ich innym szkołom: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powyższych działań lub brak informacji w tym zakresie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stworzenie międzyszkolnej/międzyszkolnych pracowni i udostępnienie 1 szkole,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- stworzenie międzyszkolnej/międzyszkolnych pracowni i udostępnienie 2 szkołom i więcej.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992990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zakłada, że realizowane będą działania w zakresie kształcenia w miejscu pracy bądź programy stażowe umożliwiające nabywanie kompetencji zawodowych w rzeczywistym środowisku pracy.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zapisów we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we wniosku wykazuje, jakie działania zostaną zrealizowane w projekcie w zakresie kształcenia w miejscu pracy lub w ramach programów stażowych umożliwiających nabywanie kompetencji zawodowych w miejscu pracy.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ma na celu zwiększenie w przyszłości szans uczniów na rynku pracy. 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Wytycznych w zakresie realizacji przedsięwzięć z udziałem środków Europejskiego Funduszu Społecznego w obszarze edukacji na lata 2014-2020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działania w ramach projektu nie realizowane w miejscu pracy,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pkt - działania w ramach projektu realizowane w miejscu pracy.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144497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partycypację finansową pracodawcy na poziomie minimum 5% w kosztach organizacji i prowadzenia stażu uczniowskiego.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zapisów we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we wniosku wskazuje, że każdy pracodawca, w tym przedsiębiorca, przyjmujący uczniów na staż uczniowski wnosi wkład finansowy w wymiarze co najmniej 5% kosztów organizacji i prowadzenia stażu.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Wytycznych w zakresie realizacji przedsięwzięć z udziałem środków Europejskiego Funduszu Społecznego w obszarze edukacji na lata 2014-2020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partycypacja finansową pracodawcy na poziomie minimum 5% w kosztach organizacji i prowadzenia stażu w przedsiębiorstwach: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partycypacji lub brak informacji w tym zakresie,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partycypacja finansową pracodawcy na poziomie minimum 5%.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882177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w zakresie kształtowania i rozwijania u uczniów kompetencji kluczowych oraz umiejętności uniwersalnych niezbędnych na rynku pracy są realizowane z wykorzystaniem e-podręczników bądź e-zasobów/ e-materiałów dydaktycznych stworzonych dzięki środkom EFS w latach 2007-2013 i 2014-2020.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zapisów we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we wniosku wykazuje, że projekt wykorzystuje w ramach kształcenia uczniów lub/i nauczycieli e-podręczniki bądź e-zasoby/ e-materiały dydaktyczne stworzone dzięki środkom EFS w latach 2007-2013 i 2014-2020.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wymienia wspomniane tytuły materiałów edukacyjnych i sposób ich wykorzystania celem weryfikacji zgodności wykorzystywanych materiałów z zakresem merytorycznym realizowanego wsparcia w projekcie.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przyczyni się do racjonalnego wykorzystania istniejących zasobów edukacyjnych, a także do wydatkowania środków publicznych zgodnie z zasadami skuteczności i oszczędności.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Zastosowanie kryterium wynika z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Wytycznych w zakresie realizacji przedsięwzięć z udziałem środków Europejskiego Funduszu Społecznego w obszarze edukacji na lata 2014-2020.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nie są wykorzystane e-podręczniki bądź e-zasoby/e-materiały dydaktyczne stworzone dzięki środkom EFS w latach 2007-2013 i 2014-2020 lub brak informacji w tym zakresie,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są wykorzystane e-podręczniki bądź e-zasoby/e-materiały dydaktyczne stworzone dzięki środkom EFS w latach 2007-2013 i 2014-2020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Kryteria dostępu oraz szczegółowe merytoryczne </a:t>
            </a:r>
          </a:p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na </a:t>
            </a:r>
            <a:r>
              <a:rPr lang="pl-PL" sz="2800" dirty="0">
                <a:latin typeface="+mn-lt"/>
              </a:rPr>
              <a:t>lata </a:t>
            </a:r>
            <a:r>
              <a:rPr lang="pl-PL" sz="2800" dirty="0" smtClean="0">
                <a:latin typeface="+mn-lt"/>
              </a:rPr>
              <a:t>2014-2020</a:t>
            </a:r>
          </a:p>
          <a:p>
            <a:pPr algn="ctr" eaLnBrk="0" hangingPunct="0">
              <a:defRPr/>
            </a:pPr>
            <a:endParaRPr lang="pl-PL" sz="2800" dirty="0" smtClean="0">
              <a:latin typeface="+mn-lt"/>
            </a:endParaRPr>
          </a:p>
          <a:p>
            <a:pPr algn="ctr" eaLnBrk="0" hangingPunct="0">
              <a:defRPr/>
            </a:pPr>
            <a:endParaRPr lang="pl-PL" sz="2800" dirty="0">
              <a:latin typeface="+mn-lt"/>
            </a:endParaRPr>
          </a:p>
          <a:p>
            <a:pPr algn="ctr"/>
            <a:r>
              <a:rPr lang="pl-PL" sz="2400" dirty="0">
                <a:latin typeface="+mn-lt"/>
              </a:rPr>
              <a:t>Działanie </a:t>
            </a:r>
            <a:r>
              <a:rPr lang="pl-PL" sz="2400" dirty="0" smtClean="0">
                <a:latin typeface="+mn-lt"/>
              </a:rPr>
              <a:t>10.3 Doskonalenie </a:t>
            </a:r>
            <a:r>
              <a:rPr lang="pl-PL" sz="2400" dirty="0">
                <a:latin typeface="+mn-lt"/>
              </a:rPr>
              <a:t>zawodowe</a:t>
            </a:r>
          </a:p>
          <a:p>
            <a:pPr algn="ctr"/>
            <a:r>
              <a:rPr lang="pl-PL" sz="2400" dirty="0">
                <a:latin typeface="+mn-lt"/>
              </a:rPr>
              <a:t>Poddziałanie </a:t>
            </a:r>
            <a:r>
              <a:rPr lang="pl-PL" sz="2400" dirty="0" smtClean="0">
                <a:latin typeface="+mn-lt"/>
              </a:rPr>
              <a:t>10.3.1 Doskonalenie </a:t>
            </a:r>
            <a:r>
              <a:rPr lang="pl-PL" sz="2400" dirty="0">
                <a:latin typeface="+mn-lt"/>
              </a:rPr>
              <a:t>zawodowe uczniów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1" y="338311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32420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wyłącznie na rzecz szkół z terenu miast średnich lub miast średnich tracących funkcje społeczno-gospodarcze.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zapisów we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zapewnia silniejszą koncentrację wsparcia na obszarach cechujących się największymi potrzebami w zakresie ograniczania zjawiska nierównego startu na danym etapie edukacji.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przyczynia się do realizacji założeń Regionalnego Programu Operacyjnego Województwa Mazowieckiego 2014-2020 w zakresie osiągnięcia większej spójności społeczno-gospodarczej województwa .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Lista miast średnich wskazana jest w załączniku nr 1, a lista miast średnich tracących funkcje społeczno-gospodarcze w załączniku nr 2 do „Delimitacji miast średnich tracących funkcje społeczno-gospodarcze” opracowanej na potrzeby Strategii na rzecz Odpowiedzialnego Rozwoju (https://www.funduszeeuropejskie.gov.pl/media/36253/Delimitacja_miast_srednich_SOR_Sleszynski_11.pdf)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Wytycznych w zakresie realizacji przedsięwzięć z udziałem środków Europejskiego Funduszu Społecznego w obszarze edukacji na lata 2014-2020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wsparciem są objęte szkoły  spoza terenu miast średnich lub miast średnich tracących funkcje społeczno-gospodarcze, lub brak informacji w tym zakresie,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wsparciem są objęte szkoły wyłącznie z terenu miast średnich lub miast średnich tracących funkcje społeczno-gospodarcze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79120"/>
              </p:ext>
            </p:extLst>
          </p:nvPr>
        </p:nvGraphicFramePr>
        <p:xfrm>
          <a:off x="335279" y="1425289"/>
          <a:ext cx="8636000" cy="439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wpisany w program rewitalizacji obowiązujący na obszarze, na którym jest realizowany.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zapisów we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Zastosowanie kryterium przyczynia się do wsparcia procesu rewitalizacji mającego na celu pobudzenie aktywności środowisk lokalnych, stymulowanie współpracy na rzecz rozwoju społeczno-gospodarczego oraz przeciwdziałanie zjawisku wykluczenia społecznego na obszarach degradowanych i zmarginalizowanych.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 celu uzyskania korzystnych efektów działań rewitalizacyjnych niezbędna jest koordynacja i synergia projektów finansowanych w ramach EFS i EFRR.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 ramach kryterium ocenie podlega, czy projekt jest zgodny z obowiązującym (na dzień składania wniosku o dofinansowanie) programem rewitalizacji, przy czym zgodność projektu z programem rewitalizacji oznacza wpisanie go wprost w programie rewitalizacji (lista projektów głównych) lub określenie wśród pozostałych rodzajów przedsięwzięć rewitalizacyjnych (przedsięwzięcia uzupełniające), które realizują kierunki działań programu.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Zgodność z lokalnym programem rewitalizacji będzie weryfikowana poprzez zgodność przedsięwzięcia wskazanego w programie rewitalizacji z zasadami i typami operacji przewidzianymi w konkursie oraz realizację wskaźników obligatoryjnych dla konkursu.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Program rewitalizacji musi znajdować się w Wykazie programów rewitalizacji województwa mazowieckiego, publikowanym na stronie http://www.funduszedlamazowsza.eu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zapisów RPO WM oraz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Wytycznych w zakresie rewitalizacji w programach operacyjnych na lata 2014-2020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projekt nie jest wpisany w program rewitalizacji lub brak informacji w tym zakresie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projekt jest wpisany w program rewitalizacji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495393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zawarty w Planie Inwestycyjnym dla subregionu objętego problemowym Obszarem Strategicznej Interwencji (OSI problemowymi).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zapisów we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 ramach kryterium ocenie podlega, czy projekt jest zawarty w Planie inwestycyjnym dla subregionu objętego problemowym Obszarem Strategicznej Interwencji, jako projekt towarzyszący.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Wsparcie Obszarów Strategicznej Interwencji w ramach RPO WM 2014-2020 odbywa się poprzez realizację Planów Inwestycyjnych dla 5 subregionów (ciechanowskiego, płockiego, ostrołęckiego, siedleckiego i radomskiego) objętych OSI problemowymi. Plany inwestycyjne dla poszczególnych subregionów są dostępne na stronie www.funduszedlamazowsza.eu, zakładka O programie/ Zapoznaj się z prawem i dokumentami.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Zastosowanie kryterium przyczyni się do wzmocnienia potencjału Obszarów Strategicznej Interwencji (OSI) oraz zapewni komplementarność wsparcia w ramach EFS i EFRR.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zapisów Regionalnego Programu Operacyjnego Województwa Mazowieckiego 2014-2020.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projekt nie jest zawarty w Planie Inwestycyjnym dla subregionu objętego problemowym Obszarem Strategicznej Interwencji (OSI problemowymi) lub brak informacji w tym zakresie;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projekt jest zawarty w Planie Inwestycyjnym dla subregionu objętego problemowym Obszarem Strategicznej Interwencji (OSI problemowymi) 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22039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wsparciem szkoły, które w okresie 12 miesięcy poprzedzających złożenie wniosku nie korzystały ze wsparcia w ramach Działania 10.3 RPO WM 2014-2020.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zapisów we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we wniosku wykazuje, że w projekcie zostały objęte wsparcie tylko te szkoły, które nie korzystały ze wsparcia w ramach Działania 10.3 Doskonalenie zawodowe, RPO WM 2014-2020 w okresie 12 miesięcy przed złożeniem wniosku o dofinansowanie.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Wytycznych w zakresie realizacji przedsięwzięć z udziałem środków Europejskiego Funduszu Społecznego w obszarze edukacji na lata 2014-2020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 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wsparciem objęte są szkoły, które korzystały ze wsparcia w ramach 10.3 w okresie 12 miesięcy przed złożeniem wniosku lub brak informacji na ten temat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– wsparciem objęte są wyłącznie szkoły, które nie korzystały ze wsparcia w ramach 10.3 w okresie 12 miesięcy przed złożeniem wniosku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421641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w zakresie doradztwa </a:t>
                      </a:r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edukacyjno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zawodowego będzie realizowane w co najmniej 2 szkołach.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zapisów we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we wniosku wskazuje z nazwy co najmniej 2 szkół, które obejmie wsparciem w zakresie doradztwa </a:t>
                      </a:r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edukacyjno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– zawodowego. 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przyczyni się do wzrostu realizacji wskaźnika produktu Liczba szkół i placówek objętych wsparciem w zakresie realizacji zadań w obszarze doradztwa </a:t>
                      </a:r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edukacyjno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– zawodowego, a w konsekwencji do realizacji założeń Regionalnego Programu Operacyjnego Województwa Mazowieckiego 2014-2020.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wsparciem w zakresie doradztwa </a:t>
                      </a:r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edukacyjno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zawodowego objęto mniej niż 2 szkoły, lub brak informacji na ten temat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- wsparciem w zakresie doradztwa </a:t>
                      </a:r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edukacyjno</a:t>
                      </a:r>
                      <a:r>
                        <a:rPr lang="pl-PL" sz="1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zawodowego objęto co najmniej 2 szkoły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</a:rPr>
              <a:t>Urząd Marszałkowski Województwa Mazowieckiego </a:t>
            </a:r>
            <a:r>
              <a:rPr lang="pl-PL" altLang="pl-PL" dirty="0">
                <a:latin typeface="+mn-lt"/>
              </a:rPr>
              <a:t>w Warszawie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</a:rPr>
              <a:t>Al</a:t>
            </a:r>
            <a:r>
              <a:rPr lang="pl-PL" altLang="pl-PL" dirty="0">
                <a:latin typeface="+mn-lt"/>
              </a:rPr>
              <a:t>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329346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64776" y="1788160"/>
            <a:ext cx="8256495" cy="4024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+mn-lt"/>
              </a:rPr>
              <a:t> </a:t>
            </a:r>
            <a:r>
              <a:rPr lang="pl-PL" sz="1400" b="1" dirty="0" smtClean="0">
                <a:latin typeface="+mn-lt"/>
              </a:rPr>
              <a:t>Typ projektów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Rozwój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współpracy szkół zawodowych z otoczeniem społeczno-gospodarczym, w tym realizacja staży i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praktyk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Kształtowanie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 uczniów szkół prowadzących kształcenie zawodowe kompetencji kluczowych i umiejętności uniwersalnych niezbędnych na rynku pracy (umiejętności matematyczno-przyrodnicze, umiejętności posługiwania się językami obcymi (w tym język polski dla cudzoziemców i osób powracających do Polski oraz ich rodzin), ICT, umiejętność rozumienia, kreatywność, innowacyjność, przedsiębiorczość, krytyczne myślenie, rozwiązywanie problemów, umiejętność uczenia się, umiejętność pracy zespołowej w kontekście środowiska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pracy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Doposażenie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szkół i placówek kształcenia zawodowego (tj. centrów kształcenia zawodowego i ustawicznego i/lub jednostek systemu oświaty realizujących zadania </a:t>
            </a:r>
            <a:r>
              <a:rPr lang="pl-PL" sz="1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ckziu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w sprzęt i materiały dydaktyczne do realizacji kształcenia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zawodowego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Prowadzenie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doradztwa zawodowego (w 7 i 8 klasach szkół podstawowych i szkołach prowadzących kształcenie zawodowe) i rozwój współpracy z rynkiem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pracy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Realizacja 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kompleksowych programów kształcenia praktycznego organizowanych w miejscu pracy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4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Wsparcie </a:t>
            </a:r>
            <a:r>
              <a:rPr lang="pl-PL" sz="1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rozwoju nauczycieli zawodu i instruktorów praktycznej nauki </a:t>
            </a:r>
            <a:r>
              <a:rPr lang="pl-PL" sz="14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zawodu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29348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407428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Wnioskowana kwota dofinansowania w projekcie przekracza wyrażoną w PLN równowartość 100 tys. EUR, a koszty bezpośrednie projektu będą rozliczane na podstawie rzeczywiście poniesionych wydatków. 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Spełnienie kryterium będzie oceniane na podstawie treści wniosku o dofinansowanie.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Wnioskowana kwota dofinansowania w projekcie, tj. łącznie środki z Europejskiego Funduszu Społecznego oraz środki budżetu państwa (jeśli dotyczy), przekracza wyrażoną w PLN równowartość 100 tys. EUR. Kwotę należy przeliczyć wg. kursu euro podanego w regulaminie konkursu.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Jednocześnie, koszty bezpośrednie projektu będą rozliczane na podstawie rzeczywiście poniesionych wydatków, co oznacza, że nie mogą być do nich stosowane uproszczone metody rozliczania wydatków. Koszty pośrednie rozliczane będą z wykorzystaniem stawek ryczałtowych, określonych w rozdziale 8.4 Wytycznych w zakresie kwalifikowalności wydatków w ramach EFRR, EFS i FS na lata 2014-2020 i wskazanych w regulaminie konkursu.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 sytuacji gdy na którymkolwiek etapie oceny wniosku (ocena formalna, merytoryczna, negocjacje) kwota dofinansowania wyrażona w PLN zmniejszy się do wartości 100 tys. EUR lub niższej wniosek zostanie odrzucony.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Kryterium wynika z </a:t>
                      </a:r>
                      <a:r>
                        <a:rPr lang="pl-PL" sz="10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Wytycznych w zakresie kwalifikowalności wydatków w ramach ERFF, EFS i FS na lata 2014-2020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595079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Wnioskodawcą w ramach projektu jest: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organ prowadzący szkoły  objęte wsparciem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podmiot posiadający co najmniej 3- letnie doświadczenie w obszarze kształcenia zawodowego (z wyłączeniem osób fizycznych innych niż prowadzące działalność gospodarczą lub oświatową na podstawie odrębnych przepisów) w partnerstwie z organem prowadzącym. Doświadczenie, którym legitymuje się wnioskodawca musi pochodzić z okresu maksymalnie 5 lat przed dniem złożenia wniosku o dofinansowanie.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oświadczenia Wnioskodawcy zawartego we wniosku o dofinansowanie.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oświadcza, że jest organem prowadzącym szkołę  lub podmiotem posiadającym co najmniej 3-letnie doświadczenie w obszarze kształcenia zawodowego, występującym w partnerstwie z organem prowadzącym szkołę.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Wnioskodawca, który nie jest organem prowadzącym szkołę/szkoły objęte wsparciem w ramach projektu, zobowiązany jest zawrzeć we wniosku zapisy wskazujące: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1)</a:t>
                      </a:r>
                      <a:r>
                        <a:rPr lang="pl-PL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ilu-letnie doświadczenie posiada, wraz z wykazaniem, że doświadczenie to pochodzi z okresu maksymalnie 5 lat przed dniem złożenia wniosku o dofinansowanie;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2)</a:t>
                      </a:r>
                      <a:r>
                        <a:rPr lang="pl-PL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zakres/obszar merytoryczny prowadzonej działalności w obszarze kształcenia zawodowego.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Celem wprowadzenia kryterium jest zagwarantowanie, iż projekty są realizowane przez podmioty mające kompleksową i najszerszą wiedzę dotyczącą procesu kształcenia dzieci i młodzieży z uwzględnieniem wymagań rynku pracy.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34861"/>
              </p:ext>
            </p:extLst>
          </p:nvPr>
        </p:nvGraphicFramePr>
        <p:xfrm>
          <a:off x="335279" y="1425289"/>
          <a:ext cx="8636000" cy="483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działania zapewniające kompleksowość wsparcia rozwoju szkolnictwa zawodowego w województwie mazowieckim.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zapisów we wniosku o dofinansowanie projektu.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we wniosku o dofinansowanie wskazuje wynikające ze zdiagnozowanych potrzeb działania (kryterium dostępu nr 6), które będą realizowane w ramach poszczególnych przedsięwzięć przewidzianych dla interwencji. W każdym projekcie łącznie muszą zostać zrealizowane co najmniej wymienione niżej działania: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1) doskonalenie umiejętności, kompetencji lub kwalifikacji zawodowych nauczycieli zawodu i instruktorów praktycznej nauki zawodu;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2) rozwój doradztwa edukacyjno-zawodowego (w 7 i 8 klasach szkół podstawowych oraz szkołach prowadzących kształcenie zawodowe) we współpracy z rynkiem pracy;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3) kształtowanie i rozwijanie u uczniów kompetencji kluczowych i umiejętności uniwersalnych niezbędnych na rynku pracy.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Wsparcie w zakresie doradztwa edukacyjno-zawodowego nie może być realizowane w szkołach zlokalizowanych na terenie Zintegrowanych Inwestycji Terytorialnych dla Warszawskiego Obszaru Funkcjonalnego (wykaz gmin ZIT WOF stanowi załącznik do Regulaminu Konkursu). W przypadku projektów obejmujących wsparciem szkoły zlokalizowane na terenie ZIT WOF, wymóg kompleksowości obejmuje co najmniej: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1)</a:t>
                      </a:r>
                      <a:r>
                        <a:rPr lang="pl-PL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doskonalenie umiejętności, kompetencji lub kwalifikacji zawodowych nauczycieli zawodu i instruktorów praktycznej nauki zawodu;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2)</a:t>
                      </a:r>
                      <a:r>
                        <a:rPr lang="pl-PL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kształtowanie i rozwijanie u uczniów szkół prowadzących kształcenie zawodowe kompetencji kluczowych i umiejętności uniwersalnych niezbędnych na rynku pracy.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Powyższy wymóg odnoszący się do kompleksowości wsparcia nie dotyczy projektów obejmujących wyłącznie rozwój doradztwa edukacyjno-zawodowego w 7 i 8 klasach szkół podstawowych.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Celem wprowadzenia kryterium jest skuteczne wspieranie rozwoju szkolnictwa zawodowego oraz kształtowanie u uczniów kompetencji kluczowych i umiejętności uniwersalnych niezbędnych na rynku pracy.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 lub „nie dotyczy”. Spełnienie kryterium (uzyskanie oceny „1 - spełnia” lub „nie dotyczy”) jest warunkiem koniecznym do otrzymania dofinansowania. Uzyskanie oceny „0 – nie spełnia” skutkuje odrzuceniem wniosku.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0/1/nie dotyczy</a:t>
                      </a:r>
                      <a:endParaRPr lang="pl-PL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81444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36 miesięcy.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Spełnienie kryterium będzie oceniane na podstawie zapisów we wniosku o dofinansowanie projektu.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Wnioskodawca planuje okres realizacji projektu na podstawie wyników diagnozy potrzeb każdej szkoły planowanej do objęcia wsparciem.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66772"/>
              </p:ext>
            </p:extLst>
          </p:nvPr>
        </p:nvGraphicFramePr>
        <p:xfrm>
          <a:off x="335279" y="1425289"/>
          <a:ext cx="8636000" cy="498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działania umożliwiające kształcenie u każdego ucznia uczestniczącego w projekcie jednocześnie przynajmniej 1 kompetencji kluczowej i co najmniej 3 umiejętności uniwersalnych niezbędnych na rynku pracy, w tym obowiązkowo tych dotyczących innowacyjności i kreatywności.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zapisów we wniosku o dofinansowanie projektu.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8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nie dotyczy projektów obejmujących wyłącznie rozwój doradztwa edukacyjno-zawodowego w 7 i 8 klasach szkół podstawowych.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 celu osiągnięcia celów RPO WM 2014-2020 niezbędne jest wsparcia każdego ucznia uczestniczącego w projekcie, łącznie w zakresie rozwijania przynajmniej 1 kompetencji kluczowej spośród wymienionych poniżej w literze a), b) c) i kształtowania powiązanych z nią/nimi przynajmniej 3 umiejętności uniwersalnych spośród wymienionych poniżej w literze od d) do k), w tym obowiązkowo kreatywności i innowacyjności.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8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Do kompetencji kluczowych zalicza się: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a) umiejętności posługiwania się językami obcymi (w tym język polski dla cudzoziemców i osób powracających do Polski i ich rodzin),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b) umiejętności matematyczno-przyrodnicze,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c) TIK,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zaś do umiejętności uniwersalnych zalicza się: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d) umiejętności rozumienia (ang. </a:t>
                      </a:r>
                      <a:r>
                        <a:rPr lang="pl-PL" sz="8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literacy</a:t>
                      </a: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),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e) kreatywność,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f) innowacyjność,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g) przedsiębiorczość,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h) krytyczne myślenie,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i) rozwiązywanie problemów,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j) umiejętność uczenia się,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k) umiejętność pracy zespołowej w kontekście środowiska pracy.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we wniosku o dofinansowanie wskazuje, które kompetencje i umiejętności uniwersalne zamierza uwzględnić w ramach projektu. Wybór kompetencji kluczowych oraz umiejętności uniwersalnych kształtowanych w ramach projektu wynika ze zdiagnozowanych potrzeb uczniów szkoły objętej wsparciem, o których mowa w kryterium dostępu nr 6.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Konieczność powiązania wsparcia z potrzebami rynku pracy wynika z RPO WM 2014-2020, a ukierunkowanie wsparcia na kompetencje i postawy potrzebne na rynku pracy wynika z oczekiwań pracodawców i zmian cywilizacyjnych.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8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 lub „nie dotyczy”. Spełnienie kryterium (uzyskanie oceny „1 - spełnia” lub „nie dotyczy”) jest warunkiem koniecznym do otrzymania dofinansowania. Uzyskanie oceny „0 – nie spełnia” skutkuje odrzuceniem wniosku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8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0/1/nie dotyczy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55957"/>
            <a:ext cx="44112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ocena merytoryczna)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83302"/>
              </p:ext>
            </p:extLst>
          </p:nvPr>
        </p:nvGraphicFramePr>
        <p:xfrm>
          <a:off x="335279" y="1425289"/>
          <a:ext cx="8636000" cy="4561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wsparcia w ramach projektu przebiega na podstawie indywidualnie przeprowadzonej diagnozy potrzeb edukacyjnych szkoły, w tym uczniów oraz nauczycieli i instruktorów praktycznej nauki zawodu.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oświadczenia Wnioskodawcy oraz na podstawie zapisów we wniosku o dofinansowanie projektu.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oświadcza, że: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1)</a:t>
                      </a:r>
                      <a:r>
                        <a:rPr lang="pl-PL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przed przygotowaniem wniosku o dofinansowanie została przeprowadzona diagnoza pozwalająca na ocenę zasadności wsparcia w ramach projektu 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2)</a:t>
                      </a:r>
                      <a:r>
                        <a:rPr lang="pl-PL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diagnoza uwzględnia co najmniej kluczowe dla planowanego wsparcia zagadnienia , a wnioski z diagnozy stanowią element wniosku o dofinansowanie projektu;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3)</a:t>
                      </a:r>
                      <a:r>
                        <a:rPr lang="pl-PL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zakres wsparcia w ramach projektu jest zgodny z przeprowadzoną diagnozą.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Diagnoza powinna uwzględniać rekomendacje instytucji z otoczenia społeczno-gospodarczego szkół prowadzących kształcenie zawodowe.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we wniosku o dofinansowanie wskazuje liczbę objętych wsparciem uczniów, nauczycieli i szkół poszczególnych typów w ramach poszczególnych działań wynikających ze zdiagnozowanych potrzeb.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Właściwym do przeprowadzenia diagnozy jest wybrany/wybrane spośród niżej wymienionych podmiot/podmioty: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 szkoła lub placówka systemu oświaty planowana do objęcia wsparciem;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 inny podmiot prowadzący działalność o charakterze edukacyjnym lub badawczym. W tym przypadku diagnoza musi zostać zatwierdzona przez organ prowadzący bądź osobę upoważnioną do podejmowania decyzji.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Podmiot przeprowadzający diagnozę ma możliwość skorzystania ze wsparcia instytucji systemu wspomagania pracy szkół, tj. placówki doskonalenia nauczycieli, poradni psychologiczno-pedagogicznej, biblioteki pedagogicznej).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</a:t>
                      </a:r>
                      <a:r>
                        <a:rPr lang="pl-PL" sz="9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Wytycznych w zakresie realizacji przedsięwzięć z udziałem środków Europejskiego Funduszu Społecznego w obszarze edukacji na lata 2014-2020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55957"/>
            <a:ext cx="4025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merytoryczna)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5254</TotalTime>
  <Words>4577</Words>
  <Application>Microsoft Office PowerPoint</Application>
  <PresentationFormat>Pokaz na ekranie (4:3)</PresentationFormat>
  <Paragraphs>414</Paragraphs>
  <Slides>25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Bogiel Aneta</cp:lastModifiedBy>
  <cp:revision>783</cp:revision>
  <cp:lastPrinted>2019-10-18T11:40:52Z</cp:lastPrinted>
  <dcterms:created xsi:type="dcterms:W3CDTF">2015-04-20T12:46:14Z</dcterms:created>
  <dcterms:modified xsi:type="dcterms:W3CDTF">2019-11-04T12:21:02Z</dcterms:modified>
</cp:coreProperties>
</file>