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heme/themeOverride3.xml" ContentType="application/vnd.openxmlformats-officedocument.themeOverride+xml"/>
  <Override PartName="/ppt/charts/chart2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1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196" y="-10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0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11.xlsx"/><Relationship Id="rId1" Type="http://schemas.openxmlformats.org/officeDocument/2006/relationships/themeOverride" Target="../theme/themeOverride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przyslupska\Documents\Analiza%20KAMIENI%20MILOWYCH\2018%20wrzesie&#324;,%20III%20kw\Raport%20081.1.10.18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3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24.xlsx"/><Relationship Id="rId1" Type="http://schemas.openxmlformats.org/officeDocument/2006/relationships/themeOverride" Target="../theme/themeOverride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.xlsx"/><Relationship Id="rId1" Type="http://schemas.openxmlformats.org/officeDocument/2006/relationships/themeOverride" Target="../theme/themeOverrid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przyslupska\Documents\Analiza%20KAMIENI%20MILOWYCH\2018%20wrzesie&#324;,%20III%20kw\Raport%20081.1.10.18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6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7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89951393187369"/>
          <c:y val="3.5100157067164274E-2"/>
          <c:w val="0.54370268336353234"/>
          <c:h val="0.8540930160518700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'[sprawozdanieRPO_wykres_EFRR__EFS (002).xlsx]Tab.4'!$B$2:$B$20</c:f>
              <c:strCache>
                <c:ptCount val="19"/>
                <c:pt idx="0">
                  <c:v>VII. Całkowita kwota certyfikowanych wydatków kwalifikowalnych [EUR]</c:v>
                </c:pt>
                <c:pt idx="1">
                  <c:v>VII. Całkowita długość przebudowanych lub zmodernizowanych dróg [km]</c:v>
                </c:pt>
                <c:pt idx="2">
                  <c:v>VII. Całkowita długość nowych dróg [km]</c:v>
                </c:pt>
                <c:pt idx="3">
                  <c:v>VI. Całkowita kwota certyfikowanych wydatków kwalifikowalnych [EUR]</c:v>
                </c:pt>
                <c:pt idx="4">
                  <c:v>VI. Liczba obiektów infrastruktury zlokalizowanych na rewitalizowanych obszarach [szt.]</c:v>
                </c:pt>
                <c:pt idx="5">
                  <c:v>VI. Liczba podpisanych umów na wsparcie podmiotów leczniczych [szt.]</c:v>
                </c:pt>
                <c:pt idx="6">
                  <c:v>V. Całkowita kwota certyfikowanych wydatków kwalifikowalnych [EUR]</c:v>
                </c:pt>
                <c:pt idx="7">
                  <c:v>V. Liczba obiektów zabytkowych objętych wsparciem [szt.]</c:v>
                </c:pt>
                <c:pt idx="8">
                  <c:v>V. Liczba instytucji kultury objętych wsparciem [szt.]</c:v>
                </c:pt>
                <c:pt idx="9">
                  <c:v>IV. Całkowita kwota certyfikowanych wydatków kwalifikowalnych [EUR]</c:v>
                </c:pt>
                <c:pt idx="10">
                  <c:v>IV. Długość wybudowanych lub przebudowanych dróg dla rowerów [km]</c:v>
                </c:pt>
                <c:pt idx="11">
                  <c:v>IV. Liczba wybudowanych lub przebudowanych obiektów "parkuj i jedź" [szt.]</c:v>
                </c:pt>
                <c:pt idx="12">
                  <c:v>IV. Liczba zmodernizowanych energetycznie budynków [szt.]</c:v>
                </c:pt>
                <c:pt idx="13">
                  <c:v>III. Całkowita kwota certyfikowanych wydatków kwalifikowalnych [EUR]</c:v>
                </c:pt>
                <c:pt idx="14">
                  <c:v>III. Liczba przedsiębiorstw otrzymujących wsparcie [przedsiębiorstwa]</c:v>
                </c:pt>
                <c:pt idx="15">
                  <c:v>II. Całkowita kwota certyfikowanych wydatków kwalifikowalnych [EUR]</c:v>
                </c:pt>
                <c:pt idx="16">
                  <c:v>II. Liczba usług publicznych udostępnionych on-line o stopniu dojrzałości co najmniej 3 [szt.]</c:v>
                </c:pt>
                <c:pt idx="17">
                  <c:v>I. Całkowita kwota certyfikowanych wydatków kwalifikowalnych [EUR]</c:v>
                </c:pt>
                <c:pt idx="18">
                  <c:v>I. Inwestycje prywatne uzupełniające wsparcie publiczne dla przedsiębiorstw (dotacje) [EUR]</c:v>
                </c:pt>
              </c:strCache>
            </c:strRef>
          </c:cat>
          <c:val>
            <c:numRef>
              <c:f>'[sprawozdanieRPO_wykres_EFRR__EFS (002).xlsx]Tab.4'!$C$2:$C$20</c:f>
              <c:numCache>
                <c:formatCode>0.00%</c:formatCode>
                <c:ptCount val="19"/>
                <c:pt idx="0">
                  <c:v>2.6604778997238854</c:v>
                </c:pt>
                <c:pt idx="1">
                  <c:v>11.4</c:v>
                </c:pt>
                <c:pt idx="2">
                  <c:v>1.7370370370370367</c:v>
                </c:pt>
                <c:pt idx="3">
                  <c:v>1.086590585275923</c:v>
                </c:pt>
                <c:pt idx="4">
                  <c:v>1</c:v>
                </c:pt>
                <c:pt idx="5">
                  <c:v>3.875</c:v>
                </c:pt>
                <c:pt idx="6">
                  <c:v>2.5282057533117328</c:v>
                </c:pt>
                <c:pt idx="7">
                  <c:v>1.75</c:v>
                </c:pt>
                <c:pt idx="8">
                  <c:v>2.5</c:v>
                </c:pt>
                <c:pt idx="9">
                  <c:v>0.86835333880456456</c:v>
                </c:pt>
                <c:pt idx="10">
                  <c:v>1.0854999999999999</c:v>
                </c:pt>
                <c:pt idx="11">
                  <c:v>6.5</c:v>
                </c:pt>
                <c:pt idx="12">
                  <c:v>1.7954545454545454</c:v>
                </c:pt>
                <c:pt idx="13">
                  <c:v>2.5670230678712871</c:v>
                </c:pt>
                <c:pt idx="14">
                  <c:v>1.7388888888888889</c:v>
                </c:pt>
                <c:pt idx="15">
                  <c:v>1.2563723330711349</c:v>
                </c:pt>
                <c:pt idx="16">
                  <c:v>1.9230769230769231</c:v>
                </c:pt>
                <c:pt idx="17">
                  <c:v>1.0992794133006756</c:v>
                </c:pt>
                <c:pt idx="18">
                  <c:v>1.884351208174426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91-4E15-9DED-650AFD5D6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08602863"/>
        <c:axId val="1408603695"/>
      </c:barChart>
      <c:catAx>
        <c:axId val="1408602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08603695"/>
        <c:crosses val="autoZero"/>
        <c:auto val="1"/>
        <c:lblAlgn val="ctr"/>
        <c:lblOffset val="100"/>
        <c:noMultiLvlLbl val="0"/>
      </c:catAx>
      <c:valAx>
        <c:axId val="14086036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08602863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miejsce zamieszkania i płeć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29-4C93-9135-89F1E80AB99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29-4C93-9135-89F1E80AB9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29-4C93-9135-89F1E80AB9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29-4C93-9135-89F1E80AB99D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29-4C93-9135-89F1E80AB99D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94%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529-4C93-9135-89F1E80AB99D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529-4C93-9135-89F1E80AB99D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529-4C93-9135-89F1E80AB99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'Tabela 4A-PI 8i,8iv'!$AJ$52:$AJ$55</c:f>
              <c:strCache>
                <c:ptCount val="4"/>
                <c:pt idx="0">
                  <c:v>spoza terenów wiejskich</c:v>
                </c:pt>
                <c:pt idx="1">
                  <c:v>osoby pochodzące z terenów wiejskich, w tym:</c:v>
                </c:pt>
                <c:pt idx="2">
                  <c:v>kobiety</c:v>
                </c:pt>
                <c:pt idx="3">
                  <c:v>mężczyźni</c:v>
                </c:pt>
              </c:strCache>
            </c:strRef>
          </c:cat>
          <c:val>
            <c:numRef>
              <c:f>'Tabela 4A-PI 8i,8iv'!$AM$52:$AM$55</c:f>
              <c:numCache>
                <c:formatCode>General</c:formatCode>
                <c:ptCount val="4"/>
                <c:pt idx="0" formatCode="0%">
                  <c:v>0.86584362139917692</c:v>
                </c:pt>
                <c:pt idx="2" formatCode="0%">
                  <c:v>0.14543726235741444</c:v>
                </c:pt>
                <c:pt idx="3" formatCode="0%">
                  <c:v>9.5057034220532317E-3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529-4C93-9135-89F1E80AB99D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529-4C93-9135-89F1E80AB9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8529-4C93-9135-89F1E80AB9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8529-4C93-9135-89F1E80AB9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8529-4C93-9135-89F1E80AB99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8529-4C93-9135-89F1E80AB99D}"/>
              </c:ext>
            </c:extLst>
          </c:dPt>
          <c:cat>
            <c:strRef>
              <c:f>'Tabela 4A-PI 8i,8iv'!$AJ$52:$AJ$55</c:f>
              <c:strCache>
                <c:ptCount val="4"/>
                <c:pt idx="0">
                  <c:v>spoza terenów wiejskich</c:v>
                </c:pt>
                <c:pt idx="1">
                  <c:v>osoby pochodzące z terenów wiejskich, w tym:</c:v>
                </c:pt>
                <c:pt idx="2">
                  <c:v>kobiety</c:v>
                </c:pt>
                <c:pt idx="3">
                  <c:v>mężczyźni</c:v>
                </c:pt>
              </c:strCache>
            </c:strRef>
          </c:cat>
          <c:val>
            <c:numRef>
              <c:f>'Tabela 4A-PI 8i,8iv'!$AN$52:$AN$55</c:f>
              <c:numCache>
                <c:formatCode>0%</c:formatCode>
                <c:ptCount val="4"/>
                <c:pt idx="1">
                  <c:v>0.13415637860082305</c:v>
                </c:pt>
                <c:pt idx="2">
                  <c:v>0.93865030674846628</c:v>
                </c:pt>
                <c:pt idx="3">
                  <c:v>6.1349693251533742E-2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529-4C93-9135-89F1E80AB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miejsce zamieszkania i płeć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50-4369-B05D-07D51DD3711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50-4369-B05D-07D51DD371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50-4369-B05D-07D51DD371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50-4369-B05D-07D51DD37110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C50-4369-B05D-07D51DD37110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C50-4369-B05D-07D51DD3711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C50-4369-B05D-07D51DD3711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C50-4369-B05D-07D51DD37110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'Tabela 4A- PI 9i,9iv,9v'!$AH$80:$AH$83</c:f>
              <c:strCache>
                <c:ptCount val="4"/>
                <c:pt idx="0">
                  <c:v>osoby spoza terenów wiejskich</c:v>
                </c:pt>
                <c:pt idx="1">
                  <c:v>osoby pochodzące z terenów wiejskich, w tym:</c:v>
                </c:pt>
                <c:pt idx="2">
                  <c:v>kobiety</c:v>
                </c:pt>
                <c:pt idx="3">
                  <c:v>mężczyźni</c:v>
                </c:pt>
              </c:strCache>
            </c:strRef>
          </c:cat>
          <c:val>
            <c:numRef>
              <c:f>'Tabela 4A- PI 9i,9iv,9v'!$AK$80:$AK$83</c:f>
              <c:numCache>
                <c:formatCode>General</c:formatCode>
                <c:ptCount val="4"/>
                <c:pt idx="0" formatCode="0%">
                  <c:v>0.61638615433470945</c:v>
                </c:pt>
                <c:pt idx="2" formatCode="0%">
                  <c:v>0.2629406160685932</c:v>
                </c:pt>
                <c:pt idx="3" formatCode="0%">
                  <c:v>0.12067322959669737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C50-4369-B05D-07D51DD3711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C50-4369-B05D-07D51DD371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2C50-4369-B05D-07D51DD371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2C50-4369-B05D-07D51DD371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2C50-4369-B05D-07D51DD371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2C50-4369-B05D-07D51DD37110}"/>
              </c:ext>
            </c:extLst>
          </c:dPt>
          <c:cat>
            <c:strRef>
              <c:f>'Tabela 4A- PI 9i,9iv,9v'!$AH$80:$AH$83</c:f>
              <c:strCache>
                <c:ptCount val="4"/>
                <c:pt idx="0">
                  <c:v>osoby spoza terenów wiejskich</c:v>
                </c:pt>
                <c:pt idx="1">
                  <c:v>osoby pochodzące z terenów wiejskich, w tym:</c:v>
                </c:pt>
                <c:pt idx="2">
                  <c:v>kobiety</c:v>
                </c:pt>
                <c:pt idx="3">
                  <c:v>mężczyźni</c:v>
                </c:pt>
              </c:strCache>
            </c:strRef>
          </c:cat>
          <c:val>
            <c:numRef>
              <c:f>'Tabela 4A- PI 9i,9iv,9v'!$AL$80:$AL$83</c:f>
              <c:numCache>
                <c:formatCode>0%</c:formatCode>
                <c:ptCount val="4"/>
                <c:pt idx="1">
                  <c:v>0.38361384566529055</c:v>
                </c:pt>
                <c:pt idx="2">
                  <c:v>0.68543046357615889</c:v>
                </c:pt>
                <c:pt idx="3">
                  <c:v>0.31456953642384106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C50-4369-B05D-07D51DD37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status </a:t>
            </a:r>
            <a:r>
              <a:rPr lang="pl-PL" dirty="0"/>
              <a:t>na rynku pracy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'Tabela 4A- PI 9i,9iv,9v'!$AK$44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chemeClr val="accent5"/>
            </a:solidFill>
            <a:ln w="12700" cap="flat" cmpd="sng" algn="ctr">
              <a:solidFill>
                <a:schemeClr val="accent5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0.11009723433938136"/>
                  <c:y val="-2.826023048776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23-4EEF-B787-1BA24A30452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23-4EEF-B787-1BA24A30452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71%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823-4EEF-B787-1BA24A304520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4A- PI 9i,9iv,9v'!$AL$43:$AN$43</c:f>
              <c:strCache>
                <c:ptCount val="3"/>
                <c:pt idx="0">
                  <c:v>bezrobotni 
6%</c:v>
                </c:pt>
                <c:pt idx="1">
                  <c:v>osoby bierne zawodowo 
77%</c:v>
                </c:pt>
                <c:pt idx="2">
                  <c:v>pracujący 
17%</c:v>
                </c:pt>
              </c:strCache>
            </c:strRef>
          </c:cat>
          <c:val>
            <c:numRef>
              <c:f>'Tabela 4A- PI 9i,9iv,9v'!$AL$44:$AN$44</c:f>
              <c:numCache>
                <c:formatCode>0%</c:formatCode>
                <c:ptCount val="3"/>
                <c:pt idx="0">
                  <c:v>4.4894007445557271E-2</c:v>
                </c:pt>
                <c:pt idx="1">
                  <c:v>0.41905015298656384</c:v>
                </c:pt>
                <c:pt idx="2">
                  <c:v>0.12411866436078221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23-4EEF-B787-1BA24A304520}"/>
            </c:ext>
          </c:extLst>
        </c:ser>
        <c:ser>
          <c:idx val="1"/>
          <c:order val="1"/>
          <c:tx>
            <c:strRef>
              <c:f>'Tabela 4A- PI 9i,9iv,9v'!$AK$45</c:f>
              <c:strCache>
                <c:ptCount val="1"/>
                <c:pt idx="0">
                  <c:v>mężczyźni</c:v>
                </c:pt>
              </c:strCache>
            </c:strRef>
          </c:tx>
          <c:spPr>
            <a:solidFill>
              <a:schemeClr val="accent4"/>
            </a:solidFill>
            <a:ln w="12700" cap="flat" cmpd="sng" algn="ctr">
              <a:solidFill>
                <a:schemeClr val="accent4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-4.4677138572502634E-2"/>
                  <c:y val="-7.8500640243804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823-4EEF-B787-1BA24A30452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823-4EEF-B787-1BA24A30452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823-4EEF-B787-1BA24A304520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4A- PI 9i,9iv,9v'!$AL$43:$AN$43</c:f>
              <c:strCache>
                <c:ptCount val="3"/>
                <c:pt idx="0">
                  <c:v>bezrobotni 
6%</c:v>
                </c:pt>
                <c:pt idx="1">
                  <c:v>osoby bierne zawodowo 
77%</c:v>
                </c:pt>
                <c:pt idx="2">
                  <c:v>pracujący 
17%</c:v>
                </c:pt>
              </c:strCache>
            </c:strRef>
          </c:cat>
          <c:val>
            <c:numRef>
              <c:f>'Tabela 4A- PI 9i,9iv,9v'!$AL$45:$AN$45</c:f>
              <c:numCache>
                <c:formatCode>0%</c:formatCode>
                <c:ptCount val="3"/>
                <c:pt idx="0">
                  <c:v>1.1112378080583482E-2</c:v>
                </c:pt>
                <c:pt idx="1">
                  <c:v>0.35107090594652118</c:v>
                </c:pt>
                <c:pt idx="2">
                  <c:v>4.9753891179992016E-2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23-4EEF-B787-1BA24A304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9882575"/>
        <c:axId val="1"/>
        <c:axId val="0"/>
      </c:bar3DChart>
      <c:catAx>
        <c:axId val="151988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51988257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płeć</a:t>
            </a:r>
            <a:endParaRPr lang="pl-PL" dirty="0"/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005519077570141E-2"/>
          <c:y val="0.24261742520995536"/>
          <c:w val="0.91549009887048427"/>
          <c:h val="0.6077461735454393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77-4DC6-8783-F837B08BB7D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77-4DC6-8783-F837B08BB7D7}"/>
              </c:ext>
            </c:extLst>
          </c:dPt>
          <c:dLbls>
            <c:dLbl>
              <c:idx val="0"/>
              <c:layout/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377-4DC6-8783-F837B08BB7D7}"/>
                </c:ext>
              </c:extLst>
            </c:dLbl>
            <c:dLbl>
              <c:idx val="1"/>
              <c:layout/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377-4DC6-8783-F837B08BB7D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'Tabela 4A- PI 9i,9iv,9v'!$AK$38:$AL$38</c:f>
              <c:strCache>
                <c:ptCount val="2"/>
                <c:pt idx="0">
                  <c:v>mężczyźni</c:v>
                </c:pt>
                <c:pt idx="1">
                  <c:v>kobiety</c:v>
                </c:pt>
              </c:strCache>
            </c:strRef>
          </c:cat>
          <c:val>
            <c:numRef>
              <c:f>'Tabela 4A- PI 9i,9iv,9v'!$AK$40:$AL$40</c:f>
              <c:numCache>
                <c:formatCode>0%</c:formatCode>
                <c:ptCount val="2"/>
                <c:pt idx="0">
                  <c:v>0.41359584940800853</c:v>
                </c:pt>
                <c:pt idx="1">
                  <c:v>0.58640415059199147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77-4DC6-8783-F837B08BB7D7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F377-4DC6-8783-F837B08BB7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F377-4DC6-8783-F837B08BB7D7}"/>
              </c:ext>
            </c:extLst>
          </c:dPt>
          <c:cat>
            <c:strRef>
              <c:f>'Tabela 4A- PI 9i,9iv,9v'!$AK$38:$AL$38</c:f>
              <c:strCache>
                <c:ptCount val="2"/>
                <c:pt idx="0">
                  <c:v>mężczyźni</c:v>
                </c:pt>
                <c:pt idx="1">
                  <c:v>kobiety</c:v>
                </c:pt>
              </c:strCache>
            </c:strRef>
          </c:cat>
          <c:val>
            <c:numRef>
              <c:f>'Tabela 4A- PI 9i,9iv,9v'!$AK$40:$AL$40</c:f>
              <c:numCache>
                <c:formatCode>0%</c:formatCode>
                <c:ptCount val="2"/>
                <c:pt idx="0">
                  <c:v>0.41359584940800853</c:v>
                </c:pt>
                <c:pt idx="1">
                  <c:v>0.58640415059199147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377-4DC6-8783-F837B08BB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dirty="0" err="1"/>
              <a:t>Disability</a:t>
            </a:r>
            <a:endParaRPr lang="pl-PL" dirty="0"/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pl-PL"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Wiek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pl-PL" sz="1800" b="1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p</a:t>
            </a:r>
            <a:r>
              <a:rPr lang="pl-PL" b="1" dirty="0" smtClean="0"/>
              <a:t>łeć</a:t>
            </a:r>
            <a:endParaRPr lang="pl-PL" b="1" dirty="0"/>
          </a:p>
        </c:rich>
      </c:tx>
      <c:layout>
        <c:manualLayout>
          <c:xMode val="edge"/>
          <c:yMode val="edge"/>
          <c:x val="0.44159711286089243"/>
          <c:y val="9.2592592592592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224978127734026"/>
          <c:y val="0.39872630504520268"/>
          <c:w val="0.14661154855643047"/>
          <c:h val="0.2679403616214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s</a:t>
            </a:r>
            <a:r>
              <a:rPr lang="pl-PL" b="1" dirty="0" smtClean="0"/>
              <a:t>tatus </a:t>
            </a:r>
            <a:r>
              <a:rPr lang="pl-PL" b="1" dirty="0"/>
              <a:t>na rynku pracy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727449693788277"/>
          <c:y val="0.24594852726742492"/>
          <c:w val="0.17656211723534559"/>
          <c:h val="0.34201443569553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w</a:t>
            </a:r>
            <a:r>
              <a:rPr lang="pl-PL" b="1" dirty="0" smtClean="0"/>
              <a:t>iek</a:t>
            </a:r>
            <a:endParaRPr lang="pl-PL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910192475940512"/>
          <c:y val="0.31539297171186931"/>
          <c:w val="0.19179615048118986"/>
          <c:h val="0.40219962088072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solidFill>
        <a:schemeClr val="accent1">
          <a:alpha val="0"/>
        </a:schemeClr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w</a:t>
            </a:r>
            <a:r>
              <a:rPr lang="pl-PL" b="1" dirty="0" smtClean="0"/>
              <a:t>ykształcenie</a:t>
            </a:r>
            <a:endParaRPr lang="pl-PL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978587051618543"/>
          <c:y val="0.28298556430446198"/>
          <c:w val="0.20765048118985127"/>
          <c:h val="0.38831073199183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89951393187369"/>
          <c:y val="3.4751582755907284E-2"/>
          <c:w val="0.54370268336353234"/>
          <c:h val="0.854441386990277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'[sprawozdanieRPO_wykres_EFRR__EFS (002).xlsx]Tab.4'!$B$21:$B$29</c:f>
              <c:strCache>
                <c:ptCount val="9"/>
                <c:pt idx="0">
                  <c:v>X. Całkowita kwota certyfikowanych wydatków kwalifikowalnych [EUR]</c:v>
                </c:pt>
                <c:pt idx="1">
                  <c:v>X. Liczba uczniów szkół i placówek kształcenia zawodowego uczestniczących w stażach i praktykach u pracodawcy [osoby]</c:v>
                </c:pt>
                <c:pt idx="2">
                  <c:v>X. Liczba osób o niskich kwalifikacjach objętych wsparciem w programie [osoby]</c:v>
                </c:pt>
                <c:pt idx="3">
                  <c:v>X. Liczba uczniów objętych wsparciem w zakresie rozwijania kompetencji kluczowych lub umiejętności uniwersalnych w programie [osoby]</c:v>
                </c:pt>
                <c:pt idx="4">
                  <c:v>IX. Całkowita kwota certyfikowanych wydatków kwalifikowalnych [EUR]</c:v>
                </c:pt>
                <c:pt idx="5">
                  <c:v>IX. Liczba osób zagrożonych ubóstwem lub wykluczeniem społecznym objętych wsparciem w programie [osoby]</c:v>
                </c:pt>
                <c:pt idx="6">
                  <c:v>VIII. Całkowita kwota certyfikowanych wydatków kwalifikowalnych [EUR]</c:v>
                </c:pt>
                <c:pt idx="7">
                  <c:v>VIII. Liczba osób, które otrzymały bezzwrotne środki na podjęcie działalności gospodarczej w programie [osoby]</c:v>
                </c:pt>
                <c:pt idx="8">
                  <c:v>VIII. Liczba osób bezrobotnych (łącznie z długotrwale bezrobotnymi) objętych wsparciem w programie [osoby]</c:v>
                </c:pt>
              </c:strCache>
            </c:strRef>
          </c:cat>
          <c:val>
            <c:numRef>
              <c:f>'[sprawozdanieRPO_wykres_EFRR__EFS (002).xlsx]Tab.4'!$C$21:$C$29</c:f>
              <c:numCache>
                <c:formatCode>0.00%</c:formatCode>
                <c:ptCount val="9"/>
                <c:pt idx="0">
                  <c:v>1.1955023653044921</c:v>
                </c:pt>
                <c:pt idx="1">
                  <c:v>1.105</c:v>
                </c:pt>
                <c:pt idx="2">
                  <c:v>3.7168321299638989</c:v>
                </c:pt>
                <c:pt idx="3">
                  <c:v>4.8614929299572509</c:v>
                </c:pt>
                <c:pt idx="4">
                  <c:v>1.034420297207687</c:v>
                </c:pt>
                <c:pt idx="5">
                  <c:v>1.3654861311066322</c:v>
                </c:pt>
                <c:pt idx="6">
                  <c:v>1.4354362795858258</c:v>
                </c:pt>
                <c:pt idx="7">
                  <c:v>1.5576581904198699</c:v>
                </c:pt>
                <c:pt idx="8">
                  <c:v>2.0305103297304692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C-4848-BE65-A1F148275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08602863"/>
        <c:axId val="1408603695"/>
      </c:barChart>
      <c:catAx>
        <c:axId val="1408602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08603695"/>
        <c:crosses val="autoZero"/>
        <c:auto val="1"/>
        <c:lblAlgn val="ctr"/>
        <c:lblOffset val="100"/>
        <c:noMultiLvlLbl val="0"/>
      </c:catAx>
      <c:valAx>
        <c:axId val="1408603695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08602863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z niepełnosprawnościami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577449693788281"/>
          <c:y val="0.32465223097112855"/>
          <c:w val="0.19122878390201226"/>
          <c:h val="0.47164406532516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płeć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780533683289586"/>
          <c:y val="0.56539297171186931"/>
          <c:w val="0.1632782152230971"/>
          <c:h val="0.217014435695538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solidFill>
        <a:schemeClr val="accent1">
          <a:alpha val="0"/>
        </a:schemeClr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status na rynku pracy</a:t>
            </a:r>
          </a:p>
        </c:rich>
      </c:tx>
      <c:layout>
        <c:manualLayout>
          <c:xMode val="edge"/>
          <c:yMode val="edge"/>
          <c:x val="0.31995822397200357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505227471566051"/>
          <c:y val="0.50057815689705454"/>
          <c:w val="0.19322878390201223"/>
          <c:h val="0.360532954214056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wykształcenie</a:t>
            </a:r>
          </a:p>
        </c:rich>
      </c:tx>
      <c:layout>
        <c:manualLayout>
          <c:xMode val="edge"/>
          <c:yMode val="edge"/>
          <c:x val="0.38818240205523435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540065439796901"/>
          <c:y val="0.53760854193464591"/>
          <c:w val="0.17840203500573987"/>
          <c:h val="0.286458880139982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z niepełnosprawnościami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521894138232719"/>
          <c:y val="0.56076334208223977"/>
          <c:w val="0.21622878390201222"/>
          <c:h val="0.30960702828813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solidFill>
        <a:schemeClr val="tx1">
          <a:lumMod val="15000"/>
          <a:lumOff val="85000"/>
          <a:alpha val="0"/>
        </a:schemeClr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poziom </a:t>
            </a:r>
            <a:r>
              <a:rPr lang="pl-PL" dirty="0"/>
              <a:t>wykształcenia</a:t>
            </a:r>
          </a:p>
        </c:rich>
      </c:tx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B6-4BC2-AAD5-6A6B41C80B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9B6-4BC2-AAD5-6A6B41C80B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9B6-4BC2-AAD5-6A6B41C80B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9B6-4BC2-AAD5-6A6B41C80BEC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'Tabela 4A- PI 9i,9iv,9v'!$AH$48:$AH$51</c:f>
              <c:strCache>
                <c:ptCount val="4"/>
                <c:pt idx="0">
                  <c:v>ISCED 1-2</c:v>
                </c:pt>
                <c:pt idx="1">
                  <c:v>ISCED 3-4</c:v>
                </c:pt>
                <c:pt idx="2">
                  <c:v>ISCED 5-8</c:v>
                </c:pt>
                <c:pt idx="3">
                  <c:v>Pozostali</c:v>
                </c:pt>
              </c:strCache>
            </c:strRef>
          </c:cat>
          <c:val>
            <c:numRef>
              <c:f>'Tabela 4A- PI 9i,9iv,9v'!$AI$48:$AI$51</c:f>
              <c:numCache>
                <c:formatCode>0%</c:formatCode>
                <c:ptCount val="4"/>
                <c:pt idx="0">
                  <c:v>0.44485832113875218</c:v>
                </c:pt>
                <c:pt idx="1">
                  <c:v>0.20885991752028735</c:v>
                </c:pt>
                <c:pt idx="2">
                  <c:v>0.12504988692297458</c:v>
                </c:pt>
                <c:pt idx="3">
                  <c:v>0.22123187441798589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6-4BC2-AAD5-6A6B41C80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płeć</a:t>
            </a:r>
            <a:endParaRPr lang="pl-PL" dirty="0"/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824-4862-BD9C-9648080D4B3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824-4862-BD9C-9648080D4B39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824-4862-BD9C-9648080D4B39}"/>
                </c:ext>
              </c:extLst>
            </c:dLbl>
            <c:dLbl>
              <c:idx val="1"/>
              <c:layout/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824-4862-BD9C-9648080D4B3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'Tabela 4A-PI 10i,10iii,10iv'!$AJ$38:$AK$38</c:f>
              <c:strCache>
                <c:ptCount val="2"/>
                <c:pt idx="0">
                  <c:v>mężczyźni</c:v>
                </c:pt>
                <c:pt idx="1">
                  <c:v>kobiety</c:v>
                </c:pt>
              </c:strCache>
            </c:strRef>
          </c:cat>
          <c:val>
            <c:numRef>
              <c:f>'Tabela 4A-PI 10i,10iii,10iv'!$AJ$40:$AK$40</c:f>
              <c:numCache>
                <c:formatCode>0%</c:formatCode>
                <c:ptCount val="2"/>
                <c:pt idx="0">
                  <c:v>0.29865389002966003</c:v>
                </c:pt>
                <c:pt idx="1">
                  <c:v>0.70134610997033997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24-4862-BD9C-9648080D4B3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1824-4862-BD9C-9648080D4B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1824-4862-BD9C-9648080D4B39}"/>
              </c:ext>
            </c:extLst>
          </c:dPt>
          <c:cat>
            <c:strRef>
              <c:f>'Tabela 4A-PI 10i,10iii,10iv'!$AJ$38:$AK$38</c:f>
              <c:strCache>
                <c:ptCount val="2"/>
                <c:pt idx="0">
                  <c:v>mężczyźni</c:v>
                </c:pt>
                <c:pt idx="1">
                  <c:v>kobiety</c:v>
                </c:pt>
              </c:strCache>
            </c:strRef>
          </c:cat>
          <c:val>
            <c:numRef>
              <c:f>'Tabela 4A-PI 10i,10iii,10iv'!$AJ$40:$AK$40</c:f>
              <c:numCache>
                <c:formatCode>0%</c:formatCode>
                <c:ptCount val="2"/>
                <c:pt idx="0">
                  <c:v>0.29865389002966003</c:v>
                </c:pt>
                <c:pt idx="1">
                  <c:v>0.70134610997033997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824-4862-BD9C-9648080D4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7333669013830317"/>
          <c:y val="0.91978089051211842"/>
          <c:w val="0.25793358060748617"/>
          <c:h val="7.601539552314393E-2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poziom </a:t>
            </a:r>
            <a:r>
              <a:rPr lang="pl-PL" dirty="0"/>
              <a:t>wykształcenia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8F-4542-91EE-7A783FBCDE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8F-4542-91EE-7A783FBCDE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8F-4542-91EE-7A783FBCDE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8F-4542-91EE-7A783FBCDE5D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'Tabela 4A-PI 10i,10iii,10iv'!$AH$48:$AH$51</c:f>
              <c:strCache>
                <c:ptCount val="4"/>
                <c:pt idx="0">
                  <c:v>ISCED 1-2</c:v>
                </c:pt>
                <c:pt idx="1">
                  <c:v>ISCED 3-4</c:v>
                </c:pt>
                <c:pt idx="2">
                  <c:v>ISCED 5-8</c:v>
                </c:pt>
                <c:pt idx="3">
                  <c:v>Pozostali</c:v>
                </c:pt>
              </c:strCache>
            </c:strRef>
          </c:cat>
          <c:val>
            <c:numRef>
              <c:f>'Tabela 4A-PI 10i,10iii,10iv'!$AI$48:$AI$51</c:f>
              <c:numCache>
                <c:formatCode>0.0%</c:formatCode>
                <c:ptCount val="4"/>
                <c:pt idx="0">
                  <c:v>8.9151266255989042E-2</c:v>
                </c:pt>
                <c:pt idx="1">
                  <c:v>0.85768879762719596</c:v>
                </c:pt>
                <c:pt idx="2">
                  <c:v>5.0935432352270132E-2</c:v>
                </c:pt>
                <c:pt idx="3">
                  <c:v>2.2245037645448325E-3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8F-4542-91EE-7A783FBCD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dirty="0" err="1"/>
              <a:t>Disability</a:t>
            </a:r>
            <a:endParaRPr lang="pl-PL" dirty="0"/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s</a:t>
            </a:r>
            <a:r>
              <a:rPr lang="pl-PL" b="1" dirty="0" smtClean="0"/>
              <a:t>tatus </a:t>
            </a:r>
            <a:r>
              <a:rPr lang="pl-PL" b="1" dirty="0"/>
              <a:t>na rynku pracy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727449693788277"/>
          <c:y val="0.24594852726742492"/>
          <c:w val="0.17656211723534559"/>
          <c:h val="0.34201443569553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dirty="0" err="1"/>
              <a:t>Disability</a:t>
            </a:r>
            <a:endParaRPr lang="pl-PL" dirty="0"/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status na rynku pracy</a:t>
            </a:r>
          </a:p>
        </c:rich>
      </c:tx>
      <c:layout>
        <c:manualLayout>
          <c:xMode val="edge"/>
          <c:yMode val="edge"/>
          <c:x val="0.31995822397200357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505227471566051"/>
          <c:y val="0.50057815689705454"/>
          <c:w val="0.19322878390201223"/>
          <c:h val="0.360532954214056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status </a:t>
            </a:r>
            <a:r>
              <a:rPr lang="pl-PL" dirty="0"/>
              <a:t>na rynku pracy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'Tabela 4A-PI 10i,10iii,10iv'!$AG$44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chemeClr val="accent4"/>
            </a:solidFill>
            <a:ln w="12700" cap="flat" cmpd="sng" algn="ctr">
              <a:solidFill>
                <a:schemeClr val="accent4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5F9-4B7F-BF68-4022EAAE100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71%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5F9-4B7F-BF68-4022EAAE100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5F9-4B7F-BF68-4022EAAE100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4A-PI 10i,10iii,10iv'!$AH$43:$AJ$43</c:f>
              <c:strCache>
                <c:ptCount val="3"/>
                <c:pt idx="0">
                  <c:v>bezrobotni 
23%
</c:v>
                </c:pt>
                <c:pt idx="1">
                  <c:v>osoby bierne zawodowo 
32%
</c:v>
                </c:pt>
                <c:pt idx="2">
                  <c:v>pracujący 
45%</c:v>
                </c:pt>
              </c:strCache>
            </c:strRef>
          </c:cat>
          <c:val>
            <c:numRef>
              <c:f>'Tabela 4A-PI 10i,10iii,10iv'!$AH$44:$AJ$44</c:f>
              <c:numCache>
                <c:formatCode>0%</c:formatCode>
                <c:ptCount val="3"/>
                <c:pt idx="0">
                  <c:v>0.16392881587953456</c:v>
                </c:pt>
                <c:pt idx="1">
                  <c:v>0.23083504449007528</c:v>
                </c:pt>
                <c:pt idx="2">
                  <c:v>0.30658224960073011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F9-4B7F-BF68-4022EAAE100D}"/>
            </c:ext>
          </c:extLst>
        </c:ser>
        <c:ser>
          <c:idx val="1"/>
          <c:order val="1"/>
          <c:tx>
            <c:strRef>
              <c:f>'Tabela 4A-PI 10i,10iii,10iv'!$AG$45</c:f>
              <c:strCache>
                <c:ptCount val="1"/>
                <c:pt idx="0">
                  <c:v>mężczyźni</c:v>
                </c:pt>
              </c:strCache>
            </c:strRef>
          </c:tx>
          <c:spPr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5F9-4B7F-BF68-4022EAAE100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5F9-4B7F-BF68-4022EAAE100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5F9-4B7F-BF68-4022EAAE100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4A-PI 10i,10iii,10iv'!$AH$43:$AJ$43</c:f>
              <c:strCache>
                <c:ptCount val="3"/>
                <c:pt idx="0">
                  <c:v>bezrobotni 
23%
</c:v>
                </c:pt>
                <c:pt idx="1">
                  <c:v>osoby bierne zawodowo 
32%
</c:v>
                </c:pt>
                <c:pt idx="2">
                  <c:v>pracujący 
45%</c:v>
                </c:pt>
              </c:strCache>
            </c:strRef>
          </c:cat>
          <c:val>
            <c:numRef>
              <c:f>'Tabela 4A-PI 10i,10iii,10iv'!$AH$45:$AJ$45</c:f>
              <c:numCache>
                <c:formatCode>0%</c:formatCode>
                <c:ptCount val="3"/>
                <c:pt idx="0">
                  <c:v>6.1088295687885014E-2</c:v>
                </c:pt>
                <c:pt idx="1">
                  <c:v>9.3828428017339718E-2</c:v>
                </c:pt>
                <c:pt idx="2">
                  <c:v>0.14373716632443531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5F9-4B7F-BF68-4022EAAE1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7485567"/>
        <c:axId val="1"/>
      </c:barChart>
      <c:catAx>
        <c:axId val="151748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517485567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miejsce zamieszkania i płeć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53-40A3-9EDC-88F59C50EFB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53-40A3-9EDC-88F59C50EF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53-40A3-9EDC-88F59C50EF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53-40A3-9EDC-88F59C50EFB1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53-40A3-9EDC-88F59C50EFB1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71%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753-40A3-9EDC-88F59C50EFB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753-40A3-9EDC-88F59C50EFB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753-40A3-9EDC-88F59C50EFB1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'Tabela 4A-PI 10i,10iii,10iv'!$AH$53:$AH$56</c:f>
              <c:strCache>
                <c:ptCount val="4"/>
                <c:pt idx="0">
                  <c:v>osoby spoza terenów wiejskich</c:v>
                </c:pt>
                <c:pt idx="1">
                  <c:v>osoby pochodzące z terenów wiejskich, w tym:</c:v>
                </c:pt>
                <c:pt idx="2">
                  <c:v>kobiety</c:v>
                </c:pt>
                <c:pt idx="3">
                  <c:v>mężczyźni</c:v>
                </c:pt>
              </c:strCache>
            </c:strRef>
          </c:cat>
          <c:val>
            <c:numRef>
              <c:f>'Tabela 4A-PI 10i,10iii,10iv'!$AK$53:$AK$56</c:f>
              <c:numCache>
                <c:formatCode>General</c:formatCode>
                <c:ptCount val="4"/>
                <c:pt idx="0" formatCode="0%">
                  <c:v>0.40742642026009585</c:v>
                </c:pt>
                <c:pt idx="2" formatCode="0%">
                  <c:v>0.42185717545060458</c:v>
                </c:pt>
                <c:pt idx="3" formatCode="0%">
                  <c:v>0.17071640428929957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53-40A3-9EDC-88F59C50EFB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753-40A3-9EDC-88F59C50EF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5753-40A3-9EDC-88F59C50EF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5753-40A3-9EDC-88F59C50EF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5753-40A3-9EDC-88F59C50EF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5753-40A3-9EDC-88F59C50EFB1}"/>
              </c:ext>
            </c:extLst>
          </c:dPt>
          <c:cat>
            <c:strRef>
              <c:f>'Tabela 4A-PI 10i,10iii,10iv'!$AH$53:$AH$56</c:f>
              <c:strCache>
                <c:ptCount val="4"/>
                <c:pt idx="0">
                  <c:v>osoby spoza terenów wiejskich</c:v>
                </c:pt>
                <c:pt idx="1">
                  <c:v>osoby pochodzące z terenów wiejskich, w tym:</c:v>
                </c:pt>
                <c:pt idx="2">
                  <c:v>kobiety</c:v>
                </c:pt>
                <c:pt idx="3">
                  <c:v>mężczyźni</c:v>
                </c:pt>
              </c:strCache>
            </c:strRef>
          </c:cat>
          <c:val>
            <c:numRef>
              <c:f>'Tabela 4A-PI 10i,10iii,10iv'!$AL$53:$AL$56</c:f>
              <c:numCache>
                <c:formatCode>0%</c:formatCode>
                <c:ptCount val="4"/>
                <c:pt idx="1">
                  <c:v>0.59257357973990421</c:v>
                </c:pt>
                <c:pt idx="2">
                  <c:v>0.7119068245259409</c:v>
                </c:pt>
                <c:pt idx="3">
                  <c:v>0.2880931754740591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753-40A3-9EDC-88F59C50E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pl-PL"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Wiek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pl-PL" sz="1800" b="1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p</a:t>
            </a:r>
            <a:r>
              <a:rPr lang="pl-PL" b="1" dirty="0" smtClean="0"/>
              <a:t>łeć</a:t>
            </a:r>
            <a:endParaRPr lang="pl-PL" b="1" dirty="0"/>
          </a:p>
        </c:rich>
      </c:tx>
      <c:layout>
        <c:manualLayout>
          <c:xMode val="edge"/>
          <c:yMode val="edge"/>
          <c:x val="0.44159711286089243"/>
          <c:y val="9.2592592592592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224978127734026"/>
          <c:y val="0.39872630504520268"/>
          <c:w val="0.14661154855643047"/>
          <c:h val="0.2679403616214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1800" b="1" dirty="0"/>
              <a:t>w</a:t>
            </a:r>
            <a:r>
              <a:rPr lang="pl-PL" sz="1800" b="1" dirty="0" smtClean="0"/>
              <a:t>iek</a:t>
            </a:r>
            <a:endParaRPr lang="pl-PL" sz="1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62-446C-8287-1B99DE6911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62-446C-8287-1B99DE69117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62-446C-8287-1B99DE6911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Arkusz2!$F$49:$H$49</c:f>
              <c:strCache>
                <c:ptCount val="3"/>
                <c:pt idx="0">
                  <c:v>poniżej 25 lat</c:v>
                </c:pt>
                <c:pt idx="1">
                  <c:v>powyżej 54 lat</c:v>
                </c:pt>
                <c:pt idx="2">
                  <c:v>pozostali</c:v>
                </c:pt>
              </c:strCache>
            </c:strRef>
          </c:cat>
          <c:val>
            <c:numRef>
              <c:f>Arkusz2!$F$50:$H$50</c:f>
              <c:numCache>
                <c:formatCode>General</c:formatCode>
                <c:ptCount val="3"/>
                <c:pt idx="0" formatCode="0%">
                  <c:v>5.3140096618357488E-2</c:v>
                </c:pt>
                <c:pt idx="1">
                  <c:v>0</c:v>
                </c:pt>
                <c:pt idx="2" formatCode="0%">
                  <c:v>0.9468599033816425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62-446C-8287-1B99DE691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910192475940512"/>
          <c:y val="0.31539297171186931"/>
          <c:w val="0.19179615048118986"/>
          <c:h val="0.40219962088072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z niepełnosprawnościami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577449693788281"/>
          <c:y val="0.32465223097112855"/>
          <c:w val="0.19122878390201226"/>
          <c:h val="0.47164406532516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poziom </a:t>
            </a:r>
            <a:r>
              <a:rPr lang="pl-PL" dirty="0"/>
              <a:t>wykształcenia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68787049154558"/>
          <c:y val="0.24498430596605902"/>
          <c:w val="0.81383466165548501"/>
          <c:h val="0.5510764842456323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A88-4A01-9222-77F410B1E1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A88-4A01-9222-77F410B1E1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A88-4A01-9222-77F410B1E1F4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'Tabela 4A-PI 8i,8iv'!$AK$47:$AK$49</c:f>
              <c:strCache>
                <c:ptCount val="3"/>
                <c:pt idx="0">
                  <c:v>ISCED 1-2</c:v>
                </c:pt>
                <c:pt idx="1">
                  <c:v>ISCED 3-4</c:v>
                </c:pt>
                <c:pt idx="2">
                  <c:v>ISCED 5-8</c:v>
                </c:pt>
              </c:strCache>
            </c:strRef>
          </c:cat>
          <c:val>
            <c:numRef>
              <c:f>'Tabela 4A-PI 8i,8iv'!$AL$47:$AL$49</c:f>
              <c:numCache>
                <c:formatCode>0%</c:formatCode>
                <c:ptCount val="3"/>
                <c:pt idx="0">
                  <c:v>1.646090534979424E-2</c:v>
                </c:pt>
                <c:pt idx="1">
                  <c:v>0.24938271604938272</c:v>
                </c:pt>
                <c:pt idx="2">
                  <c:v>0.73415637860082306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88-4A01-9222-77F410B1E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27030629171567272"/>
          <c:w val="0.23278679696089116"/>
          <c:h val="0.43889249114257511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 dirty="0" smtClean="0"/>
              <a:t>status </a:t>
            </a:r>
            <a:r>
              <a:rPr lang="pl-PL" dirty="0"/>
              <a:t>na rynku pracy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3718830915616882E-2"/>
          <c:y val="0.18079213980446146"/>
          <c:w val="0.8884304473579494"/>
          <c:h val="0.5362751169495255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'Tabela 4A-PI 8i,8iv'!$AJ$45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DC8-4D45-B604-B7FF082B387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DC8-4D45-B604-B7FF082B387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97%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DC8-4D45-B604-B7FF082B387A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4A-PI 8i,8iv'!$AK$42:$AM$42</c:f>
              <c:strCache>
                <c:ptCount val="3"/>
                <c:pt idx="0">
                  <c:v>bezrobotni 
25%</c:v>
                </c:pt>
                <c:pt idx="1">
                  <c:v>osoby bierne zawodowo 
37%</c:v>
                </c:pt>
                <c:pt idx="2">
                  <c:v>pracujący 
38%</c:v>
                </c:pt>
              </c:strCache>
            </c:strRef>
          </c:cat>
          <c:val>
            <c:numRef>
              <c:f>'Tabela 4A-PI 8i,8iv'!$AK$45:$AM$45</c:f>
              <c:numCache>
                <c:formatCode>0%</c:formatCode>
                <c:ptCount val="3"/>
                <c:pt idx="0">
                  <c:v>0.22716049382716047</c:v>
                </c:pt>
                <c:pt idx="1">
                  <c:v>0.32345679012345679</c:v>
                </c:pt>
                <c:pt idx="2">
                  <c:v>0.36954732510288069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C8-4D45-B604-B7FF082B387A}"/>
            </c:ext>
          </c:extLst>
        </c:ser>
        <c:ser>
          <c:idx val="1"/>
          <c:order val="1"/>
          <c:tx>
            <c:strRef>
              <c:f>'Tabela 4A-PI 8i,8iv'!$AJ$46</c:f>
              <c:strCache>
                <c:ptCount val="1"/>
                <c:pt idx="0">
                  <c:v>mężczyźni</c:v>
                </c:pt>
              </c:strCache>
            </c:strRef>
          </c:tx>
          <c:spPr>
            <a:solidFill>
              <a:schemeClr val="accent4"/>
            </a:solidFill>
            <a:ln w="12700" cap="flat" cmpd="sng" algn="ctr">
              <a:solidFill>
                <a:schemeClr val="accent4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DC8-4D45-B604-B7FF082B387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DC8-4D45-B604-B7FF082B387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DC8-4D45-B604-B7FF082B387A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4A-PI 8i,8iv'!$AK$42:$AM$42</c:f>
              <c:strCache>
                <c:ptCount val="3"/>
                <c:pt idx="0">
                  <c:v>bezrobotni 
25%</c:v>
                </c:pt>
                <c:pt idx="1">
                  <c:v>osoby bierne zawodowo 
37%</c:v>
                </c:pt>
                <c:pt idx="2">
                  <c:v>pracujący 
38%</c:v>
                </c:pt>
              </c:strCache>
            </c:strRef>
          </c:cat>
          <c:val>
            <c:numRef>
              <c:f>'Tabela 4A-PI 8i,8iv'!$AK$46:$AM$46</c:f>
              <c:numCache>
                <c:formatCode>0%</c:formatCode>
                <c:ptCount val="3"/>
                <c:pt idx="0">
                  <c:v>2.6337448559670781E-2</c:v>
                </c:pt>
                <c:pt idx="1">
                  <c:v>4.3621399176954734E-2</c:v>
                </c:pt>
                <c:pt idx="2">
                  <c:v>9.876543209876543E-3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DC8-4D45-B604-B7FF082B3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8387215"/>
        <c:axId val="1"/>
        <c:axId val="0"/>
      </c:bar3DChart>
      <c:catAx>
        <c:axId val="151838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51838721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0.48283</cdr:x>
      <cdr:y>0.03594</cdr:y>
    </cdr:from>
    <cdr:to>
      <cdr:x>0.48358</cdr:x>
      <cdr:y>0.88407</cdr:y>
    </cdr:to>
    <cdr:cxnSp macro="">
      <cdr:nvCxnSpPr>
        <cdr:cNvPr id="3" name="Łącznik prosty 2"/>
        <cdr:cNvCxnSpPr/>
      </cdr:nvCxnSpPr>
      <cdr:spPr>
        <a:xfrm xmlns:a="http://schemas.openxmlformats.org/drawingml/2006/main" flipH="1">
          <a:off x="4335327" y="177172"/>
          <a:ext cx="6782" cy="418059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0.54718</cdr:x>
      <cdr:y>0.03413</cdr:y>
    </cdr:from>
    <cdr:to>
      <cdr:x>0.54733</cdr:x>
      <cdr:y>0.89261</cdr:y>
    </cdr:to>
    <cdr:cxnSp macro="">
      <cdr:nvCxnSpPr>
        <cdr:cNvPr id="3" name="Łącznik prosty 2"/>
        <cdr:cNvCxnSpPr/>
      </cdr:nvCxnSpPr>
      <cdr:spPr>
        <a:xfrm xmlns:a="http://schemas.openxmlformats.org/drawingml/2006/main">
          <a:off x="4924620" y="173115"/>
          <a:ext cx="1331" cy="435391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7871D-2D7D-46F1-B4F5-806ADD010C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644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689993"/>
            <a:ext cx="5438775" cy="44436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8406"/>
            <a:ext cx="2946400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378406"/>
            <a:ext cx="2946400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A8546-9EF3-4435-AD6F-5D60416104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826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532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462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585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131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64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837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145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407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10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42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891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3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906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603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570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8546-9EF3-4435-AD6F-5D604161043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89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ytułu 1"/>
          <p:cNvSpPr txBox="1">
            <a:spLocks/>
          </p:cNvSpPr>
          <p:nvPr userDrawn="1"/>
        </p:nvSpPr>
        <p:spPr>
          <a:xfrm>
            <a:off x="628650" y="4834393"/>
            <a:ext cx="7886700" cy="92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dirty="0" smtClean="0">
                <a:solidFill>
                  <a:schemeClr val="bg1"/>
                </a:solidFill>
              </a:rPr>
              <a:t>Kliknij, aby dodać tytuł prezentacji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0" y="5756743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Kliknij, aby dodać podtytuł</a:t>
            </a:r>
            <a:endParaRPr lang="pl-PL" dirty="0"/>
          </a:p>
        </p:txBody>
      </p:sp>
      <p:pic>
        <p:nvPicPr>
          <p:cNvPr id="7" name="Obraz 6" descr="UnijneFE_PR-LOGO-UE-EFSI kolo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081" y="293751"/>
            <a:ext cx="4304919" cy="3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1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8"/>
            <a:ext cx="2949178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0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8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9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6"/>
            <a:ext cx="2949178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0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3"/>
            <a:ext cx="2949178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6626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ytułu 1"/>
          <p:cNvSpPr txBox="1">
            <a:spLocks/>
          </p:cNvSpPr>
          <p:nvPr userDrawn="1"/>
        </p:nvSpPr>
        <p:spPr>
          <a:xfrm>
            <a:off x="628650" y="4834393"/>
            <a:ext cx="7886700" cy="92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dirty="0" smtClean="0">
                <a:solidFill>
                  <a:schemeClr val="bg1"/>
                </a:solidFill>
              </a:rPr>
              <a:t>Kliknij, aby dodać tytuł prezentacji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0" y="5756743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Kliknij, aby dodać podtytuł</a:t>
            </a:r>
            <a:endParaRPr lang="pl-PL" dirty="0"/>
          </a:p>
        </p:txBody>
      </p:sp>
      <p:pic>
        <p:nvPicPr>
          <p:cNvPr id="7" name="Obraz 6" descr="UnijneFE_PR-LOGO-UE-EFSI kolo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081" y="293751"/>
            <a:ext cx="4304919" cy="3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02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803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54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97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41621"/>
            <a:ext cx="7886700" cy="85067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73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104817"/>
            <a:ext cx="7886700" cy="72063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639833"/>
            <a:ext cx="3887391" cy="354983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28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4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35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463799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01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chart" Target="../charts/chart10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13" Type="http://schemas.openxmlformats.org/officeDocument/2006/relationships/chart" Target="../charts/chart22.xml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12" Type="http://schemas.openxmlformats.org/officeDocument/2006/relationships/chart" Target="../charts/chart21.xml"/><Relationship Id="rId17" Type="http://schemas.openxmlformats.org/officeDocument/2006/relationships/image" Target="../media/image7.png"/><Relationship Id="rId2" Type="http://schemas.openxmlformats.org/officeDocument/2006/relationships/chart" Target="../charts/chart11.xml"/><Relationship Id="rId16" Type="http://schemas.openxmlformats.org/officeDocument/2006/relationships/chart" Target="../charts/chart2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5.xml"/><Relationship Id="rId11" Type="http://schemas.openxmlformats.org/officeDocument/2006/relationships/chart" Target="../charts/chart20.xml"/><Relationship Id="rId5" Type="http://schemas.openxmlformats.org/officeDocument/2006/relationships/chart" Target="../charts/chart14.xml"/><Relationship Id="rId15" Type="http://schemas.openxmlformats.org/officeDocument/2006/relationships/chart" Target="../charts/chart24.xml"/><Relationship Id="rId10" Type="http://schemas.openxmlformats.org/officeDocument/2006/relationships/chart" Target="../charts/chart19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Relationship Id="rId14" Type="http://schemas.openxmlformats.org/officeDocument/2006/relationships/chart" Target="../charts/char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27.xml"/><Relationship Id="rId7" Type="http://schemas.openxmlformats.org/officeDocument/2006/relationships/chart" Target="../charts/chart31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Relationship Id="rId9" Type="http://schemas.openxmlformats.org/officeDocument/2006/relationships/chart" Target="../charts/char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322501"/>
            <a:ext cx="5838877" cy="554577"/>
          </a:xfrm>
        </p:spPr>
      </p:pic>
      <p:sp>
        <p:nvSpPr>
          <p:cNvPr id="2" name="Prostokąt 1"/>
          <p:cNvSpPr/>
          <p:nvPr/>
        </p:nvSpPr>
        <p:spPr>
          <a:xfrm>
            <a:off x="523875" y="3021834"/>
            <a:ext cx="8020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/>
              <a:t>Realizacja celów pośrednich na 2018 r. dla wskaźników objętych </a:t>
            </a:r>
          </a:p>
          <a:p>
            <a:pPr algn="ctr"/>
            <a:r>
              <a:rPr lang="pl-PL" sz="3600" b="1" dirty="0" smtClean="0"/>
              <a:t>ramami wykonania </a:t>
            </a:r>
          </a:p>
          <a:p>
            <a:pPr algn="ctr"/>
            <a:r>
              <a:rPr lang="pl-PL" sz="3600" b="1" dirty="0" smtClean="0"/>
              <a:t>RPO WM 2014-2020</a:t>
            </a:r>
          </a:p>
        </p:txBody>
      </p:sp>
    </p:spTree>
    <p:extLst>
      <p:ext uri="{BB962C8B-B14F-4D97-AF65-F5344CB8AC3E}">
        <p14:creationId xmlns:p14="http://schemas.microsoft.com/office/powerpoint/2010/main" val="5838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7" y="971999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VI </a:t>
            </a:r>
            <a:r>
              <a:rPr lang="pl-PL" sz="2400" b="1" dirty="0"/>
              <a:t>– </a:t>
            </a:r>
            <a:r>
              <a:rPr lang="en-US" sz="2400" b="1" dirty="0" err="1"/>
              <a:t>Jakość</a:t>
            </a:r>
            <a:r>
              <a:rPr lang="en-US" sz="2400" b="1" dirty="0"/>
              <a:t> </a:t>
            </a:r>
            <a:r>
              <a:rPr lang="en-US" sz="2400" b="1" dirty="0" err="1"/>
              <a:t>życia</a:t>
            </a:r>
            <a:r>
              <a:rPr lang="pl-PL" sz="2400" b="1" dirty="0" smtClean="0"/>
              <a:t> </a:t>
            </a:r>
            <a:br>
              <a:rPr lang="pl-PL" sz="2400" b="1" dirty="0" smtClean="0"/>
            </a:b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94267" y="4142171"/>
            <a:ext cx="897900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 smtClean="0"/>
              <a:t>Wskaźnik </a:t>
            </a:r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wspartych podmiotów leczniczych</a:t>
            </a:r>
            <a:r>
              <a:rPr lang="pl-PL" sz="1600" b="1" dirty="0" smtClean="0"/>
              <a:t> – nie określono celu pośredniego na 2018 r.</a:t>
            </a:r>
          </a:p>
          <a:p>
            <a:pPr algn="just"/>
            <a:endParaRPr lang="pl-PL" sz="500" b="1" dirty="0" smtClean="0"/>
          </a:p>
          <a:p>
            <a:pPr algn="just"/>
            <a:r>
              <a:rPr lang="pl-PL" sz="1600" b="1" dirty="0" smtClean="0"/>
              <a:t>Wskaźnik</a:t>
            </a:r>
            <a:r>
              <a:rPr lang="pl-PL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obiektów infrastruktury zlokalizowanych na rewitalizowanych </a:t>
            </a:r>
            <a:r>
              <a:rPr lang="pl-PL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obszarach</a:t>
            </a:r>
            <a:r>
              <a:rPr lang="pl-PL" sz="1600" b="1" dirty="0" smtClean="0"/>
              <a:t> – cel pośredni został zrealizowany w 100%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pl-PL" sz="1600" b="1" dirty="0"/>
              <a:t>- 1 obiekt infrastruktury uwzględniony w zatwierdzonym wniosku końcowym,</a:t>
            </a:r>
          </a:p>
          <a:p>
            <a:pPr algn="just"/>
            <a:r>
              <a:rPr lang="pl-PL" sz="1600" b="1" dirty="0"/>
              <a:t>- 1 obiekt infrastruktury uwzględniony w złożonym 30 grudnia 2018 r. wniosku końcowym dla projektu RPMA.06.02.00-14-8245/17 „Miasto Dwóch Kultur – rewitalizacja Centrum Starego Miasta” (</a:t>
            </a:r>
            <a:r>
              <a:rPr lang="pl-PL" sz="1600" b="1" dirty="0" smtClean="0"/>
              <a:t>beneficjent: </a:t>
            </a:r>
            <a:r>
              <a:rPr lang="pl-PL" sz="1600" b="1" dirty="0"/>
              <a:t>Miasto Maków Mazowiecki),</a:t>
            </a:r>
          </a:p>
          <a:p>
            <a:pPr algn="just"/>
            <a:r>
              <a:rPr lang="pl-PL" sz="1600" b="1" dirty="0"/>
              <a:t>- 2 obiekty infrastruktury uwzględnione w złożonym 20 stycznia 2019 r. wniosku końcowym 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>(</a:t>
            </a:r>
            <a:r>
              <a:rPr lang="pl-PL" sz="1600" b="1" dirty="0"/>
              <a:t>za okres do 31 grudnia 2018 r.) dla projektu RPMA.06.02.00-14-8262/17 „Rewitalizacja najstarszej 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>części </a:t>
            </a:r>
            <a:r>
              <a:rPr lang="pl-PL" sz="1600" b="1" dirty="0"/>
              <a:t>Gąbina” (</a:t>
            </a:r>
            <a:r>
              <a:rPr lang="pl-PL" sz="1600" b="1" dirty="0" smtClean="0"/>
              <a:t>beneficjent: </a:t>
            </a:r>
            <a:r>
              <a:rPr lang="pl-PL" sz="1600" b="1" dirty="0"/>
              <a:t>Miasto i Gmina Gąbin).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8" y="1872000"/>
            <a:ext cx="8640000" cy="22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VII </a:t>
            </a:r>
            <a:r>
              <a:rPr lang="pl-PL" sz="2400" b="1" dirty="0"/>
              <a:t>– </a:t>
            </a:r>
            <a:r>
              <a:rPr lang="en-US" sz="2400" b="1" dirty="0" err="1"/>
              <a:t>Rozwój</a:t>
            </a:r>
            <a:r>
              <a:rPr lang="pl-PL" sz="2400" b="1" dirty="0"/>
              <a:t> </a:t>
            </a:r>
            <a:r>
              <a:rPr lang="en-US" sz="2400" b="1" dirty="0" err="1"/>
              <a:t>regionalnego</a:t>
            </a:r>
            <a:r>
              <a:rPr lang="pl-PL" sz="2400" b="1" dirty="0"/>
              <a:t> </a:t>
            </a:r>
            <a:r>
              <a:rPr lang="en-US" sz="2400" b="1" dirty="0" err="1"/>
              <a:t>systemu</a:t>
            </a:r>
            <a:r>
              <a:rPr lang="pl-PL" sz="2400" b="1" dirty="0"/>
              <a:t> t</a:t>
            </a:r>
            <a:r>
              <a:rPr lang="en-US" sz="2400" b="1" dirty="0" err="1" smtClean="0"/>
              <a:t>ransportowego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6" y="2340000"/>
            <a:ext cx="8640000" cy="18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 smtClean="0">
                <a:solidFill>
                  <a:sysClr val="windowText" lastClr="000000"/>
                </a:solidFill>
              </a:rPr>
              <a:t>Ramy </a:t>
            </a:r>
            <a:r>
              <a:rPr lang="pl-PL" sz="2400" b="1" dirty="0">
                <a:solidFill>
                  <a:sysClr val="windowText" lastClr="000000"/>
                </a:solidFill>
              </a:rPr>
              <a:t>wykonania (</a:t>
            </a:r>
            <a:r>
              <a:rPr lang="pl-PL" sz="2400" b="1" dirty="0" smtClean="0">
                <a:solidFill>
                  <a:sysClr val="windowText" lastClr="000000"/>
                </a:solidFill>
              </a:rPr>
              <a:t>EFRR)</a:t>
            </a:r>
            <a:br>
              <a:rPr lang="pl-PL" sz="2400" b="1" dirty="0" smtClean="0">
                <a:solidFill>
                  <a:sysClr val="windowText" lastClr="000000"/>
                </a:solidFill>
              </a:rPr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graphicFrame>
        <p:nvGraphicFramePr>
          <p:cNvPr id="6" name="Wykres 5"/>
          <p:cNvGraphicFramePr>
            <a:graphicFrameLocks/>
          </p:cNvGraphicFramePr>
          <p:nvPr>
            <p:extLst/>
          </p:nvPr>
        </p:nvGraphicFramePr>
        <p:xfrm>
          <a:off x="94266" y="1618938"/>
          <a:ext cx="8979003" cy="4948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22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 smtClean="0"/>
              <a:t>Postęp rzeczowy w EFS</a:t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5" name="Symbol zastępczy tekstu 2"/>
          <p:cNvSpPr txBox="1">
            <a:spLocks/>
          </p:cNvSpPr>
          <p:nvPr/>
        </p:nvSpPr>
        <p:spPr>
          <a:xfrm>
            <a:off x="22266" y="1620000"/>
            <a:ext cx="9144000" cy="4641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100" b="1" dirty="0" smtClean="0"/>
              <a:t>PI 8i (wsparcie bezrobotnych i biernych zawodowo)</a:t>
            </a:r>
          </a:p>
          <a:p>
            <a:pPr marL="342900" indent="-342900" algn="just"/>
            <a:r>
              <a:rPr lang="pl-PL" sz="2100" dirty="0" smtClean="0"/>
              <a:t>Wskaźniki produktu na wysokim poziomie. </a:t>
            </a:r>
          </a:p>
          <a:p>
            <a:pPr marL="342900" indent="-342900" algn="just"/>
            <a:r>
              <a:rPr lang="pl-PL" sz="2100" dirty="0" smtClean="0"/>
              <a:t>Niezadowalający postęp w zakresie rezultatu polegającego na zdobywaniu </a:t>
            </a:r>
            <a:r>
              <a:rPr lang="pl-PL" sz="2100" b="1" dirty="0" smtClean="0"/>
              <a:t>kwalifikacji</a:t>
            </a:r>
            <a:r>
              <a:rPr lang="pl-PL" sz="2100" dirty="0" smtClean="0"/>
              <a:t> (bezrobotni, długotrwale bezrobotni) – tylko 8% uczestników korzysta ze wsparcia szkoleniowego, a 60% z nich uzyskuje kwalifikacje. Utrudnieniem jest też mała liczba kwalifikacji w ZRK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pl-PL" sz="2100" b="1" dirty="0" smtClean="0"/>
              <a:t>PI 8iv (opieka żłobkowa)</a:t>
            </a:r>
          </a:p>
          <a:p>
            <a:pPr marL="342900" indent="-342900" algn="just"/>
            <a:r>
              <a:rPr lang="pl-PL" sz="2100" dirty="0" smtClean="0"/>
              <a:t>Kluczowe wskaźniki produktu na poziomie 40% celu końcowego (długa faza przygotowawcza projektów)</a:t>
            </a:r>
          </a:p>
          <a:p>
            <a:pPr marL="342900" indent="-342900" algn="just"/>
            <a:r>
              <a:rPr lang="en-GB" sz="2100" dirty="0" smtClean="0"/>
              <a:t>Problem z </a:t>
            </a:r>
            <a:r>
              <a:rPr lang="en-GB" sz="2100" dirty="0" err="1" smtClean="0"/>
              <a:t>wykazaniem</a:t>
            </a:r>
            <a:r>
              <a:rPr lang="en-GB" sz="2100" dirty="0" smtClean="0"/>
              <a:t> </a:t>
            </a:r>
            <a:r>
              <a:rPr lang="pl-PL" sz="2100" dirty="0" smtClean="0"/>
              <a:t>rezultatu – </a:t>
            </a:r>
            <a:r>
              <a:rPr lang="en-GB" sz="2100" b="1" dirty="0" err="1" smtClean="0"/>
              <a:t>powr</a:t>
            </a:r>
            <a:r>
              <a:rPr lang="pl-PL" sz="2100" b="1" dirty="0" smtClean="0"/>
              <a:t>ó</a:t>
            </a:r>
            <a:r>
              <a:rPr lang="en-GB" sz="2100" b="1" dirty="0" smtClean="0"/>
              <a:t>t </a:t>
            </a:r>
            <a:r>
              <a:rPr lang="en-GB" sz="2100" b="1" dirty="0" err="1" smtClean="0"/>
              <a:t>na</a:t>
            </a:r>
            <a:r>
              <a:rPr lang="en-GB" sz="2100" b="1" dirty="0" smtClean="0"/>
              <a:t> </a:t>
            </a:r>
            <a:r>
              <a:rPr lang="en-GB" sz="2100" b="1" dirty="0" err="1" smtClean="0"/>
              <a:t>rynek</a:t>
            </a:r>
            <a:r>
              <a:rPr lang="en-GB" sz="2100" b="1" dirty="0" smtClean="0"/>
              <a:t> </a:t>
            </a:r>
            <a:r>
              <a:rPr lang="en-GB" sz="2100" b="1" dirty="0" err="1" smtClean="0"/>
              <a:t>pracy</a:t>
            </a:r>
            <a:r>
              <a:rPr lang="en-GB" sz="2100" b="1" dirty="0" smtClean="0"/>
              <a:t> w </a:t>
            </a:r>
            <a:r>
              <a:rPr lang="en-GB" sz="2100" b="1" dirty="0" err="1" smtClean="0"/>
              <a:t>okresie</a:t>
            </a:r>
            <a:r>
              <a:rPr lang="en-GB" sz="2100" b="1" dirty="0" smtClean="0"/>
              <a:t> 4 </a:t>
            </a:r>
            <a:r>
              <a:rPr lang="en-GB" sz="2100" b="1" dirty="0" err="1" smtClean="0"/>
              <a:t>tygodni</a:t>
            </a:r>
            <a:r>
              <a:rPr lang="en-GB" sz="2100" b="1" dirty="0" smtClean="0"/>
              <a:t> od </a:t>
            </a:r>
            <a:r>
              <a:rPr lang="en-GB" sz="2100" b="1" dirty="0" err="1" smtClean="0"/>
              <a:t>zakończenia</a:t>
            </a:r>
            <a:r>
              <a:rPr lang="en-GB" sz="2100" b="1" dirty="0" smtClean="0"/>
              <a:t> </a:t>
            </a:r>
            <a:r>
              <a:rPr lang="en-GB" sz="2100" b="1" dirty="0" err="1" smtClean="0"/>
              <a:t>udziału</a:t>
            </a:r>
            <a:r>
              <a:rPr lang="en-GB" sz="2100" b="1" dirty="0" smtClean="0"/>
              <a:t> w </a:t>
            </a:r>
            <a:r>
              <a:rPr lang="en-GB" sz="2100" b="1" dirty="0" err="1" smtClean="0"/>
              <a:t>projekcie</a:t>
            </a:r>
            <a:endParaRPr lang="pl-PL" sz="2100" dirty="0"/>
          </a:p>
        </p:txBody>
      </p:sp>
    </p:spTree>
    <p:extLst>
      <p:ext uri="{BB962C8B-B14F-4D97-AF65-F5344CB8AC3E}">
        <p14:creationId xmlns:p14="http://schemas.microsoft.com/office/powerpoint/2010/main" val="1056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 smtClean="0"/>
              <a:t>Postęp rzeczowy w EFS</a:t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Symbol zastępczy tekstu 2"/>
          <p:cNvSpPr txBox="1">
            <a:spLocks/>
          </p:cNvSpPr>
          <p:nvPr/>
        </p:nvSpPr>
        <p:spPr>
          <a:xfrm>
            <a:off x="20997" y="1620000"/>
            <a:ext cx="9073269" cy="5201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l-PL" sz="2100" b="1" dirty="0" smtClean="0"/>
              <a:t>PI 9i (aktywizacja i integracja społeczna)</a:t>
            </a:r>
          </a:p>
          <a:p>
            <a:pPr marL="342900" indent="-342900" algn="just">
              <a:lnSpc>
                <a:spcPct val="100000"/>
              </a:lnSpc>
              <a:spcAft>
                <a:spcPts val="600"/>
              </a:spcAft>
            </a:pPr>
            <a:r>
              <a:rPr lang="pl-PL" sz="2100" dirty="0" smtClean="0"/>
              <a:t>Opóźnione tempo wdrażania wynikające z małej aktywności beneficjentów </a:t>
            </a:r>
            <a:br>
              <a:rPr lang="pl-PL" sz="2100" dirty="0" smtClean="0"/>
            </a:br>
            <a:r>
              <a:rPr lang="pl-PL" sz="2100" dirty="0" smtClean="0"/>
              <a:t>w aplikowaniu o środki. </a:t>
            </a:r>
            <a:r>
              <a:rPr lang="pl-PL" sz="2100" b="1" dirty="0" smtClean="0"/>
              <a:t>Brak zainteresowania wsparciem szczególnie </a:t>
            </a:r>
            <a:br>
              <a:rPr lang="pl-PL" sz="2100" b="1" dirty="0" smtClean="0"/>
            </a:br>
            <a:r>
              <a:rPr lang="pl-PL" sz="2100" b="1" dirty="0" smtClean="0"/>
              <a:t>wśród OPS i PCPR </a:t>
            </a:r>
            <a:r>
              <a:rPr lang="pl-PL" sz="2100" dirty="0" smtClean="0"/>
              <a:t>(w naborze pozakonkursowym z 2018 r. wnioski </a:t>
            </a:r>
            <a:br>
              <a:rPr lang="pl-PL" sz="2100" dirty="0" smtClean="0"/>
            </a:br>
            <a:r>
              <a:rPr lang="pl-PL" sz="2100" dirty="0" smtClean="0"/>
              <a:t>o dofinansowanie złożyło 11% uprawnionych podmiotów)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pl-PL" sz="2100" dirty="0" smtClean="0"/>
              <a:t>Problem z monitorowaniem wskaźnika dot. osób poszukujących pracy </a:t>
            </a:r>
            <a:br>
              <a:rPr lang="pl-PL" sz="2100" dirty="0" smtClean="0"/>
            </a:br>
            <a:r>
              <a:rPr lang="pl-PL" sz="2100" dirty="0" smtClean="0"/>
              <a:t>po zakończeniu wsparcia – uczestnicy osiągają ważniejszy rezultat: zatrudnienie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l-PL" sz="2100" b="1" dirty="0" smtClean="0"/>
              <a:t>PI 9iv (usługi społeczne i zdrowotne)</a:t>
            </a:r>
          </a:p>
          <a:p>
            <a:pPr marL="342900" indent="-342900" algn="just">
              <a:lnSpc>
                <a:spcPct val="100000"/>
              </a:lnSpc>
            </a:pPr>
            <a:r>
              <a:rPr lang="pl-PL" sz="2100" dirty="0" smtClean="0"/>
              <a:t>Początkowo - tempo wdrażania opóźnione, obecnie nabory cieszą się dużym zainteresowaniem.</a:t>
            </a:r>
          </a:p>
          <a:p>
            <a:pPr marL="342900" indent="-342900" algn="just">
              <a:lnSpc>
                <a:spcPct val="100000"/>
              </a:lnSpc>
            </a:pPr>
            <a:r>
              <a:rPr lang="pl-PL" sz="2100" dirty="0" smtClean="0"/>
              <a:t>Niska wartość </a:t>
            </a:r>
            <a:r>
              <a:rPr lang="pl-PL" sz="2100" b="1" dirty="0" smtClean="0"/>
              <a:t>wskaźnika rezultatu dot. tworzenia miejsc świadczenia usług społecznych </a:t>
            </a:r>
            <a:r>
              <a:rPr lang="pl-PL" sz="2100" dirty="0" smtClean="0"/>
              <a:t>wynika z konieczności wykazywania wartości dopiero </a:t>
            </a:r>
            <a:br>
              <a:rPr lang="pl-PL" sz="2100" dirty="0" smtClean="0"/>
            </a:br>
            <a:r>
              <a:rPr lang="pl-PL" sz="2100" dirty="0" smtClean="0"/>
              <a:t>po zakończeniu projektu</a:t>
            </a:r>
          </a:p>
        </p:txBody>
      </p:sp>
    </p:spTree>
    <p:extLst>
      <p:ext uri="{BB962C8B-B14F-4D97-AF65-F5344CB8AC3E}">
        <p14:creationId xmlns:p14="http://schemas.microsoft.com/office/powerpoint/2010/main" val="32335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 smtClean="0"/>
              <a:t>Postęp rzeczowy w EFS</a:t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Symbol zastępczy tekstu 2"/>
          <p:cNvSpPr txBox="1">
            <a:spLocks/>
          </p:cNvSpPr>
          <p:nvPr/>
        </p:nvSpPr>
        <p:spPr>
          <a:xfrm>
            <a:off x="20997" y="1620000"/>
            <a:ext cx="9073269" cy="5201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pl-PL" sz="2100" b="1" dirty="0"/>
              <a:t>PI 9v (rozwój ekonomii społecznej)</a:t>
            </a:r>
          </a:p>
          <a:p>
            <a:pPr marL="342900" indent="-342900" algn="just"/>
            <a:r>
              <a:rPr lang="pl-PL" sz="2100" dirty="0"/>
              <a:t>Wskaźniki produktu na wysokim poziomie. Wskaźniki rezultatu wykazywane sukcesywnie w toku realizacji projektów.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pl-PL" sz="2100" b="1" dirty="0"/>
              <a:t>PI 10i (kształcenie ogólne i edukacja przedszkolna) </a:t>
            </a:r>
          </a:p>
          <a:p>
            <a:pPr marL="342900" indent="-342900" algn="just"/>
            <a:r>
              <a:rPr lang="pl-PL" sz="2100" dirty="0"/>
              <a:t>Wysokie wartości wskaźników dot. kształcenia ogólnego w tym wsparcia </a:t>
            </a:r>
            <a:r>
              <a:rPr lang="pl-PL" sz="2100" dirty="0" smtClean="0"/>
              <a:t/>
            </a:r>
            <a:br>
              <a:rPr lang="pl-PL" sz="2100" dirty="0" smtClean="0"/>
            </a:br>
            <a:r>
              <a:rPr lang="pl-PL" sz="2100" dirty="0" smtClean="0"/>
              <a:t>dla </a:t>
            </a:r>
            <a:r>
              <a:rPr lang="pl-PL" sz="2100" dirty="0"/>
              <a:t>nauczycieli i doposażenia/wyposażenia szkół</a:t>
            </a:r>
          </a:p>
          <a:p>
            <a:pPr marL="342900" indent="-342900" algn="just"/>
            <a:r>
              <a:rPr lang="pl-PL" sz="2100" dirty="0"/>
              <a:t>Niska wartość wskaźnika produktu w zakresie zajęć dodatkowych </a:t>
            </a:r>
            <a:r>
              <a:rPr lang="pl-PL" sz="2100" dirty="0" smtClean="0"/>
              <a:t/>
            </a:r>
            <a:br>
              <a:rPr lang="pl-PL" sz="2100" dirty="0" smtClean="0"/>
            </a:br>
            <a:r>
              <a:rPr lang="pl-PL" sz="2100" dirty="0" smtClean="0"/>
              <a:t>w </a:t>
            </a:r>
            <a:r>
              <a:rPr lang="pl-PL" sz="2100" dirty="0"/>
              <a:t>edukacji przedszkolnej ze względu na ograniczenie udziału kosztów dotyczących tego wsparcia w projektach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pl-PL" sz="2100" b="1" dirty="0"/>
              <a:t>PI 10iii (kompetencje kluczowe osób dorosłych)</a:t>
            </a:r>
          </a:p>
          <a:p>
            <a:pPr marL="342900" indent="-342900" algn="just"/>
            <a:r>
              <a:rPr lang="pl-PL" sz="2100" dirty="0"/>
              <a:t>Wysokie wartości wskaźników produktu i rezultatu w tym rodzaju wsparcia</a:t>
            </a:r>
          </a:p>
        </p:txBody>
      </p:sp>
    </p:spTree>
    <p:extLst>
      <p:ext uri="{BB962C8B-B14F-4D97-AF65-F5344CB8AC3E}">
        <p14:creationId xmlns:p14="http://schemas.microsoft.com/office/powerpoint/2010/main" val="18177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 smtClean="0"/>
              <a:t>Postęp rzeczowy w EFS</a:t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Symbol zastępczy tekstu 2"/>
          <p:cNvSpPr txBox="1">
            <a:spLocks/>
          </p:cNvSpPr>
          <p:nvPr/>
        </p:nvSpPr>
        <p:spPr>
          <a:xfrm>
            <a:off x="20997" y="1620000"/>
            <a:ext cx="9073269" cy="5201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pl-PL" sz="2100" b="1" dirty="0"/>
              <a:t>PI 10iv (kształcenie i doskonalenie zawodowe)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GB" sz="2100" b="1" dirty="0" err="1"/>
              <a:t>Niskie</a:t>
            </a:r>
            <a:r>
              <a:rPr lang="en-GB" sz="2100" b="1" dirty="0"/>
              <a:t> </a:t>
            </a:r>
            <a:r>
              <a:rPr lang="en-GB" sz="2100" b="1" dirty="0" err="1"/>
              <a:t>zainteresowanie</a:t>
            </a:r>
            <a:r>
              <a:rPr lang="en-GB" sz="2100" b="1" dirty="0"/>
              <a:t> </a:t>
            </a:r>
            <a:r>
              <a:rPr lang="en-GB" sz="2100" b="1" dirty="0" err="1"/>
              <a:t>realizacją</a:t>
            </a:r>
            <a:r>
              <a:rPr lang="en-GB" sz="2100" b="1" dirty="0"/>
              <a:t> </a:t>
            </a:r>
            <a:r>
              <a:rPr lang="en-GB" sz="2100" b="1" dirty="0" err="1"/>
              <a:t>komponentu</a:t>
            </a:r>
            <a:r>
              <a:rPr lang="en-GB" sz="2100" b="1" dirty="0"/>
              <a:t> dot. </a:t>
            </a:r>
            <a:r>
              <a:rPr lang="en-GB" sz="2100" b="1" dirty="0" err="1"/>
              <a:t>doradztwa</a:t>
            </a:r>
            <a:r>
              <a:rPr lang="en-GB" sz="2100" b="1" dirty="0"/>
              <a:t> </a:t>
            </a:r>
            <a:r>
              <a:rPr lang="en-GB" sz="2100" b="1" dirty="0" err="1"/>
              <a:t>edukacyjno-zawodowego</a:t>
            </a:r>
            <a:r>
              <a:rPr lang="en-GB" sz="2100" dirty="0"/>
              <a:t> </a:t>
            </a:r>
            <a:r>
              <a:rPr lang="pl-PL" sz="2100" dirty="0"/>
              <a:t>– rezultat </a:t>
            </a:r>
            <a:r>
              <a:rPr lang="en-GB" sz="2100" dirty="0" err="1"/>
              <a:t>zmian</a:t>
            </a:r>
            <a:r>
              <a:rPr lang="en-GB" sz="2100" dirty="0"/>
              <a:t> </a:t>
            </a:r>
            <a:r>
              <a:rPr lang="en-GB" sz="2100" dirty="0" err="1"/>
              <a:t>prawny</a:t>
            </a:r>
            <a:r>
              <a:rPr lang="pl-PL" sz="2100" dirty="0" err="1"/>
              <a:t>ch</a:t>
            </a:r>
            <a:r>
              <a:rPr lang="en-GB" sz="2100" dirty="0"/>
              <a:t>, </a:t>
            </a:r>
            <a:r>
              <a:rPr lang="en-GB" sz="2100" dirty="0" err="1"/>
              <a:t>które</a:t>
            </a:r>
            <a:r>
              <a:rPr lang="en-GB" sz="2100" dirty="0"/>
              <a:t> </a:t>
            </a:r>
            <a:r>
              <a:rPr lang="en-GB" sz="2100" dirty="0" err="1"/>
              <a:t>weszły</a:t>
            </a:r>
            <a:r>
              <a:rPr lang="en-GB" sz="2100" dirty="0"/>
              <a:t> w</a:t>
            </a:r>
            <a:r>
              <a:rPr lang="pl-PL" sz="2100" dirty="0"/>
              <a:t>raz z </a:t>
            </a:r>
            <a:r>
              <a:rPr lang="en-GB" sz="2100" dirty="0"/>
              <a:t>reform</a:t>
            </a:r>
            <a:r>
              <a:rPr lang="pl-PL" sz="2100" dirty="0"/>
              <a:t>ą</a:t>
            </a:r>
            <a:r>
              <a:rPr lang="en-GB" sz="2100" dirty="0"/>
              <a:t> </a:t>
            </a:r>
            <a:r>
              <a:rPr lang="en-GB" sz="2100" dirty="0" err="1"/>
              <a:t>systemu</a:t>
            </a:r>
            <a:r>
              <a:rPr lang="en-GB" sz="2100" dirty="0"/>
              <a:t> </a:t>
            </a:r>
            <a:r>
              <a:rPr lang="en-GB" sz="2100" dirty="0" err="1"/>
              <a:t>oświaty</a:t>
            </a:r>
            <a:r>
              <a:rPr lang="pl-PL" sz="2100" dirty="0"/>
              <a:t>. W 2018 r. zrealizowano 2 nabory, które pozytywnie wpłyną na wartość wskaźnika monitorującego to wsparcie</a:t>
            </a:r>
          </a:p>
          <a:p>
            <a:pPr marL="342900" indent="-342900" algn="just">
              <a:spcAft>
                <a:spcPts val="600"/>
              </a:spcAft>
            </a:pPr>
            <a:r>
              <a:rPr lang="en-GB" sz="2100" b="1" dirty="0" err="1"/>
              <a:t>Niezadowalający</a:t>
            </a:r>
            <a:r>
              <a:rPr lang="en-GB" sz="2100" b="1" dirty="0"/>
              <a:t> </a:t>
            </a:r>
            <a:r>
              <a:rPr lang="en-GB" sz="2100" b="1" dirty="0" err="1"/>
              <a:t>stopień</a:t>
            </a:r>
            <a:r>
              <a:rPr lang="en-GB" sz="2100" b="1" dirty="0"/>
              <a:t> </a:t>
            </a:r>
            <a:r>
              <a:rPr lang="en-GB" sz="2100" b="1" dirty="0" err="1"/>
              <a:t>realizacji</a:t>
            </a:r>
            <a:r>
              <a:rPr lang="en-GB" sz="2100" b="1" dirty="0"/>
              <a:t> </a:t>
            </a:r>
            <a:r>
              <a:rPr lang="en-GB" sz="2100" b="1" dirty="0" err="1"/>
              <a:t>wartości</a:t>
            </a:r>
            <a:r>
              <a:rPr lang="en-GB" sz="2100" b="1" dirty="0"/>
              <a:t> </a:t>
            </a:r>
            <a:r>
              <a:rPr lang="en-GB" sz="2100" b="1" dirty="0" err="1"/>
              <a:t>wskaźnika</a:t>
            </a:r>
            <a:r>
              <a:rPr lang="en-GB" sz="2100" b="1" dirty="0"/>
              <a:t> </a:t>
            </a:r>
            <a:r>
              <a:rPr lang="pl-PL" sz="2100" b="1" dirty="0"/>
              <a:t>dot. wsparcia nauczycieli kształcenia zawodowego</a:t>
            </a:r>
            <a:r>
              <a:rPr lang="pl-PL" sz="2100" dirty="0"/>
              <a:t>, ale szacunki z podpisanych umów wskazują, że wyniesie on 115% celu końcowego</a:t>
            </a:r>
          </a:p>
          <a:p>
            <a:pPr marL="342900" indent="-342900" algn="just"/>
            <a:r>
              <a:rPr lang="pl-PL" sz="2100" b="1" dirty="0"/>
              <a:t>Niski stopień realizacji wartość docelowej wskaźnika dot. wsparcia uczniów w formie </a:t>
            </a:r>
            <a:r>
              <a:rPr lang="en-GB" sz="2100" b="1" dirty="0" err="1"/>
              <a:t>staż</a:t>
            </a:r>
            <a:r>
              <a:rPr lang="pl-PL" sz="2100" b="1" dirty="0"/>
              <a:t>y</a:t>
            </a:r>
            <a:r>
              <a:rPr lang="en-GB" sz="2100" b="1" dirty="0"/>
              <a:t> i </a:t>
            </a:r>
            <a:r>
              <a:rPr lang="en-GB" sz="2100" b="1" dirty="0" err="1"/>
              <a:t>praktyk</a:t>
            </a:r>
            <a:r>
              <a:rPr lang="en-GB" sz="2100" b="1" dirty="0"/>
              <a:t> u </a:t>
            </a:r>
            <a:r>
              <a:rPr lang="en-GB" sz="2100" b="1" dirty="0" err="1"/>
              <a:t>pracodawcy</a:t>
            </a:r>
            <a:r>
              <a:rPr lang="pl-PL" sz="2100" dirty="0"/>
              <a:t> – rezultat opóźnionego wdrażania wsparcia w rezultacie zmian w otoczeniu prawnym systemu oświaty</a:t>
            </a:r>
          </a:p>
          <a:p>
            <a:pPr marL="342900" indent="-342900" algn="just">
              <a:spcAft>
                <a:spcPts val="600"/>
              </a:spcAft>
            </a:pPr>
            <a:r>
              <a:rPr lang="pl-PL" sz="2100" dirty="0"/>
              <a:t>Duże zainteresowanie i wysokie wartości wskaźników dot. doskonalenia zawodowego osób dorosłych</a:t>
            </a:r>
          </a:p>
        </p:txBody>
      </p:sp>
    </p:spTree>
    <p:extLst>
      <p:ext uri="{BB962C8B-B14F-4D97-AF65-F5344CB8AC3E}">
        <p14:creationId xmlns:p14="http://schemas.microsoft.com/office/powerpoint/2010/main" val="10802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(EFS)</a:t>
            </a:r>
            <a:br>
              <a:rPr lang="pl-PL" sz="2400" b="1" dirty="0" smtClean="0"/>
            </a:br>
            <a:r>
              <a:rPr lang="pl-PL" sz="2400" b="1" dirty="0" smtClean="0"/>
              <a:t>Oś priorytetowa VIII </a:t>
            </a:r>
            <a:r>
              <a:rPr lang="pl-PL" sz="2400" b="1" dirty="0"/>
              <a:t>– Rozwój rynku pracy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32654" y="6146989"/>
            <a:ext cx="8523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*Wskaźnik postępu rzeczowego – wartości osiągnięte do 31 grudnia 2018 r. i zatwierdzone we wnioskach o płatność do 31 marca 2019 r.</a:t>
            </a:r>
          </a:p>
          <a:p>
            <a:r>
              <a:rPr lang="pl-PL" sz="1100" b="1" dirty="0" smtClean="0"/>
              <a:t>Wskaźnik postępu finansowego – wydatki poniesione do 31 grudnia 2018 r. i certyfikowane do KE do 31 marca 2019 r.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6" y="2340000"/>
            <a:ext cx="8640000" cy="22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4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(EFS)</a:t>
            </a:r>
            <a:br>
              <a:rPr lang="pl-PL" sz="2400" b="1" dirty="0" smtClean="0"/>
            </a:br>
            <a:r>
              <a:rPr lang="pl-PL" sz="2400" b="1" dirty="0" smtClean="0"/>
              <a:t>Oś priorytetowa IX </a:t>
            </a:r>
            <a:r>
              <a:rPr lang="pl-PL" sz="2400" b="1" dirty="0"/>
              <a:t>– Wspieranie włączenia społecznego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i </a:t>
            </a:r>
            <a:r>
              <a:rPr lang="pl-PL" sz="2400" b="1" dirty="0"/>
              <a:t>walka z ubóstwem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32654" y="6146989"/>
            <a:ext cx="8523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*Wskaźnik postępu rzeczowego – wartości osiągnięte do 31 grudnia 2018 r. i zatwierdzone we wnioskach o płatność do 31 marca 2019 r.</a:t>
            </a:r>
          </a:p>
          <a:p>
            <a:r>
              <a:rPr lang="pl-PL" sz="1100" b="1" dirty="0" smtClean="0"/>
              <a:t>Wskaźnik postępu finansowego – wydatki poniesione do 31 grudnia 2018 r. i certyfikowane do KE do 31 marca 2019 r.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6" y="2340000"/>
            <a:ext cx="8640000" cy="15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(EFS)</a:t>
            </a:r>
            <a:br>
              <a:rPr lang="pl-PL" sz="2400" b="1" dirty="0" smtClean="0"/>
            </a:br>
            <a:r>
              <a:rPr lang="pl-PL" sz="2400" b="1" dirty="0" smtClean="0"/>
              <a:t>Oś priorytetowa X </a:t>
            </a:r>
            <a:r>
              <a:rPr lang="pl-PL" sz="2400" b="1" dirty="0"/>
              <a:t>– Edukacja dla rozwoju regionu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32654" y="6146989"/>
            <a:ext cx="8523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*Wskaźnik postępu rzeczowego – wartości osiągnięte do 31 grudnia 2018 r. i zatwierdzone we wnioskach o płatność do 31 marca 2019 r.</a:t>
            </a:r>
          </a:p>
          <a:p>
            <a:r>
              <a:rPr lang="pl-PL" sz="1100" b="1" dirty="0" smtClean="0"/>
              <a:t>Wskaźnik postępu finansowego – wydatki poniesione do 31 grudnia 2018 r. i certyfikowane do KE do 31 marca 2019 r.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6" y="2340000"/>
            <a:ext cx="8640000" cy="26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3269" y="970828"/>
            <a:ext cx="9000000" cy="1260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2400" b="1" dirty="0" smtClean="0"/>
              <a:t>Realizacja celów</a:t>
            </a:r>
            <a:br>
              <a:rPr lang="pl-PL" sz="2400" b="1" dirty="0" smtClean="0"/>
            </a:br>
            <a:r>
              <a:rPr lang="pl-PL" sz="2400" b="1" dirty="0" smtClean="0"/>
              <a:t>rozporządzenie wykonawcze </a:t>
            </a:r>
            <a:r>
              <a:rPr lang="pl-PL" sz="2400" b="1" dirty="0"/>
              <a:t>Komisji (UE)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nr </a:t>
            </a:r>
            <a:r>
              <a:rPr lang="pl-PL" sz="2400" b="1" dirty="0"/>
              <a:t>215/2014 </a:t>
            </a:r>
            <a:r>
              <a:rPr lang="pl-PL" sz="2400" b="1" dirty="0" smtClean="0"/>
              <a:t>z </a:t>
            </a:r>
            <a:r>
              <a:rPr lang="pl-PL" sz="2400" b="1" dirty="0"/>
              <a:t>dnia 7 marca 2014 r</a:t>
            </a:r>
            <a:r>
              <a:rPr lang="pl-PL" sz="2400" b="1" dirty="0" smtClean="0"/>
              <a:t>.</a:t>
            </a:r>
            <a:endParaRPr lang="pl-PL" sz="24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800" b="1" dirty="0"/>
              <a:t>a</a:t>
            </a:r>
            <a:r>
              <a:rPr lang="pl-PL" sz="1800" b="1" dirty="0" smtClean="0"/>
              <a:t>rt. 5 ust. 2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Dla </a:t>
            </a:r>
            <a:r>
              <a:rPr lang="pl-PL" sz="1800" b="1" i="1" dirty="0"/>
              <a:t>wszystkich EFSI, z wyjątkiem EFRROW, cel pośredni i cel końcowy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dla </a:t>
            </a:r>
            <a:r>
              <a:rPr lang="pl-PL" sz="1800" b="1" i="1" dirty="0"/>
              <a:t>wskaźnika finansowego </a:t>
            </a:r>
            <a:r>
              <a:rPr lang="pl-PL" sz="1800" b="1" i="1" dirty="0" smtClean="0"/>
              <a:t>dotyczą </a:t>
            </a:r>
            <a:r>
              <a:rPr lang="pl-PL" sz="1800" b="1" i="1" dirty="0"/>
              <a:t>całkowitej kwoty wydatków kwalifikowalnych, wprowadzonej do systemu rachunkowości instytucji certyfikującej </a:t>
            </a:r>
            <a:r>
              <a:rPr lang="pl-PL" sz="1800" b="1" i="1" dirty="0" smtClean="0"/>
              <a:t>i poświadczonej </a:t>
            </a:r>
            <a:r>
              <a:rPr lang="pl-PL" sz="1800" b="1" i="1" dirty="0"/>
              <a:t>przez tę instytucję zgodnie z art. 126 lit. a) rozporządzenia (UE) nr </a:t>
            </a:r>
            <a:r>
              <a:rPr lang="pl-PL" sz="1800" b="1" i="1" dirty="0" smtClean="0"/>
              <a:t>1303/2013</a:t>
            </a:r>
            <a:r>
              <a:rPr lang="pl-PL" sz="1800" b="1" dirty="0" smtClean="0"/>
              <a:t>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800" b="1" dirty="0"/>
              <a:t>[</a:t>
            </a:r>
            <a:r>
              <a:rPr lang="pl-PL" sz="1800" b="1" dirty="0" smtClean="0"/>
              <a:t>treść </a:t>
            </a:r>
            <a:r>
              <a:rPr lang="pl-PL" sz="1800" b="1" dirty="0"/>
              <a:t>zmieniona przez rozporządzenie nr 1232/2014 z dnia 18 listopada 2014 r</a:t>
            </a:r>
            <a:r>
              <a:rPr lang="pl-PL" sz="1800" b="1" dirty="0" smtClean="0"/>
              <a:t>.]</a:t>
            </a:r>
            <a:endParaRPr lang="pl-PL" sz="18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6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 smtClean="0">
                <a:solidFill>
                  <a:sysClr val="windowText" lastClr="000000"/>
                </a:solidFill>
              </a:rPr>
              <a:t>Ramy </a:t>
            </a:r>
            <a:r>
              <a:rPr lang="pl-PL" sz="2400" b="1" dirty="0">
                <a:solidFill>
                  <a:sysClr val="windowText" lastClr="000000"/>
                </a:solidFill>
              </a:rPr>
              <a:t>wykonania (</a:t>
            </a:r>
            <a:r>
              <a:rPr lang="pl-PL" sz="2400" b="1" dirty="0" smtClean="0">
                <a:solidFill>
                  <a:sysClr val="windowText" lastClr="000000"/>
                </a:solidFill>
              </a:rPr>
              <a:t>EFS)</a:t>
            </a:r>
            <a:br>
              <a:rPr lang="pl-PL" sz="2400" b="1" dirty="0" smtClean="0">
                <a:solidFill>
                  <a:sysClr val="windowText" lastClr="000000"/>
                </a:solidFill>
              </a:rPr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graphicFrame>
        <p:nvGraphicFramePr>
          <p:cNvPr id="5" name="Wykres 4"/>
          <p:cNvGraphicFramePr>
            <a:graphicFrameLocks/>
          </p:cNvGraphicFramePr>
          <p:nvPr>
            <p:extLst/>
          </p:nvPr>
        </p:nvGraphicFramePr>
        <p:xfrm>
          <a:off x="73269" y="1626433"/>
          <a:ext cx="9000000" cy="507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36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269" y="962359"/>
            <a:ext cx="9000000" cy="9000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/>
              <a:t>Uczestnicy w PI 8iv</a:t>
            </a:r>
            <a:br>
              <a:rPr lang="pl-PL" sz="2400" b="1" dirty="0" smtClean="0"/>
            </a:br>
            <a:endParaRPr lang="pl-PL" sz="2400" b="1" dirty="0"/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/>
          </p:nvPr>
        </p:nvGraphicFramePr>
        <p:xfrm>
          <a:off x="2957512" y="4279106"/>
          <a:ext cx="3286126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Wykres 11"/>
          <p:cNvGraphicFramePr>
            <a:graphicFrameLocks/>
          </p:cNvGraphicFramePr>
          <p:nvPr/>
        </p:nvGraphicFramePr>
        <p:xfrm>
          <a:off x="5307806" y="131683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Wykres 14"/>
          <p:cNvGraphicFramePr>
            <a:graphicFrameLocks/>
          </p:cNvGraphicFramePr>
          <p:nvPr>
            <p:extLst/>
          </p:nvPr>
        </p:nvGraphicFramePr>
        <p:xfrm>
          <a:off x="-1360855" y="40155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Wykres 16"/>
          <p:cNvGraphicFramePr>
            <a:graphicFrameLocks/>
          </p:cNvGraphicFramePr>
          <p:nvPr>
            <p:extLst/>
          </p:nvPr>
        </p:nvGraphicFramePr>
        <p:xfrm>
          <a:off x="4572000" y="13519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Wykres 18"/>
          <p:cNvGraphicFramePr>
            <a:graphicFrameLocks/>
          </p:cNvGraphicFramePr>
          <p:nvPr>
            <p:extLst/>
          </p:nvPr>
        </p:nvGraphicFramePr>
        <p:xfrm>
          <a:off x="1391298" y="41390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Wykres 12"/>
          <p:cNvGraphicFramePr>
            <a:graphicFrameLocks/>
          </p:cNvGraphicFramePr>
          <p:nvPr>
            <p:extLst/>
          </p:nvPr>
        </p:nvGraphicFramePr>
        <p:xfrm>
          <a:off x="-7472" y="1358427"/>
          <a:ext cx="4926943" cy="2425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Wykres 20"/>
          <p:cNvGraphicFramePr>
            <a:graphicFrameLocks/>
          </p:cNvGraphicFramePr>
          <p:nvPr>
            <p:extLst/>
          </p:nvPr>
        </p:nvGraphicFramePr>
        <p:xfrm>
          <a:off x="0" y="3538728"/>
          <a:ext cx="5016028" cy="316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6664" y="298002"/>
            <a:ext cx="4206605" cy="402371"/>
          </a:xfrm>
          <a:prstGeom prst="rect">
            <a:avLst/>
          </a:prstGeom>
        </p:spPr>
      </p:pic>
      <p:graphicFrame>
        <p:nvGraphicFramePr>
          <p:cNvPr id="16" name="Wykres 15"/>
          <p:cNvGraphicFramePr>
            <a:graphicFrameLocks/>
          </p:cNvGraphicFramePr>
          <p:nvPr>
            <p:extLst/>
          </p:nvPr>
        </p:nvGraphicFramePr>
        <p:xfrm>
          <a:off x="4370832" y="3538834"/>
          <a:ext cx="4773168" cy="316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4767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Wykres 27"/>
          <p:cNvGraphicFramePr>
            <a:graphicFrameLocks/>
          </p:cNvGraphicFramePr>
          <p:nvPr>
            <p:extLst/>
          </p:nvPr>
        </p:nvGraphicFramePr>
        <p:xfrm>
          <a:off x="3774491" y="4014804"/>
          <a:ext cx="5369510" cy="2696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Wykres 23"/>
          <p:cNvGraphicFramePr>
            <a:graphicFrameLocks/>
          </p:cNvGraphicFramePr>
          <p:nvPr/>
        </p:nvGraphicFramePr>
        <p:xfrm>
          <a:off x="38124" y="4062700"/>
          <a:ext cx="5021101" cy="264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Wykres 26"/>
          <p:cNvGraphicFramePr>
            <a:graphicFrameLocks/>
          </p:cNvGraphicFramePr>
          <p:nvPr/>
        </p:nvGraphicFramePr>
        <p:xfrm>
          <a:off x="3498130" y="1345521"/>
          <a:ext cx="5645871" cy="2717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575" y="976737"/>
            <a:ext cx="9000000" cy="9000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/>
              <a:t>Uczestnicy w PI 9iv</a:t>
            </a:r>
            <a:br>
              <a:rPr lang="pl-PL" sz="2400" b="1" dirty="0" smtClean="0"/>
            </a:br>
            <a:endParaRPr lang="pl-PL" sz="2400" b="1" dirty="0"/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/>
          </p:nvPr>
        </p:nvGraphicFramePr>
        <p:xfrm>
          <a:off x="2957512" y="4279106"/>
          <a:ext cx="3286126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Wykres 11"/>
          <p:cNvGraphicFramePr>
            <a:graphicFrameLocks/>
          </p:cNvGraphicFramePr>
          <p:nvPr/>
        </p:nvGraphicFramePr>
        <p:xfrm>
          <a:off x="5307806" y="131683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Wykres 14"/>
          <p:cNvGraphicFramePr>
            <a:graphicFrameLocks/>
          </p:cNvGraphicFramePr>
          <p:nvPr/>
        </p:nvGraphicFramePr>
        <p:xfrm>
          <a:off x="-1360855" y="40155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Wykres 15"/>
          <p:cNvGraphicFramePr>
            <a:graphicFrameLocks/>
          </p:cNvGraphicFramePr>
          <p:nvPr/>
        </p:nvGraphicFramePr>
        <p:xfrm>
          <a:off x="-1198160" y="13858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Wykres 16"/>
          <p:cNvGraphicFramePr>
            <a:graphicFrameLocks/>
          </p:cNvGraphicFramePr>
          <p:nvPr>
            <p:extLst/>
          </p:nvPr>
        </p:nvGraphicFramePr>
        <p:xfrm>
          <a:off x="4907155" y="90367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Wykres 17"/>
          <p:cNvGraphicFramePr>
            <a:graphicFrameLocks/>
          </p:cNvGraphicFramePr>
          <p:nvPr/>
        </p:nvGraphicFramePr>
        <p:xfrm>
          <a:off x="1905259" y="13908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Wykres 18"/>
          <p:cNvGraphicFramePr>
            <a:graphicFrameLocks/>
          </p:cNvGraphicFramePr>
          <p:nvPr/>
        </p:nvGraphicFramePr>
        <p:xfrm>
          <a:off x="1391298" y="41390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1" name="Wykres 10"/>
          <p:cNvGraphicFramePr>
            <a:graphicFrameLocks/>
          </p:cNvGraphicFramePr>
          <p:nvPr>
            <p:extLst/>
          </p:nvPr>
        </p:nvGraphicFramePr>
        <p:xfrm>
          <a:off x="-1279507" y="42469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3" name="Wykres 12"/>
          <p:cNvGraphicFramePr>
            <a:graphicFrameLocks/>
          </p:cNvGraphicFramePr>
          <p:nvPr>
            <p:extLst/>
          </p:nvPr>
        </p:nvGraphicFramePr>
        <p:xfrm>
          <a:off x="-1198160" y="11273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1" name="Wykres 20"/>
          <p:cNvGraphicFramePr>
            <a:graphicFrameLocks/>
          </p:cNvGraphicFramePr>
          <p:nvPr>
            <p:extLst/>
          </p:nvPr>
        </p:nvGraphicFramePr>
        <p:xfrm>
          <a:off x="1820489" y="1413353"/>
          <a:ext cx="4943475" cy="301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2" name="Wykres 21"/>
          <p:cNvGraphicFramePr>
            <a:graphicFrameLocks/>
          </p:cNvGraphicFramePr>
          <p:nvPr>
            <p:extLst/>
          </p:nvPr>
        </p:nvGraphicFramePr>
        <p:xfrm>
          <a:off x="1517032" y="42633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5" name="Wykres 24"/>
          <p:cNvGraphicFramePr>
            <a:graphicFrameLocks/>
          </p:cNvGraphicFramePr>
          <p:nvPr>
            <p:extLst/>
          </p:nvPr>
        </p:nvGraphicFramePr>
        <p:xfrm>
          <a:off x="-15092" y="1413353"/>
          <a:ext cx="5074317" cy="275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20" name="Obraz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6664" y="298002"/>
            <a:ext cx="4206605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Wykres 32"/>
          <p:cNvGraphicFramePr>
            <a:graphicFrameLocks/>
          </p:cNvGraphicFramePr>
          <p:nvPr>
            <p:extLst/>
          </p:nvPr>
        </p:nvGraphicFramePr>
        <p:xfrm>
          <a:off x="0" y="3782099"/>
          <a:ext cx="4866664" cy="282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Wykres 30"/>
          <p:cNvGraphicFramePr>
            <a:graphicFrameLocks/>
          </p:cNvGraphicFramePr>
          <p:nvPr>
            <p:extLst/>
          </p:nvPr>
        </p:nvGraphicFramePr>
        <p:xfrm>
          <a:off x="4662486" y="1420491"/>
          <a:ext cx="4481514" cy="2450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269" y="977345"/>
            <a:ext cx="9000000" cy="900000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/>
              <a:t>Uczestnicy w PI 10iii</a:t>
            </a:r>
            <a:br>
              <a:rPr lang="pl-PL" sz="2400" b="1" dirty="0" smtClean="0"/>
            </a:br>
            <a:endParaRPr lang="pl-PL" sz="2400" b="1" dirty="0"/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/>
          </p:nvPr>
        </p:nvGraphicFramePr>
        <p:xfrm>
          <a:off x="2957512" y="4279106"/>
          <a:ext cx="3286126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Wykres 15"/>
          <p:cNvGraphicFramePr>
            <a:graphicFrameLocks/>
          </p:cNvGraphicFramePr>
          <p:nvPr/>
        </p:nvGraphicFramePr>
        <p:xfrm>
          <a:off x="-1198160" y="13858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Wykres 12"/>
          <p:cNvGraphicFramePr>
            <a:graphicFrameLocks/>
          </p:cNvGraphicFramePr>
          <p:nvPr>
            <p:extLst/>
          </p:nvPr>
        </p:nvGraphicFramePr>
        <p:xfrm>
          <a:off x="-1198160" y="11273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Wykres 29"/>
          <p:cNvGraphicFramePr>
            <a:graphicFrameLocks/>
          </p:cNvGraphicFramePr>
          <p:nvPr>
            <p:extLst/>
          </p:nvPr>
        </p:nvGraphicFramePr>
        <p:xfrm>
          <a:off x="140669" y="1383225"/>
          <a:ext cx="4281181" cy="2524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6664" y="298002"/>
            <a:ext cx="4206605" cy="402371"/>
          </a:xfrm>
          <a:prstGeom prst="rect">
            <a:avLst/>
          </a:prstGeom>
        </p:spPr>
      </p:pic>
      <p:graphicFrame>
        <p:nvGraphicFramePr>
          <p:cNvPr id="11" name="Wykres 10"/>
          <p:cNvGraphicFramePr>
            <a:graphicFrameLocks/>
          </p:cNvGraphicFramePr>
          <p:nvPr>
            <p:extLst/>
          </p:nvPr>
        </p:nvGraphicFramePr>
        <p:xfrm>
          <a:off x="4261104" y="4163572"/>
          <a:ext cx="4812165" cy="253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0149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b="1" dirty="0"/>
              <a:t>art. 5 ust. 3</a:t>
            </a:r>
            <a:endParaRPr lang="pl-PL" sz="1800" b="1" i="1" dirty="0" smtClean="0"/>
          </a:p>
          <a:p>
            <a:pPr marL="0" indent="0" algn="just">
              <a:buNone/>
            </a:pPr>
            <a:r>
              <a:rPr lang="pl-PL" sz="1800" b="1" i="1" dirty="0" smtClean="0"/>
              <a:t>Cel </a:t>
            </a:r>
            <a:r>
              <a:rPr lang="pl-PL" sz="1800" b="1" i="1" dirty="0"/>
              <a:t>pośredni i cel końcowy dla wskaźnika produktu dotyczy wartości uzyskanych poprzez operacje, w których wszystkie przedsięwzięcia służące osiągnięciu produktów zostały w pełni zrealizowane, lecz dla których niekoniecznie zostały dokonane wszystkie płatności, lub wartości uzyskanych poprzez operacje,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które </a:t>
            </a:r>
            <a:r>
              <a:rPr lang="pl-PL" sz="1800" b="1" i="1" dirty="0"/>
              <a:t>zostały rozpoczęte ale w przypadku których niektóre z przedsięwzięć służących osiągnięciu produktów nadal są w toku, lub też jednych i drugich.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800" b="1" dirty="0" smtClean="0"/>
              <a:t>[treść </a:t>
            </a:r>
            <a:r>
              <a:rPr lang="pl-PL" sz="1800" b="1" dirty="0"/>
              <a:t>zmieniona przez rozporządzenie nr 2018/276 z dnia 23 lutego 2018 r</a:t>
            </a:r>
            <a:r>
              <a:rPr lang="pl-PL" sz="1800" b="1" dirty="0" smtClean="0"/>
              <a:t>.]</a:t>
            </a:r>
            <a:endParaRPr lang="pl-PL" sz="1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7" name="Tytuł 2"/>
          <p:cNvSpPr>
            <a:spLocks noGrp="1"/>
          </p:cNvSpPr>
          <p:nvPr>
            <p:ph type="title"/>
          </p:nvPr>
        </p:nvSpPr>
        <p:spPr>
          <a:xfrm>
            <a:off x="73269" y="970828"/>
            <a:ext cx="9000000" cy="1260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2400" b="1" dirty="0" smtClean="0"/>
              <a:t>Realizacja celów</a:t>
            </a:r>
            <a:br>
              <a:rPr lang="pl-PL" sz="2400" b="1" dirty="0" smtClean="0"/>
            </a:br>
            <a:r>
              <a:rPr lang="pl-PL" sz="2400" b="1" dirty="0" smtClean="0"/>
              <a:t>rozporządzenie wykonawcze </a:t>
            </a:r>
            <a:r>
              <a:rPr lang="pl-PL" sz="2400" b="1" dirty="0"/>
              <a:t>Komisji (UE)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nr </a:t>
            </a:r>
            <a:r>
              <a:rPr lang="pl-PL" sz="2400" b="1" dirty="0"/>
              <a:t>215/2014 </a:t>
            </a:r>
            <a:r>
              <a:rPr lang="pl-PL" sz="2400" b="1" dirty="0" smtClean="0"/>
              <a:t>z </a:t>
            </a:r>
            <a:r>
              <a:rPr lang="pl-PL" sz="2400" b="1" dirty="0"/>
              <a:t>dnia 7 marca 2014 r</a:t>
            </a:r>
            <a:r>
              <a:rPr lang="pl-PL" sz="2400" b="1" dirty="0" smtClean="0"/>
              <a:t>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6582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b="1" dirty="0"/>
              <a:t>art. </a:t>
            </a:r>
            <a:r>
              <a:rPr lang="pl-PL" sz="1800" b="1" dirty="0" smtClean="0"/>
              <a:t>6 </a:t>
            </a:r>
            <a:r>
              <a:rPr lang="pl-PL" sz="1800" b="1" dirty="0"/>
              <a:t>ust. </a:t>
            </a:r>
            <a:r>
              <a:rPr lang="pl-PL" sz="1800" b="1" dirty="0" smtClean="0"/>
              <a:t>2</a:t>
            </a:r>
            <a:endParaRPr lang="pl-PL" sz="1800" b="1" i="1" dirty="0" smtClean="0"/>
          </a:p>
          <a:p>
            <a:pPr marL="0" indent="0" algn="just">
              <a:buNone/>
            </a:pPr>
            <a:r>
              <a:rPr lang="pl-PL" sz="1800" b="1" i="1" dirty="0"/>
              <a:t>Cele pośrednie lub końcowe priorytetu uważa się za osiągnięte, jeżeli wszystkie wskaźniki zawarte w odpowiednich ramach wykonania osiągnęły co najmniej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85 </a:t>
            </a:r>
            <a:r>
              <a:rPr lang="pl-PL" sz="1800" b="1" i="1" dirty="0"/>
              <a:t>% wartości celu pośredniego do końca 2018 r. </a:t>
            </a:r>
            <a:r>
              <a:rPr lang="pl-PL" sz="1800" b="1" dirty="0"/>
              <a:t>[…]</a:t>
            </a:r>
            <a:r>
              <a:rPr lang="pl-PL" sz="1800" b="1" i="1" dirty="0"/>
              <a:t> W drodze odstępstwa,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w </a:t>
            </a:r>
            <a:r>
              <a:rPr lang="pl-PL" sz="1800" b="1" i="1" dirty="0"/>
              <a:t>przypadku gdy ramy wykonania obejmują trzy lub więcej wskaźników,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cele </a:t>
            </a:r>
            <a:r>
              <a:rPr lang="pl-PL" sz="1800" b="1" i="1" dirty="0"/>
              <a:t>pośrednie </a:t>
            </a:r>
            <a:r>
              <a:rPr lang="pl-PL" sz="1800" b="1" dirty="0"/>
              <a:t>[…]</a:t>
            </a:r>
            <a:r>
              <a:rPr lang="pl-PL" sz="1800" b="1" i="1" dirty="0"/>
              <a:t> priorytetu uważa się za osiągnięte, jeżeli wszystkie wskaźniki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z </a:t>
            </a:r>
            <a:r>
              <a:rPr lang="pl-PL" sz="1800" b="1" i="1" dirty="0"/>
              <a:t>wyjątkiem jednego osiągnęły co najmniej 85 % wartości odpowiedniego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celu </a:t>
            </a:r>
            <a:r>
              <a:rPr lang="pl-PL" sz="1800" b="1" i="1" dirty="0"/>
              <a:t>pośredniego do końca 2018 r. </a:t>
            </a:r>
            <a:r>
              <a:rPr lang="pl-PL" sz="1800" b="1" dirty="0"/>
              <a:t>[…]</a:t>
            </a:r>
            <a:r>
              <a:rPr lang="pl-PL" sz="1800" b="1" i="1" dirty="0"/>
              <a:t> Wskaźnik, który nie osiągnął 85% wartości odpowiedniego celu pośredniego lub docelowego, musi osiągnąć co najmniej </a:t>
            </a:r>
            <a:r>
              <a:rPr lang="pl-PL" sz="1800" b="1" i="1" dirty="0" smtClean="0"/>
              <a:t/>
            </a:r>
            <a:br>
              <a:rPr lang="pl-PL" sz="1800" b="1" i="1" dirty="0" smtClean="0"/>
            </a:br>
            <a:r>
              <a:rPr lang="pl-PL" sz="1800" b="1" i="1" dirty="0" smtClean="0"/>
              <a:t>75 </a:t>
            </a:r>
            <a:r>
              <a:rPr lang="pl-PL" sz="1800" b="1" i="1" dirty="0"/>
              <a:t>% wartości odpowiedniego celu pośredniego lub docelowego.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73269" y="970828"/>
            <a:ext cx="9000000" cy="1260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2400" b="1" dirty="0" smtClean="0"/>
              <a:t>Realizacja celów</a:t>
            </a:r>
            <a:br>
              <a:rPr lang="pl-PL" sz="2400" b="1" dirty="0" smtClean="0"/>
            </a:br>
            <a:r>
              <a:rPr lang="pl-PL" sz="2400" b="1" dirty="0" smtClean="0"/>
              <a:t>rozporządzenie wykonawcze </a:t>
            </a:r>
            <a:r>
              <a:rPr lang="pl-PL" sz="2400" b="1" dirty="0"/>
              <a:t>Komisji (UE)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nr </a:t>
            </a:r>
            <a:r>
              <a:rPr lang="pl-PL" sz="2400" b="1" dirty="0"/>
              <a:t>215/2014 </a:t>
            </a:r>
            <a:r>
              <a:rPr lang="pl-PL" sz="2400" b="1" dirty="0" smtClean="0"/>
              <a:t>z </a:t>
            </a:r>
            <a:r>
              <a:rPr lang="pl-PL" sz="2400" b="1" dirty="0"/>
              <a:t>dnia 7 marca 2014 r</a:t>
            </a:r>
            <a:r>
              <a:rPr lang="pl-PL" sz="2400" b="1" dirty="0" smtClean="0"/>
              <a:t>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2993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298" y="971998"/>
            <a:ext cx="9000000" cy="1260000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</a:t>
            </a:r>
            <a:r>
              <a:rPr lang="pl-PL" sz="2400" b="1" dirty="0"/>
              <a:t>I – </a:t>
            </a:r>
            <a:r>
              <a:rPr lang="pl-PL" sz="2400" b="1" dirty="0" smtClean="0"/>
              <a:t>Wykorzystanie </a:t>
            </a:r>
            <a:r>
              <a:rPr lang="pl-PL" sz="2400" b="1" dirty="0"/>
              <a:t>działalności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badawczo-rozwojowej w </a:t>
            </a:r>
            <a:r>
              <a:rPr lang="pl-PL" sz="2400" b="1" dirty="0"/>
              <a:t>gospodarce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98" y="2340000"/>
            <a:ext cx="8640000" cy="15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7" y="971999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II – </a:t>
            </a:r>
            <a:r>
              <a:rPr lang="en-US" sz="2400" b="1" dirty="0" err="1" smtClean="0"/>
              <a:t>Wzrost</a:t>
            </a:r>
            <a:r>
              <a:rPr lang="en-US" sz="2400" b="1" dirty="0" smtClean="0"/>
              <a:t> e-</a:t>
            </a:r>
            <a:r>
              <a:rPr lang="en-US" sz="2400" b="1" dirty="0" err="1" smtClean="0"/>
              <a:t>potencjału</a:t>
            </a:r>
            <a:r>
              <a:rPr lang="pl-PL" sz="2400" b="1" dirty="0" smtClean="0"/>
              <a:t> </a:t>
            </a:r>
            <a:r>
              <a:rPr lang="en-US" sz="2400" b="1" dirty="0" err="1" smtClean="0"/>
              <a:t>Mazowsza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7" y="2340000"/>
            <a:ext cx="8640000" cy="15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7" y="971999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III – </a:t>
            </a:r>
            <a:r>
              <a:rPr lang="pl-PL" sz="2400" b="1" dirty="0"/>
              <a:t>Rozwój potencjału innowacyjnego </a:t>
            </a:r>
            <a:br>
              <a:rPr lang="pl-PL" sz="2400" b="1" dirty="0"/>
            </a:br>
            <a:r>
              <a:rPr lang="pl-PL" sz="2400" b="1" dirty="0"/>
              <a:t>i </a:t>
            </a:r>
            <a:r>
              <a:rPr lang="pl-PL" sz="2400" b="1" dirty="0" smtClean="0"/>
              <a:t>przedsiębiorczości 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7" y="2340000"/>
            <a:ext cx="8640000" cy="15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7" y="971999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IV </a:t>
            </a:r>
            <a:r>
              <a:rPr lang="pl-PL" sz="2400" b="1" dirty="0"/>
              <a:t>– </a:t>
            </a:r>
            <a:r>
              <a:rPr lang="en-US" sz="2400" b="1" dirty="0" err="1"/>
              <a:t>Przejście</a:t>
            </a:r>
            <a:r>
              <a:rPr lang="en-US" sz="2400" b="1" dirty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/>
              <a:t>gospodarkę</a:t>
            </a:r>
            <a:r>
              <a:rPr lang="en-US" sz="2400" b="1" dirty="0"/>
              <a:t> </a:t>
            </a:r>
            <a:r>
              <a:rPr lang="en-US" sz="2400" b="1" dirty="0" err="1"/>
              <a:t>niskoemisyjną</a:t>
            </a:r>
            <a:r>
              <a:rPr lang="pl-PL" sz="2400" b="1" dirty="0" smtClean="0"/>
              <a:t> </a:t>
            </a:r>
            <a:br>
              <a:rPr lang="pl-PL" sz="2400" b="1" dirty="0" smtClean="0"/>
            </a:b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4266" y="4992403"/>
            <a:ext cx="8979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/>
              <a:t>Wskaźnik 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Całkowita kwota certyfikowanych wydatków </a:t>
            </a: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kwalifikowalnych – </a:t>
            </a:r>
            <a:r>
              <a:rPr lang="pl-PL" b="1" dirty="0"/>
              <a:t>po uwzględnieniu certyfikacji wg stanu na 31 marca 2019 r. (134.998.058,17 euro), uwzględniającej wyłącznie wnioski za okres do 31 grudnia 2018 r., realizacja celu pośredniego wzrosła do 124,36%.</a:t>
            </a:r>
            <a:endParaRPr lang="pl-PL" b="1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7" y="2340000"/>
            <a:ext cx="8640000" cy="22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67" y="972000"/>
            <a:ext cx="9000000" cy="1260000"/>
          </a:xfrm>
        </p:spPr>
        <p:txBody>
          <a:bodyPr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400" b="1" dirty="0"/>
              <a:t>Ramy wykonania </a:t>
            </a:r>
            <a:r>
              <a:rPr lang="pl-PL" sz="2400" b="1" dirty="0" smtClean="0"/>
              <a:t>(EFRR)</a:t>
            </a:r>
            <a:br>
              <a:rPr lang="pl-PL" sz="2400" b="1" dirty="0" smtClean="0"/>
            </a:br>
            <a:r>
              <a:rPr lang="pl-PL" sz="2400" b="1" dirty="0" smtClean="0"/>
              <a:t>Oś priorytetowa V </a:t>
            </a:r>
            <a:r>
              <a:rPr lang="pl-PL" sz="2400" b="1" dirty="0"/>
              <a:t>– </a:t>
            </a:r>
            <a:r>
              <a:rPr lang="en-US" sz="2400" b="1" dirty="0" err="1"/>
              <a:t>Gospodarka</a:t>
            </a:r>
            <a:r>
              <a:rPr lang="en-US" sz="2400" b="1" dirty="0"/>
              <a:t> </a:t>
            </a:r>
            <a:r>
              <a:rPr lang="en-US" sz="2400" b="1" dirty="0" err="1" smtClean="0"/>
              <a:t>przyjazna</a:t>
            </a:r>
            <a:r>
              <a:rPr lang="en-US" sz="2400" b="1" dirty="0" smtClean="0"/>
              <a:t> </a:t>
            </a:r>
            <a:r>
              <a:rPr lang="en-US" sz="2400" b="1" dirty="0" err="1"/>
              <a:t>środowisku</a:t>
            </a:r>
            <a:r>
              <a:rPr lang="pl-PL" sz="2400" b="1" dirty="0" smtClean="0"/>
              <a:t> </a:t>
            </a:r>
            <a:br>
              <a:rPr lang="pl-PL" sz="2400" b="1" dirty="0" smtClean="0"/>
            </a:b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64" y="335487"/>
            <a:ext cx="4206605" cy="4023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7" y="2340000"/>
            <a:ext cx="8640000" cy="18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gramy Regionaln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92000801-0B03-4AC3-8040-626073FD01A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FunduszeEuropejskiePrezentacjaTemplate</Template>
  <TotalTime>3055</TotalTime>
  <Words>790</Words>
  <Application>Microsoft Office PowerPoint</Application>
  <PresentationFormat>Pokaz na ekranie (4:3)</PresentationFormat>
  <Paragraphs>148</Paragraphs>
  <Slides>23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Programy Regionalne</vt:lpstr>
      <vt:lpstr>Prezentacja programu PowerPoint</vt:lpstr>
      <vt:lpstr>Realizacja celów rozporządzenie wykonawcze Komisji (UE)  nr 215/2014 z dnia 7 marca 2014 r.</vt:lpstr>
      <vt:lpstr>Realizacja celów rozporządzenie wykonawcze Komisji (UE)  nr 215/2014 z dnia 7 marca 2014 r.</vt:lpstr>
      <vt:lpstr>Realizacja celów rozporządzenie wykonawcze Komisji (UE)  nr 215/2014 z dnia 7 marca 2014 r.</vt:lpstr>
      <vt:lpstr>Ramy wykonania (EFRR) Oś priorytetowa I – Wykorzystanie działalności  badawczo-rozwojowej w gospodarce </vt:lpstr>
      <vt:lpstr>Ramy wykonania (EFRR) Oś priorytetowa II – Wzrost e-potencjału Mazowsza  </vt:lpstr>
      <vt:lpstr>Ramy wykonania (EFRR) Oś priorytetowa III – Rozwój potencjału innowacyjnego  i przedsiębiorczości </vt:lpstr>
      <vt:lpstr>Ramy wykonania (EFRR) Oś priorytetowa IV – Przejście na gospodarkę niskoemisyjną  </vt:lpstr>
      <vt:lpstr>Ramy wykonania (EFRR) Oś priorytetowa V – Gospodarka przyjazna środowisku  </vt:lpstr>
      <vt:lpstr>Ramy wykonania (EFRR) Oś priorytetowa VI – Jakość życia  </vt:lpstr>
      <vt:lpstr>Ramy wykonania (EFRR) Oś priorytetowa VII – Rozwój regionalnego systemu transportowego  </vt:lpstr>
      <vt:lpstr>Ramy wykonania (EFRR)   </vt:lpstr>
      <vt:lpstr>Postęp rzeczowy w EFS   </vt:lpstr>
      <vt:lpstr>Postęp rzeczowy w EFS   </vt:lpstr>
      <vt:lpstr>Postęp rzeczowy w EFS   </vt:lpstr>
      <vt:lpstr>Postęp rzeczowy w EFS   </vt:lpstr>
      <vt:lpstr>Ramy wykonania (EFS) Oś priorytetowa VIII – Rozwój rynku pracy  </vt:lpstr>
      <vt:lpstr>Ramy wykonania (EFS) Oś priorytetowa IX – Wspieranie włączenia społecznego  i walka z ubóstwem</vt:lpstr>
      <vt:lpstr>Ramy wykonania (EFS) Oś priorytetowa X – Edukacja dla rozwoju regionu  </vt:lpstr>
      <vt:lpstr>Ramy wykonania (EFS)   </vt:lpstr>
      <vt:lpstr>Uczestnicy w PI 8iv </vt:lpstr>
      <vt:lpstr>Uczestnicy w PI 9iv </vt:lpstr>
      <vt:lpstr>Uczestnicy w PI 10iii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Dorota Krall</dc:creator>
  <cp:lastModifiedBy>Wiśniewski Michał</cp:lastModifiedBy>
  <cp:revision>245</cp:revision>
  <cp:lastPrinted>2018-02-07T07:41:56Z</cp:lastPrinted>
  <dcterms:created xsi:type="dcterms:W3CDTF">2015-04-20T12:46:14Z</dcterms:created>
  <dcterms:modified xsi:type="dcterms:W3CDTF">2019-06-07T07:15:05Z</dcterms:modified>
</cp:coreProperties>
</file>