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sldIdLst>
    <p:sldId id="258" r:id="rId2"/>
    <p:sldId id="409" r:id="rId3"/>
    <p:sldId id="410" r:id="rId4"/>
    <p:sldId id="414" r:id="rId5"/>
    <p:sldId id="413" r:id="rId6"/>
    <p:sldId id="411" r:id="rId7"/>
    <p:sldId id="412" r:id="rId8"/>
    <p:sldId id="407" r:id="rId9"/>
    <p:sldId id="324" r:id="rId1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3326" autoAdjust="0"/>
  </p:normalViewPr>
  <p:slideViewPr>
    <p:cSldViewPr snapToGrid="0">
      <p:cViewPr varScale="1">
        <p:scale>
          <a:sx n="100" d="100"/>
          <a:sy n="100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11.06.2019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4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srr@mazovia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823855"/>
            <a:ext cx="7886700" cy="126538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Stan </a:t>
            </a:r>
            <a:r>
              <a:rPr lang="pl-PL" sz="2000" b="1" dirty="0">
                <a:solidFill>
                  <a:schemeClr val="tx1"/>
                </a:solidFill>
              </a:rPr>
              <a:t>przygotowań </a:t>
            </a:r>
            <a:r>
              <a:rPr lang="pl-PL" sz="2000" b="1" dirty="0" smtClean="0">
                <a:solidFill>
                  <a:schemeClr val="tx1"/>
                </a:solidFill>
              </a:rPr>
              <a:t>do </a:t>
            </a:r>
            <a:r>
              <a:rPr lang="pl-PL" sz="2000" b="1" dirty="0">
                <a:solidFill>
                  <a:schemeClr val="tx1"/>
                </a:solidFill>
              </a:rPr>
              <a:t>nowej perspektywy finansowej FUE 2021-2027</a:t>
            </a:r>
            <a:endParaRPr lang="pl-PL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42218" y="5225616"/>
            <a:ext cx="6659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100" dirty="0"/>
              <a:t>XLVII </a:t>
            </a:r>
            <a:r>
              <a:rPr lang="pl-PL" sz="1100" dirty="0" smtClean="0"/>
              <a:t>Posiedzenie </a:t>
            </a:r>
            <a:r>
              <a:rPr lang="pl-PL" sz="1100" dirty="0"/>
              <a:t>Komitetu Monitorującego RPO WM na lata 2014 -2020  </a:t>
            </a:r>
            <a:br>
              <a:rPr lang="pl-PL" sz="1100" dirty="0"/>
            </a:br>
            <a:r>
              <a:rPr lang="pl-PL" sz="1100" b="1" dirty="0" smtClean="0"/>
              <a:t>13 czerwca 2019 r</a:t>
            </a:r>
            <a:r>
              <a:rPr lang="pl-PL" sz="1100" b="1" dirty="0"/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0525"/>
            <a:ext cx="5937206" cy="56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09923"/>
              </p:ext>
            </p:extLst>
          </p:nvPr>
        </p:nvGraphicFramePr>
        <p:xfrm>
          <a:off x="148489" y="1084386"/>
          <a:ext cx="8776678" cy="5927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56">
                  <a:extLst>
                    <a:ext uri="{9D8B030D-6E8A-4147-A177-3AD203B41FA5}">
                      <a16:colId xmlns:a16="http://schemas.microsoft.com/office/drawing/2014/main" val="596974098"/>
                    </a:ext>
                  </a:extLst>
                </a:gridCol>
                <a:gridCol w="7479322">
                  <a:extLst>
                    <a:ext uri="{9D8B030D-6E8A-4147-A177-3AD203B41FA5}">
                      <a16:colId xmlns:a16="http://schemas.microsoft.com/office/drawing/2014/main" val="4109047271"/>
                    </a:ext>
                  </a:extLst>
                </a:gridCol>
              </a:tblGrid>
              <a:tr h="466451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2019-01-28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Rada Ministrów przyjęła </a:t>
                      </a:r>
                      <a:r>
                        <a:rPr lang="pl-PL" sz="1700" b="1" dirty="0" smtClean="0"/>
                        <a:t>Sposób organizacji prac nad dokumentami programowymi</a:t>
                      </a:r>
                      <a:r>
                        <a:rPr lang="pl-PL" sz="1700" dirty="0" smtClean="0"/>
                        <a:t> związanymi z perspektywą finansową UE 2021-2027. I etap prac nad przygotowaniem zasad funkcjonowania dokumentów programowych Polityki Spójności na lata 2021-2027</a:t>
                      </a:r>
                      <a:endParaRPr lang="pl-P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994568"/>
                  </a:ext>
                </a:extLst>
              </a:tr>
              <a:tr h="624313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2018-02-14</a:t>
                      </a:r>
                      <a:endParaRPr lang="pl-PL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Komisja Europejska opublikowała </a:t>
                      </a:r>
                      <a:r>
                        <a:rPr lang="pl-PL" sz="1700" b="1" dirty="0" smtClean="0"/>
                        <a:t>komunikat w sprawie wieloletnich ram finansowych (WRF) na lata 2021-2027</a:t>
                      </a:r>
                      <a:r>
                        <a:rPr lang="pl-PL" sz="1700" dirty="0" smtClean="0"/>
                        <a:t> określający cele i sposoby finansowania nowego budżetu Unii.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164204"/>
                  </a:ext>
                </a:extLst>
              </a:tr>
              <a:tr h="624313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2018-05-02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Komisja Europejska zaprezentowała </a:t>
                      </a:r>
                      <a:r>
                        <a:rPr lang="pl-PL" sz="1700" b="1" dirty="0" smtClean="0"/>
                        <a:t>projekt</a:t>
                      </a:r>
                      <a:r>
                        <a:rPr lang="pl-PL" sz="1700" dirty="0" smtClean="0"/>
                        <a:t> wieloletnich ram finansowych na lata 2021-2027 (</a:t>
                      </a:r>
                      <a:r>
                        <a:rPr lang="pl-PL" sz="1700" b="1" dirty="0" smtClean="0"/>
                        <a:t>WRF 2021-2027</a:t>
                      </a:r>
                      <a:r>
                        <a:rPr lang="pl-PL" sz="1700" dirty="0" smtClean="0"/>
                        <a:t>) - rozpoczęcie procesu negocjacji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7104"/>
                  </a:ext>
                </a:extLst>
              </a:tr>
              <a:tr h="466451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2018-06-18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Zespół Ekspercki ds. Europejskiej i Krajowej  Polityki Strukturalnej przy Związku Województw RP przekazał do </a:t>
                      </a:r>
                      <a:r>
                        <a:rPr lang="pl-PL" sz="1700" dirty="0" err="1" smtClean="0"/>
                        <a:t>MIiR</a:t>
                      </a:r>
                      <a:r>
                        <a:rPr lang="pl-PL" sz="1700" dirty="0" smtClean="0"/>
                        <a:t>: </a:t>
                      </a:r>
                      <a:r>
                        <a:rPr lang="pl-PL" sz="1700" b="1" i="1" dirty="0" smtClean="0"/>
                        <a:t>Wstępne spostrzeżenia Konwentu Marszałków Województw RP dotyczące nowych ram dla polityki spójności</a:t>
                      </a:r>
                      <a:endParaRPr lang="pl-P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077137"/>
                  </a:ext>
                </a:extLst>
              </a:tr>
              <a:tr h="466451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do końca 2018 r. 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intensywne prace z </a:t>
                      </a:r>
                      <a:r>
                        <a:rPr lang="pl-PL" sz="1700" b="1" dirty="0" err="1" smtClean="0"/>
                        <a:t>MIiR</a:t>
                      </a:r>
                      <a:r>
                        <a:rPr lang="pl-PL" sz="1700" b="1" dirty="0" smtClean="0"/>
                        <a:t> </a:t>
                      </a:r>
                      <a:r>
                        <a:rPr lang="pl-PL" sz="1700" dirty="0" err="1" smtClean="0"/>
                        <a:t>ws</a:t>
                      </a:r>
                      <a:r>
                        <a:rPr lang="pl-PL" sz="1700" dirty="0" smtClean="0"/>
                        <a:t>. koncepcji programowania na poziomie krajowym </a:t>
                      </a:r>
                      <a:br>
                        <a:rPr lang="pl-PL" sz="1700" dirty="0" smtClean="0"/>
                      </a:br>
                      <a:r>
                        <a:rPr lang="pl-PL" sz="1700" dirty="0" smtClean="0"/>
                        <a:t>i regionalnym </a:t>
                      </a:r>
                      <a:br>
                        <a:rPr lang="pl-PL" sz="1700" dirty="0" smtClean="0"/>
                      </a:br>
                      <a:r>
                        <a:rPr lang="pl-PL" sz="1700" dirty="0" smtClean="0"/>
                        <a:t>- KSRR 2030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- zmiany do ustawy o zasadach prowadzenia polityki rozwoju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58328"/>
                  </a:ext>
                </a:extLst>
              </a:tr>
              <a:tr h="466451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2018-11-14</a:t>
                      </a:r>
                      <a:endParaRPr lang="pl-PL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sz="1600" b="0" dirty="0" smtClean="0"/>
                        <a:t>Sprawozdanie okresowe w sprawie wieloletnich ram finansowych na lata 2021–2027 – stanowisko </a:t>
                      </a:r>
                      <a:r>
                        <a:rPr lang="pl-PL" sz="1600" b="1" dirty="0" smtClean="0"/>
                        <a:t>Parlamentu</a:t>
                      </a:r>
                      <a:r>
                        <a:rPr lang="pl-PL" sz="1600" b="0" dirty="0" smtClean="0"/>
                        <a:t> z myślą o </a:t>
                      </a:r>
                      <a:r>
                        <a:rPr lang="pl-PL" sz="1600" b="1" dirty="0" smtClean="0"/>
                        <a:t>osiągnięciu porozumienia w sprawie WRF 2021-2027</a:t>
                      </a:r>
                      <a:br>
                        <a:rPr lang="pl-PL" sz="1600" b="1" dirty="0" smtClean="0"/>
                      </a:br>
                      <a:r>
                        <a:rPr lang="pl-PL" sz="1600" b="1" dirty="0" smtClean="0"/>
                        <a:t>Obowiązuje wymóg jednomyślności przy przyjmowaniu rozporządzenia w sprawie WRF, dlatego Parlament Europejski zwołał komitet pojednawczy, tzw. procedura TRILLOGUE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72936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4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41364"/>
              </p:ext>
            </p:extLst>
          </p:nvPr>
        </p:nvGraphicFramePr>
        <p:xfrm>
          <a:off x="62520" y="1162539"/>
          <a:ext cx="8964248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3">
                  <a:extLst>
                    <a:ext uri="{9D8B030D-6E8A-4147-A177-3AD203B41FA5}">
                      <a16:colId xmlns:a16="http://schemas.microsoft.com/office/drawing/2014/main" val="2913199068"/>
                    </a:ext>
                  </a:extLst>
                </a:gridCol>
                <a:gridCol w="7643445">
                  <a:extLst>
                    <a:ext uri="{9D8B030D-6E8A-4147-A177-3AD203B41FA5}">
                      <a16:colId xmlns:a16="http://schemas.microsoft.com/office/drawing/2014/main" val="2670055544"/>
                    </a:ext>
                  </a:extLst>
                </a:gridCol>
              </a:tblGrid>
              <a:tr h="463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1" dirty="0" smtClean="0"/>
                        <a:t>2019-03-18</a:t>
                      </a:r>
                    </a:p>
                    <a:p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rozpoczęcie prac nad </a:t>
                      </a:r>
                      <a:r>
                        <a:rPr lang="pl-PL" sz="1700" b="1" dirty="0" smtClean="0"/>
                        <a:t>projektem linii demarkacyjnej </a:t>
                      </a:r>
                      <a:r>
                        <a:rPr lang="pl-PL" sz="1700" dirty="0" smtClean="0"/>
                        <a:t>dla typów projektów planowanych do realizacji w ramach RPO WM 2021-2027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15597"/>
                  </a:ext>
                </a:extLst>
              </a:tr>
              <a:tr h="463306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2019-03-19</a:t>
                      </a:r>
                      <a:endParaRPr lang="pl-PL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pl-PL" altLang="pl-PL" sz="1700" b="0" dirty="0" smtClean="0">
                          <a:latin typeface="+mn-lt"/>
                          <a:cs typeface="Arial" panose="020B0604020202020204" pitchFamily="34" charset="0"/>
                        </a:rPr>
                        <a:t>STANOWISKO nr 2/19 </a:t>
                      </a:r>
                      <a:r>
                        <a:rPr lang="pl-PL" altLang="pl-PL" sz="1700" b="1" dirty="0" smtClean="0">
                          <a:latin typeface="+mn-lt"/>
                          <a:cs typeface="Arial" panose="020B0604020202020204" pitchFamily="34" charset="0"/>
                        </a:rPr>
                        <a:t>SEJMIKU WOJEWÓDZTWA MAZOWIECKIEGO </a:t>
                      </a:r>
                      <a:r>
                        <a:rPr lang="pl-PL" altLang="pl-PL" sz="1700" b="0" dirty="0" smtClean="0">
                          <a:latin typeface="+mn-lt"/>
                          <a:cs typeface="Arial" panose="020B0604020202020204" pitchFamily="34" charset="0"/>
                        </a:rPr>
                        <a:t>w sprawie ujęcia w Wieloletnich Ramach Finansowych oraz pakiecie rozporządzeń dotyczących Polityki Spójności w perspektywie finansowej 2021-2027 Unii Europejskiej </a:t>
                      </a:r>
                      <a:r>
                        <a:rPr lang="pl-PL" altLang="pl-PL" sz="1700" b="1" dirty="0" smtClean="0">
                          <a:latin typeface="+mn-lt"/>
                          <a:cs typeface="Arial" panose="020B0604020202020204" pitchFamily="34" charset="0"/>
                        </a:rPr>
                        <a:t>aktualnych danych EUROSTAT</a:t>
                      </a:r>
                      <a:r>
                        <a:rPr lang="pl-PL" altLang="pl-PL" sz="1700" b="0" dirty="0" smtClean="0">
                          <a:latin typeface="+mn-lt"/>
                          <a:cs typeface="Arial" panose="020B0604020202020204" pitchFamily="34" charset="0"/>
                        </a:rPr>
                        <a:t> oraz </a:t>
                      </a:r>
                      <a:r>
                        <a:rPr lang="pl-PL" altLang="pl-PL" sz="1700" b="1" dirty="0" smtClean="0">
                          <a:latin typeface="+mn-lt"/>
                          <a:cs typeface="Arial" panose="020B0604020202020204" pitchFamily="34" charset="0"/>
                        </a:rPr>
                        <a:t>objęcia regionu NUTS 2 Mazowieckiego regionalnego Programem Operacyjnym Polska Wschodnia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22646"/>
                  </a:ext>
                </a:extLst>
              </a:tr>
              <a:tr h="463306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2019-03-29</a:t>
                      </a:r>
                      <a:endParaRPr lang="pl-PL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Stanowisko dotyczące </a:t>
                      </a:r>
                      <a:r>
                        <a:rPr lang="pl-PL" sz="1700" b="1" dirty="0" smtClean="0"/>
                        <a:t>wspólnego programu operacyjnego </a:t>
                      </a:r>
                      <a:r>
                        <a:rPr lang="pl-PL" sz="1700" dirty="0" smtClean="0"/>
                        <a:t>dla województwa mazowieckiego obejmującego region warszawski stołeczny oraz obszar (region) mazowiecki regionalny podpisane przez </a:t>
                      </a:r>
                      <a:r>
                        <a:rPr lang="pl-PL" sz="1700" b="1" dirty="0" smtClean="0"/>
                        <a:t>Marszałka Województwa Mazowieckiego oraz Prezydenta m.st. Warszawy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132"/>
                  </a:ext>
                </a:extLst>
              </a:tr>
              <a:tr h="463306">
                <a:tc>
                  <a:txBody>
                    <a:bodyPr/>
                    <a:lstStyle/>
                    <a:p>
                      <a:r>
                        <a:rPr lang="pl-PL" sz="1700" b="1" dirty="0" smtClean="0"/>
                        <a:t>2019-04-02</a:t>
                      </a:r>
                      <a:endParaRPr lang="pl-PL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 smtClean="0"/>
                        <a:t>przyjęcie przez ZWM  </a:t>
                      </a:r>
                      <a:r>
                        <a:rPr lang="pl-PL" sz="1700" b="1" dirty="0" smtClean="0"/>
                        <a:t>wstępnego harmonogramu do założeń RPO WM 2021-2027 </a:t>
                      </a:r>
                      <a:r>
                        <a:rPr lang="pl-PL" sz="1700" dirty="0" smtClean="0"/>
                        <a:t>w celu przedłożenia propozycji Zespołowi redakcyjno - programowemu Regionalnego Programu Operacyjnego Województwa Mazowieckiego dla perspektywy finansowej 2021-2027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76798"/>
                  </a:ext>
                </a:extLst>
              </a:tr>
              <a:tr h="463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1" dirty="0" smtClean="0"/>
                        <a:t>2019-04-02</a:t>
                      </a:r>
                      <a:endParaRPr lang="pl-PL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pl-PL" sz="1700" b="0" dirty="0" smtClean="0"/>
                        <a:t>Zarządzenie nr 56/19 Marszałka Województwa Mazowieckiego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pl-PL" sz="1700" b="0" dirty="0" smtClean="0"/>
                        <a:t>w sprawie </a:t>
                      </a:r>
                      <a:r>
                        <a:rPr lang="pl-PL" sz="1700" b="1" dirty="0" smtClean="0"/>
                        <a:t>Zespołu redakcyjno-programowego Regionalnego Programu Operacyjnego Województwa Mazowieckiego dla perspektywy finansowej 2021-2027</a:t>
                      </a:r>
                      <a:endParaRPr lang="pl-PL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2749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3878" y="1454824"/>
            <a:ext cx="8409354" cy="4474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latin typeface="+mn-lt"/>
                <a:ea typeface="Calibri" panose="020F0502020204030204" pitchFamily="34" charset="0"/>
              </a:rPr>
              <a:t>Zadaniem Zespołu jest </a:t>
            </a:r>
            <a:r>
              <a:rPr lang="pl-PL" sz="17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przygotowanie projektu </a:t>
            </a:r>
            <a:r>
              <a:rPr lang="pl-PL" sz="17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RPO </a:t>
            </a:r>
            <a:r>
              <a:rPr lang="pl-PL" sz="17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WM </a:t>
            </a:r>
            <a:r>
              <a:rPr lang="pl-PL" sz="17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2021-2027 </a:t>
            </a:r>
            <a:r>
              <a:rPr lang="pl-PL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 przedstawienie go </a:t>
            </a:r>
            <a:r>
              <a:rPr lang="pl-PL" sz="17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pl-PL" sz="17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pl-PL" sz="17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do </a:t>
            </a:r>
            <a:r>
              <a:rPr lang="pl-PL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zatwierdzenia Zarządowi </a:t>
            </a:r>
            <a:r>
              <a:rPr lang="pl-PL" sz="17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Województwa Mazowieckiego - z</a:t>
            </a:r>
            <a:r>
              <a:rPr lang="pl-PL" sz="1700" dirty="0" smtClean="0">
                <a:latin typeface="+mn-lt"/>
                <a:ea typeface="Calibri" panose="020F0502020204030204" pitchFamily="34" charset="0"/>
              </a:rPr>
              <a:t>adanie </a:t>
            </a:r>
            <a:r>
              <a:rPr lang="pl-PL" sz="1700" dirty="0">
                <a:latin typeface="+mn-lt"/>
                <a:ea typeface="Calibri" panose="020F0502020204030204" pitchFamily="34" charset="0"/>
              </a:rPr>
              <a:t>będzie realizowane poprzez przyjmowanie kolejnych wersji RPO WM 2021-2027 do zakończenia procesu </a:t>
            </a:r>
            <a:r>
              <a:rPr lang="pl-PL" sz="1700" dirty="0" smtClean="0">
                <a:latin typeface="+mn-lt"/>
                <a:ea typeface="Calibri" panose="020F0502020204030204" pitchFamily="34" charset="0"/>
              </a:rPr>
              <a:t>programowania tj</a:t>
            </a:r>
            <a:r>
              <a:rPr lang="pl-PL" sz="1700" dirty="0">
                <a:latin typeface="+mn-lt"/>
                <a:ea typeface="Calibri" panose="020F0502020204030204" pitchFamily="34" charset="0"/>
              </a:rPr>
              <a:t>. do zatwierdzenia RPO WM 2021-2027 przez Komisję </a:t>
            </a:r>
            <a:r>
              <a:rPr lang="pl-PL" sz="1700" dirty="0" smtClean="0">
                <a:latin typeface="+mn-lt"/>
                <a:ea typeface="Calibri" panose="020F0502020204030204" pitchFamily="34" charset="0"/>
              </a:rPr>
              <a:t>Europejską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1700" dirty="0">
              <a:latin typeface="+mn-lt"/>
              <a:ea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latin typeface="+mn-lt"/>
              </a:rPr>
              <a:t>W ramach Zespołu </a:t>
            </a:r>
            <a:r>
              <a:rPr lang="pl-PL" sz="1700" dirty="0" smtClean="0">
                <a:latin typeface="+mn-lt"/>
              </a:rPr>
              <a:t>powołane zostały Podzespoły tematyczne do każdego CP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1700" dirty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+mn-lt"/>
              </a:rPr>
              <a:t>Uwzględnienie Komunikatu Komisji do Parlamentu Europejskiego, Rady Europejskiej, Rady,  Europejskiego Banku Centralnego i </a:t>
            </a:r>
            <a:r>
              <a:rPr lang="pl-PL" sz="1700" dirty="0" err="1" smtClean="0">
                <a:latin typeface="+mn-lt"/>
              </a:rPr>
              <a:t>Eurogrupy</a:t>
            </a:r>
            <a:r>
              <a:rPr lang="pl-PL" sz="1700" dirty="0" smtClean="0">
                <a:latin typeface="+mn-lt"/>
              </a:rPr>
              <a:t> - </a:t>
            </a:r>
            <a:r>
              <a:rPr lang="pl-PL" sz="1700" b="1" dirty="0" smtClean="0">
                <a:latin typeface="+mn-lt"/>
              </a:rPr>
              <a:t>Europejski </a:t>
            </a:r>
            <a:r>
              <a:rPr lang="pl-PL" sz="1700" b="1" dirty="0">
                <a:latin typeface="+mn-lt"/>
              </a:rPr>
              <a:t>semestr 2019</a:t>
            </a:r>
            <a:r>
              <a:rPr lang="pl-PL" sz="1700" dirty="0">
                <a:latin typeface="+mn-lt"/>
              </a:rPr>
              <a:t>: Ocena postępów </a:t>
            </a:r>
            <a:r>
              <a:rPr lang="pl-PL" sz="1700" dirty="0" smtClean="0">
                <a:latin typeface="+mn-lt"/>
              </a:rPr>
              <a:t/>
            </a:r>
            <a:br>
              <a:rPr lang="pl-PL" sz="1700" dirty="0" smtClean="0">
                <a:latin typeface="+mn-lt"/>
              </a:rPr>
            </a:br>
            <a:r>
              <a:rPr lang="pl-PL" sz="1700" dirty="0" smtClean="0">
                <a:latin typeface="+mn-lt"/>
              </a:rPr>
              <a:t>w </a:t>
            </a:r>
            <a:r>
              <a:rPr lang="pl-PL" sz="1700" dirty="0">
                <a:latin typeface="+mn-lt"/>
              </a:rPr>
              <a:t>zakresie reform strukturalnych</a:t>
            </a:r>
            <a:r>
              <a:rPr lang="pl-PL" sz="1700" dirty="0" smtClean="0">
                <a:latin typeface="+mn-lt"/>
              </a:rPr>
              <a:t>, zapobiegania </a:t>
            </a:r>
            <a:r>
              <a:rPr lang="pl-PL" sz="1700" dirty="0">
                <a:latin typeface="+mn-lt"/>
              </a:rPr>
              <a:t>zakłóceniom równowagi makroekonomicznej </a:t>
            </a:r>
            <a:r>
              <a:rPr lang="pl-PL" sz="1700" dirty="0" smtClean="0">
                <a:latin typeface="+mn-lt"/>
              </a:rPr>
              <a:t>i </a:t>
            </a:r>
            <a:r>
              <a:rPr lang="pl-PL" sz="1700" dirty="0">
                <a:latin typeface="+mn-lt"/>
              </a:rPr>
              <a:t>ich korygowania </a:t>
            </a:r>
            <a:r>
              <a:rPr lang="pl-PL" sz="1700" dirty="0" smtClean="0">
                <a:latin typeface="+mn-lt"/>
              </a:rPr>
              <a:t>oraz wyniki </a:t>
            </a:r>
            <a:r>
              <a:rPr lang="pl-PL" sz="1700" dirty="0">
                <a:latin typeface="+mn-lt"/>
              </a:rPr>
              <a:t>szczegółowych ocen sytuacji na mocy rozporządzenia (UE) </a:t>
            </a:r>
            <a:r>
              <a:rPr lang="pl-PL" sz="1700" dirty="0" smtClean="0">
                <a:latin typeface="+mn-lt"/>
              </a:rPr>
              <a:t>nr 1176/2011 – w szczególności </a:t>
            </a:r>
            <a:r>
              <a:rPr lang="pl-PL" sz="1700" b="1" dirty="0" smtClean="0">
                <a:latin typeface="+mn-lt"/>
              </a:rPr>
              <a:t>Załącznika D</a:t>
            </a:r>
            <a:endParaRPr lang="pl-PL" sz="1700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1700" dirty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+mn-lt"/>
              </a:rPr>
              <a:t>Równolegle koordynatorzy CP uczestniczą w pracach </a:t>
            </a:r>
            <a:r>
              <a:rPr lang="pl-PL" sz="1700" b="1" dirty="0" smtClean="0">
                <a:latin typeface="+mn-lt"/>
              </a:rPr>
              <a:t>grup roboczych powołanych przez Ministra Inwestycji i Rozwoju </a:t>
            </a:r>
            <a:r>
              <a:rPr lang="pl-PL" sz="1700" dirty="0" smtClean="0">
                <a:latin typeface="+mn-lt"/>
              </a:rPr>
              <a:t>wspierających prace nad przygotowaniem PO na lata 2021-2027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346319"/>
          </a:xfrm>
        </p:spPr>
        <p:txBody>
          <a:bodyPr/>
          <a:lstStyle/>
          <a:p>
            <a:pPr algn="ctr"/>
            <a:r>
              <a:rPr lang="pl-PL" sz="1800" b="1" dirty="0" smtClean="0">
                <a:solidFill>
                  <a:srgbClr val="0070C0"/>
                </a:solidFill>
              </a:rPr>
              <a:t>WSTĘPNY HARMONOGRAM PRZYGOTOWANIA ZAŁOZEŃ  do RPO WM 2021-2027</a:t>
            </a:r>
            <a:endParaRPr lang="pl-PL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250787"/>
              </p:ext>
            </p:extLst>
          </p:nvPr>
        </p:nvGraphicFramePr>
        <p:xfrm>
          <a:off x="289169" y="1305168"/>
          <a:ext cx="8550031" cy="5264844"/>
        </p:xfrm>
        <a:graphic>
          <a:graphicData uri="http://schemas.openxmlformats.org/drawingml/2006/table">
            <a:tbl>
              <a:tblPr/>
              <a:tblGrid>
                <a:gridCol w="5767126">
                  <a:extLst>
                    <a:ext uri="{9D8B030D-6E8A-4147-A177-3AD203B41FA5}">
                      <a16:colId xmlns:a16="http://schemas.microsoft.com/office/drawing/2014/main" val="980474061"/>
                    </a:ext>
                  </a:extLst>
                </a:gridCol>
                <a:gridCol w="2782905">
                  <a:extLst>
                    <a:ext uri="{9D8B030D-6E8A-4147-A177-3AD203B41FA5}">
                      <a16:colId xmlns:a16="http://schemas.microsoft.com/office/drawing/2014/main" val="2858242337"/>
                    </a:ext>
                  </a:extLst>
                </a:gridCol>
              </a:tblGrid>
              <a:tr h="279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Etap 1  -  Przygotowanie tabeli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kwiecień/maj 2019 r. 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975817"/>
                  </a:ext>
                </a:extLst>
              </a:tr>
              <a:tr h="30762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Podsumowanie prac w podzespołach poprzez opracowanie: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1)       uzupełnienie TABEL  dla poszczególnych CP w zakresie: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poziomu wsparcia kraj/region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formy wsparcia zwrotna/bezzwrotna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diagnozy potrzeb województwa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projekty strategiczne wraz ze stanem gotowości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wagi typów wsparcia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alokacji względem potrzeb województwa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doboru wskaźników 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2)       założeń do Obszarów Strategicznej Interwencji (OSI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  <a:p>
                      <a:pPr algn="l" fontAlgn="ctr"/>
                      <a:endParaRPr lang="pl-PL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 wyłączeniem wartości wskaźników oraz podziału finansowego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19263"/>
                  </a:ext>
                </a:extLst>
              </a:tr>
              <a:tr h="279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Przedłożenie TABEL ZWM w formie informacji 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362680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Etap - 2 – Przygotowanie projektu założeń RPO WM 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maj/czerwiec 2019 r.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5489"/>
                  </a:ext>
                </a:extLst>
              </a:tr>
              <a:tr h="107583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Przełożenie TABEL na wzór założeń RPO WM 2021-2027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RF we współpracy z podzespołami.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szczególności dopracowanie uzasadnień konieczności realizacji typów projektów.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744752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Przekazanie założeń RPO WM 2021-2027 w ramach podzespołów</a:t>
                      </a: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48" marR="9448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45646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3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25943"/>
              </p:ext>
            </p:extLst>
          </p:nvPr>
        </p:nvGraphicFramePr>
        <p:xfrm>
          <a:off x="242277" y="1258279"/>
          <a:ext cx="8589108" cy="5259753"/>
        </p:xfrm>
        <a:graphic>
          <a:graphicData uri="http://schemas.openxmlformats.org/drawingml/2006/table">
            <a:tbl>
              <a:tblPr/>
              <a:tblGrid>
                <a:gridCol w="6577623">
                  <a:extLst>
                    <a:ext uri="{9D8B030D-6E8A-4147-A177-3AD203B41FA5}">
                      <a16:colId xmlns:a16="http://schemas.microsoft.com/office/drawing/2014/main" val="1736315195"/>
                    </a:ext>
                  </a:extLst>
                </a:gridCol>
                <a:gridCol w="2011485">
                  <a:extLst>
                    <a:ext uri="{9D8B030D-6E8A-4147-A177-3AD203B41FA5}">
                      <a16:colId xmlns:a16="http://schemas.microsoft.com/office/drawing/2014/main" val="3485860323"/>
                    </a:ext>
                  </a:extLst>
                </a:gridCol>
              </a:tblGrid>
              <a:tr h="6206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Przyjęcie przez ZWM założeń RPO WM 2021-2027 w drodze informacji (wersja 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77920"/>
                  </a:ext>
                </a:extLst>
              </a:tr>
              <a:tr h="9309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Przekazanie założeń projektu RPO WM 2021-2027 do IK RPO po decyzji ZWM i uwzględnieniu ustaleń wspólnego stanowiska ZEEKSP przy Konwencie Mraszałków dla 16 IZ RPO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39064"/>
                  </a:ext>
                </a:extLst>
              </a:tr>
              <a:tr h="6206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Poinformowanie KM RPO WM 2014-2020 o pracach nad RPO WM 2021-2027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29861"/>
                  </a:ext>
                </a:extLst>
              </a:tr>
              <a:tr h="3103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Etap 3 - Praca w podzespołach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lipiec/wrzesień 2019 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74000"/>
                  </a:ext>
                </a:extLst>
              </a:tr>
              <a:tr h="9309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Transpozycja uwag do otrzymanych z MIiR, nieformalnego dialogu z KE oraz zapisów założeń projektu UP do projektu RPO WM 2021-2027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44337"/>
                  </a:ext>
                </a:extLst>
              </a:tr>
              <a:tr h="18463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Prace związane z pozyskaniem zewnętrznych ekspertyz w celu wypracowanie mandatów negocjacyjnych.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Opracowanie OPZ w celu przeprowadzenia zamówień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Uzależnione od otrzymania informacji dot.:</a:t>
                      </a:r>
                    </a:p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uwzględnienia podziału NUTS 2,</a:t>
                      </a:r>
                    </a:p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przesądzeń dot. linii demarkacyjnej</a:t>
                      </a:r>
                    </a:p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uwag otrzymanych z </a:t>
                      </a:r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MIiR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założeń RPO WM 2020+</a:t>
                      </a:r>
                    </a:p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uwag otrzymanych od KE do założeń RPO WM 2020+ (droga nieoficjalna)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134772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576494"/>
              </p:ext>
            </p:extLst>
          </p:nvPr>
        </p:nvGraphicFramePr>
        <p:xfrm>
          <a:off x="179754" y="1219198"/>
          <a:ext cx="8737600" cy="5275386"/>
        </p:xfrm>
        <a:graphic>
          <a:graphicData uri="http://schemas.openxmlformats.org/drawingml/2006/table">
            <a:tbl>
              <a:tblPr/>
              <a:tblGrid>
                <a:gridCol w="7125921">
                  <a:extLst>
                    <a:ext uri="{9D8B030D-6E8A-4147-A177-3AD203B41FA5}">
                      <a16:colId xmlns:a16="http://schemas.microsoft.com/office/drawing/2014/main" val="2500530141"/>
                    </a:ext>
                  </a:extLst>
                </a:gridCol>
                <a:gridCol w="1611679">
                  <a:extLst>
                    <a:ext uri="{9D8B030D-6E8A-4147-A177-3AD203B41FA5}">
                      <a16:colId xmlns:a16="http://schemas.microsoft.com/office/drawing/2014/main" val="4184477828"/>
                    </a:ext>
                  </a:extLst>
                </a:gridCol>
              </a:tblGrid>
              <a:tr h="8792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Identyfikacja obszarów komplementarnych do RPO WM 2021-2027, wymagających zapisów w Kontrakcie Programowym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31484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Dopracowanie założeń do Obszarów Strategicznej Interwencji (OSI) - podejście terytorialne.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60527"/>
                  </a:ext>
                </a:extLst>
              </a:tr>
              <a:tr h="13188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Przypisanie zadań niezbędnych do realizacji w celu spełnienia warunków szczególnych do poszczególnych Departamentów merytorycznych w drodze informacji dla ZWM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1419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Przyjęcie przez ZWM założeń RPO WM 2021-2027 w drodze informacji (wersja 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700545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Poinformowanie KM RPO WM 2014-2020 o pracach nad RPO WM 2021-2027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26080"/>
                  </a:ext>
                </a:extLst>
              </a:tr>
              <a:tr h="4396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Przekazanie założeń projektu RPO WM do IK 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wrzesień 2019 </a:t>
                      </a:r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58743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6" y="327755"/>
            <a:ext cx="4119381" cy="39125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32861" y="1559473"/>
            <a:ext cx="8674693" cy="398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6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/>
              <a:t>Po </a:t>
            </a:r>
            <a:r>
              <a:rPr lang="pl-PL" sz="1600" b="1" dirty="0"/>
              <a:t>przygotowaniu ZAŁOŻEŃ RPO WM 2021-2027 </a:t>
            </a:r>
            <a:r>
              <a:rPr lang="pl-PL" sz="1600" dirty="0"/>
              <a:t>- do udziału w pracach Podzespołów, zgodnie z rozporządzeniem delegowanym </a:t>
            </a:r>
            <a:r>
              <a:rPr lang="pl-PL" sz="1600" i="1" dirty="0"/>
              <a:t>Komisji (UE) nr 240/2014 z dnia 7 stycznia 2014 r. w sprawie europejskiego kodeksu postępowania w zakresie partnerstwa w ramach europejskich funduszy strukturalnych i inwestycyjnych </a:t>
            </a:r>
            <a:r>
              <a:rPr lang="pl-PL" sz="1600" dirty="0"/>
              <a:t>Przewodniczący Zespołu będzie zapraszać przedstawicieli: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przedsiębiorców i pracodawców;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instytucji naukowych i jednostek badawczo-naukowych;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organizacji pozarządowych;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jednostek samorządu terytorialnego;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instytucji rządowych;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grup wykluczonych społecznie.</a:t>
            </a:r>
          </a:p>
        </p:txBody>
      </p:sp>
    </p:spTree>
    <p:extLst>
      <p:ext uri="{BB962C8B-B14F-4D97-AF65-F5344CB8AC3E}">
        <p14:creationId xmlns:p14="http://schemas.microsoft.com/office/powerpoint/2010/main" val="13601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  <a:hlinkClick r:id="rId3"/>
              </a:rPr>
              <a:t>dsrr@mazovia.pl</a:t>
            </a: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4587</TotalTime>
  <Words>649</Words>
  <Application>Microsoft Office PowerPoint</Application>
  <PresentationFormat>Pokaz na ekranie (4:3)</PresentationFormat>
  <Paragraphs>88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WSTĘPNY HARMONOGRAM PRZYGOTOWANIA ZAŁOZEŃ  do RPO WM 2021-2027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Kowalewska Kinga</cp:lastModifiedBy>
  <cp:revision>689</cp:revision>
  <cp:lastPrinted>2016-01-14T07:13:19Z</cp:lastPrinted>
  <dcterms:created xsi:type="dcterms:W3CDTF">2015-04-20T12:46:14Z</dcterms:created>
  <dcterms:modified xsi:type="dcterms:W3CDTF">2019-06-11T14:51:16Z</dcterms:modified>
</cp:coreProperties>
</file>