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8" r:id="rId2"/>
    <p:sldId id="382" r:id="rId3"/>
    <p:sldId id="384" r:id="rId4"/>
    <p:sldId id="387" r:id="rId5"/>
    <p:sldId id="410" r:id="rId6"/>
    <p:sldId id="407" r:id="rId7"/>
    <p:sldId id="411" r:id="rId8"/>
    <p:sldId id="400" r:id="rId9"/>
    <p:sldId id="408" r:id="rId10"/>
    <p:sldId id="409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7" d="100"/>
          <a:sy n="87" d="100"/>
        </p:scale>
        <p:origin x="684" y="-29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2019-02-12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761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10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apy.isok.gov.pl/imap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limada.mos.gov.pl/dokumenty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p.mos.gov.pl/straegie-planyprogramy/strategia-bezpieczenstwo-energetyczne-i-srodowisko-perspektywa-do-2020-r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14 lutego 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9" name="Symbol zastępczy zawartości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2" y="358011"/>
            <a:ext cx="5838877" cy="55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95611"/>
              </p:ext>
            </p:extLst>
          </p:nvPr>
        </p:nvGraphicFramePr>
        <p:xfrm>
          <a:off x="543560" y="1583870"/>
          <a:ext cx="801261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7.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i adekwatność wydatków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będzie podlegać, czy zaplanowane zakupy środków trwałych są adekwatne do celów i skali projektu oraz zaangażowanych środków.</a:t>
                      </a:r>
                      <a:endParaRPr lang="pl-PL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2523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Kryteria szczegółowe wyboru projektów konkursowych </a:t>
            </a:r>
            <a:r>
              <a:rPr lang="pl-PL" sz="3600" b="1" dirty="0" smtClean="0">
                <a:latin typeface="+mn-lt"/>
              </a:rPr>
              <a:t>w </a:t>
            </a:r>
            <a:r>
              <a:rPr lang="pl-PL" sz="3600" b="1" dirty="0">
                <a:latin typeface="+mn-lt"/>
              </a:rPr>
              <a:t>ramach Regionalnego Programu Operacyjnego Województwa Mazowieckiego na lata 2014 – 2020 </a:t>
            </a:r>
            <a:r>
              <a:rPr lang="pl-PL" sz="3600" b="1" dirty="0" smtClean="0">
                <a:latin typeface="+mn-lt"/>
              </a:rPr>
              <a:t/>
            </a:r>
            <a:br>
              <a:rPr lang="pl-PL" sz="3600" b="1" dirty="0" smtClean="0">
                <a:latin typeface="+mn-lt"/>
              </a:rPr>
            </a:br>
            <a:r>
              <a:rPr lang="pl-PL" sz="3600" b="1" dirty="0" smtClean="0">
                <a:latin typeface="+mn-lt"/>
              </a:rPr>
              <a:t>ze </a:t>
            </a:r>
            <a:r>
              <a:rPr lang="pl-PL" sz="3600" b="1" dirty="0">
                <a:latin typeface="+mn-lt"/>
              </a:rPr>
              <a:t>środków </a:t>
            </a:r>
            <a:r>
              <a:rPr lang="pl-PL" sz="3600" b="1" dirty="0" smtClean="0">
                <a:latin typeface="+mn-lt"/>
              </a:rPr>
              <a:t>EFRR</a:t>
            </a:r>
            <a:endParaRPr lang="pl-PL" sz="3600" b="1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b="1" dirty="0">
                <a:latin typeface="+mn-lt"/>
              </a:rPr>
              <a:t>Działanie </a:t>
            </a:r>
            <a:r>
              <a:rPr lang="pl-PL" sz="3600" b="1" dirty="0" smtClean="0">
                <a:latin typeface="+mn-lt"/>
              </a:rPr>
              <a:t>5.1</a:t>
            </a:r>
            <a:endParaRPr lang="pl-PL" sz="3600" b="1" dirty="0">
              <a:latin typeface="+mn-lt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400" b="1" dirty="0" smtClean="0"/>
              <a:t>Działanie 5.1 (PI 5b) – </a:t>
            </a:r>
            <a:r>
              <a:rPr lang="pl-PL" sz="2400" dirty="0"/>
              <a:t>Dostosowanie do zmian klimatu</a:t>
            </a:r>
          </a:p>
          <a:p>
            <a:pPr algn="ctr"/>
            <a:endParaRPr lang="pl-PL" sz="2400" b="1" dirty="0"/>
          </a:p>
          <a:p>
            <a:pPr algn="ctr"/>
            <a:r>
              <a:rPr lang="pl-PL" sz="2400" dirty="0" smtClean="0"/>
              <a:t>Typ projektu:</a:t>
            </a:r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Rozwój </a:t>
            </a:r>
            <a:r>
              <a:rPr lang="pl-PL" sz="2400" dirty="0"/>
              <a:t>kompleksowych systemów małej retencji zgodnie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Programem Małej Retencji dla Województwa Mazowieckiego </a:t>
            </a:r>
            <a:endParaRPr lang="pl-PL" sz="2400" dirty="0" smtClean="0"/>
          </a:p>
          <a:p>
            <a:pPr algn="ctr"/>
            <a:r>
              <a:rPr lang="pl-PL" sz="2400" dirty="0" smtClean="0"/>
              <a:t>oraz </a:t>
            </a:r>
          </a:p>
          <a:p>
            <a:pPr algn="ctr"/>
            <a:r>
              <a:rPr lang="pl-PL" sz="2400" dirty="0" smtClean="0"/>
              <a:t>zabezpieczenie </a:t>
            </a:r>
            <a:r>
              <a:rPr lang="pl-PL" sz="2400" dirty="0"/>
              <a:t>spływu wód </a:t>
            </a:r>
            <a:r>
              <a:rPr lang="pl-PL" sz="2400" dirty="0" smtClean="0"/>
              <a:t>wezbraniowych.</a:t>
            </a:r>
            <a:endParaRPr lang="pl-PL" sz="24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21" y="219272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25682"/>
              </p:ext>
            </p:extLst>
          </p:nvPr>
        </p:nvGraphicFramePr>
        <p:xfrm>
          <a:off x="543560" y="1681841"/>
          <a:ext cx="8012611" cy="1603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131208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 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3472973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1.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Ramową Dyrektywą Wodną, Dyrektywą Powodziową oraz Dyrektywą Siedliskową 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warunkiem realizacji inwestycji będzie zapewnienie jej pełnej zgodności z Ramową Dyrektywą Wodną, Dyrektywą Siedliskową oraz Dyrektywą Powodziową.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Współfinansowane będą: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1.projekty niemające negatywnego wpływu na stan lub potencjał jednolitych części wód, które znajdują się na listach nr 1 będących załącznikami do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Masterplanów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 dorzeczy Odry i Wisły.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2.projekty, które mają znaczący wpływ na stan lub potencjał jednolitych części wód, znajdujących się na listach nr 2 będących załącznikami do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Masterplanów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dla dorzeczy Odry i Wisły, nie będzie dozwolone do czasu przedstawienia przez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Ministerstwo Gospodarki Morskiej i Żeglugi Śródlądowej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wystarczających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dowodów na spełnienie warunków określonych w artykule 4.7 Ramowej Dyrektywy Wodnej w drugim cyklu Planów Gospodarowania Wodami na obszarach dorzeczy. Wypełnienie warunku będzie uzależnione od potwierdzenia zgodności z Ramową Dyrektywą Wodną drugiego cyklu Planów Gospodarowania na obszarach dorzeczy przez Komisję Europejską.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Przedmiotowy warunek dotyczy zarówno projektów z zakresu małej retencji jak i inwestycji przeciwpowodziowych</a:t>
                      </a:r>
                    </a:p>
                    <a:p>
                      <a:pPr algn="ctr"/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81650"/>
              </p:ext>
            </p:extLst>
          </p:nvPr>
        </p:nvGraphicFramePr>
        <p:xfrm>
          <a:off x="433391" y="1593040"/>
          <a:ext cx="8012611" cy="4366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363489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2.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 i lokalizacja inwestycji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 dofinansowaniu podlegać będą jedynie inwestycje służące ochronie przeciwpowodziowej, mające na celu ochronę obszarów szczególnego zagrożenia powodzią zgodnie z mapami ryzyka powodziowego dostępnymi na stronie internetowej: </a:t>
                      </a:r>
                      <a:r>
                        <a:rPr lang="pl-PL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http://mapy.isok.gov.pl/imap/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8403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63803"/>
              </p:ext>
            </p:extLst>
          </p:nvPr>
        </p:nvGraphicFramePr>
        <p:xfrm>
          <a:off x="543560" y="1663851"/>
          <a:ext cx="8012611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2264764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dobrymi praktykami opracowanymi w ramach Programu Infrastruktura i Środowisko (POIŚ) 2007-2013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Zgodnie z RPO WM 2014-2020 projekt z zakresu małej retencji będzie zgodny z działaniami </a:t>
                      </a:r>
                    </a:p>
                    <a:p>
                      <a:pPr algn="ctr"/>
                      <a:r>
                        <a:rPr lang="pl-PL" sz="1600" dirty="0" smtClean="0"/>
                        <a:t>przedstawionymi w Wytycznych do realizacji obiektów małej retencji w Nadleśnictwach. </a:t>
                      </a:r>
                    </a:p>
                    <a:p>
                      <a:pPr algn="ctr"/>
                      <a:r>
                        <a:rPr lang="pl-PL" sz="1600" dirty="0" smtClean="0"/>
                        <a:t>(wytyczne do realizacji obiektów małej retencji w Nadleśnictwach, Lasy Państwowe)</a:t>
                      </a:r>
                    </a:p>
                    <a:p>
                      <a:pPr algn="ctr"/>
                      <a:r>
                        <a:rPr lang="pl-PL" sz="1600" dirty="0" smtClean="0"/>
                        <a:t>W przypadku, gdy projekt nie dotyczy małej retencji kryterium uznaje się spełnione.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9094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135823"/>
              </p:ext>
            </p:extLst>
          </p:nvPr>
        </p:nvGraphicFramePr>
        <p:xfrm>
          <a:off x="543560" y="1663851"/>
          <a:ext cx="801261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117072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ze Strategicznym Planem Adaptacji 2020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 projekt będzie zgodny z założeniami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Strategicznego planu adaptacji dla sektorów i obszarów wrażliwych na zmiany klimatu do roku 2020 perspektywą do roku 2030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Dokument znajduje się na niniejszej stronie internetowej </a:t>
                      </a:r>
                      <a:r>
                        <a:rPr lang="pl-P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http://klimada.mos.gov.pl/dokumenty/</a:t>
                      </a:r>
                      <a:endParaRPr lang="pl-PL" sz="2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40023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35900"/>
              </p:ext>
            </p:extLst>
          </p:nvPr>
        </p:nvGraphicFramePr>
        <p:xfrm>
          <a:off x="543560" y="1583870"/>
          <a:ext cx="8012611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ze Strategią Bezpieczeństwo Energetyczne i Środowisko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 projekt będzie zgodny z założeniami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Strategii Bezpieczeństwo Energetyczne i Środowisko perspektywa do 2020 r.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znajduje się na niniejszej stronie internetowej </a:t>
                      </a:r>
                      <a:r>
                        <a:rPr lang="pl-PL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https://bip.mos.gov.pl/straegie-planyprogramy/strategia-bezpieczenstwo-energetyczne-i-srodowisko-perspektywa-do-2020-r/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04845"/>
              </p:ext>
            </p:extLst>
          </p:nvPr>
        </p:nvGraphicFramePr>
        <p:xfrm>
          <a:off x="543560" y="1583870"/>
          <a:ext cx="8012611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43"/>
                <a:gridCol w="2806331"/>
                <a:gridCol w="2806331"/>
                <a:gridCol w="975203"/>
                <a:gridCol w="975203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Opis 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Możliwość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uzupełnienia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2000" b="0" dirty="0" smtClean="0"/>
                        <a:t>6.</a:t>
                      </a:r>
                      <a:endParaRPr lang="pl-PL" sz="2000" b="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Wskaźniki realizacji projektu</a:t>
                      </a:r>
                    </a:p>
                    <a:p>
                      <a:pPr algn="ctr"/>
                      <a:endParaRPr lang="pl-PL" sz="2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 ramach kryterium weryfikowane będzie czy:</a:t>
                      </a:r>
                      <a:endParaRPr lang="pl-PL" sz="18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Wnioskodawca wybrał prawidłowe wskaźniki i czy ich wartości są adekwatne do skali projektu i zaangażowanych środków,</a:t>
                      </a:r>
                      <a:endParaRPr lang="pl-PL" sz="18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czy wskaźniki produktu i rezultatu są obiektywnie weryfikowalne i odzwierciedlają założone cele projektu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9" y="197238"/>
            <a:ext cx="5838877" cy="554577"/>
          </a:xfrm>
        </p:spPr>
      </p:pic>
    </p:spTree>
    <p:extLst>
      <p:ext uri="{BB962C8B-B14F-4D97-AF65-F5344CB8AC3E}">
        <p14:creationId xmlns:p14="http://schemas.microsoft.com/office/powerpoint/2010/main" val="3907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3724</TotalTime>
  <Words>533</Words>
  <Application>Microsoft Office PowerPoint</Application>
  <PresentationFormat>Pokaz na ekranie (4:3)</PresentationFormat>
  <Paragraphs>116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Chabiera Robert</cp:lastModifiedBy>
  <cp:revision>567</cp:revision>
  <dcterms:created xsi:type="dcterms:W3CDTF">2015-04-20T12:46:14Z</dcterms:created>
  <dcterms:modified xsi:type="dcterms:W3CDTF">2019-02-12T13:07:45Z</dcterms:modified>
</cp:coreProperties>
</file>