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18"/>
  </p:notesMasterIdLst>
  <p:handoutMasterIdLst>
    <p:handoutMasterId r:id="rId19"/>
  </p:handoutMasterIdLst>
  <p:sldIdLst>
    <p:sldId id="433" r:id="rId2"/>
    <p:sldId id="375" r:id="rId3"/>
    <p:sldId id="451" r:id="rId4"/>
    <p:sldId id="440" r:id="rId5"/>
    <p:sldId id="434" r:id="rId6"/>
    <p:sldId id="441" r:id="rId7"/>
    <p:sldId id="442" r:id="rId8"/>
    <p:sldId id="443" r:id="rId9"/>
    <p:sldId id="452" r:id="rId10"/>
    <p:sldId id="444" r:id="rId11"/>
    <p:sldId id="445" r:id="rId12"/>
    <p:sldId id="446" r:id="rId13"/>
    <p:sldId id="447" r:id="rId14"/>
    <p:sldId id="448" r:id="rId15"/>
    <p:sldId id="450" r:id="rId16"/>
    <p:sldId id="438" r:id="rId17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95" autoAdjust="0"/>
    <p:restoredTop sz="94690" autoAdjust="0"/>
  </p:normalViewPr>
  <p:slideViewPr>
    <p:cSldViewPr snapToGrid="0">
      <p:cViewPr varScale="1">
        <p:scale>
          <a:sx n="101" d="100"/>
          <a:sy n="101" d="100"/>
        </p:scale>
        <p:origin x="12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30.05.2019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30.05.2019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01" tIns="45450" rIns="90901" bIns="4545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4" y="4716468"/>
            <a:ext cx="5438775" cy="4467225"/>
          </a:xfrm>
          <a:prstGeom prst="rect">
            <a:avLst/>
          </a:prstGeom>
        </p:spPr>
        <p:txBody>
          <a:bodyPr vert="horz" lIns="90901" tIns="45450" rIns="90901" bIns="4545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198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962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1266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4273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2415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8944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dsrr@mazovia.p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8" y="210525"/>
            <a:ext cx="5937206" cy="563916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461902" y="2878113"/>
            <a:ext cx="814578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/>
              <a:t>Propozycja kryteriów wyboru projektów w </a:t>
            </a:r>
            <a:r>
              <a:rPr lang="pl-PL" sz="2000" b="1" dirty="0" smtClean="0"/>
              <a:t>trybie konkursowym </a:t>
            </a:r>
          </a:p>
          <a:p>
            <a:pPr algn="ctr"/>
            <a:r>
              <a:rPr lang="pl-PL" sz="2000" b="1" dirty="0" smtClean="0"/>
              <a:t>w Działaniu </a:t>
            </a:r>
            <a:r>
              <a:rPr lang="pl-PL" sz="2000" b="1" dirty="0"/>
              <a:t>8.3 Ułatwianie powrotu do aktywności zawodowej osób sprawujących opiekę nad dziećmi do lat 3</a:t>
            </a:r>
            <a:endParaRPr lang="pl-PL" sz="2000" dirty="0"/>
          </a:p>
          <a:p>
            <a:pPr algn="ctr"/>
            <a:r>
              <a:rPr lang="pl-PL" sz="2000" b="1" dirty="0"/>
              <a:t>Poddziałanie </a:t>
            </a:r>
            <a:r>
              <a:rPr lang="pl-PL" sz="2000" b="1" dirty="0" smtClean="0"/>
              <a:t>8.3.1 </a:t>
            </a:r>
            <a:r>
              <a:rPr lang="pl-PL" sz="2000" b="1" dirty="0"/>
              <a:t>(8iv) Ułatwianie powrotu do aktywności </a:t>
            </a:r>
            <a:r>
              <a:rPr lang="pl-PL" sz="2000" b="1" dirty="0" smtClean="0"/>
              <a:t>zawodowej</a:t>
            </a:r>
            <a:endParaRPr lang="pl-PL" sz="2000" dirty="0"/>
          </a:p>
          <a:p>
            <a:pPr algn="ctr"/>
            <a:endParaRPr lang="pl-PL" sz="2000" b="1" dirty="0" smtClean="0"/>
          </a:p>
          <a:p>
            <a:pPr algn="ctr"/>
            <a:r>
              <a:rPr lang="pl-PL" b="1" dirty="0" smtClean="0"/>
              <a:t>Regionalny </a:t>
            </a:r>
            <a:r>
              <a:rPr lang="pl-PL" b="1" dirty="0"/>
              <a:t>Program Operacyjny Województwa Mazowieckiego na lata 2014 – </a:t>
            </a:r>
            <a:r>
              <a:rPr lang="pl-PL" b="1" dirty="0" smtClean="0"/>
              <a:t>2020</a:t>
            </a:r>
          </a:p>
          <a:p>
            <a:pPr algn="ctr"/>
            <a:endParaRPr lang="pl-PL" altLang="pl-PL" b="1" dirty="0">
              <a:latin typeface="+mn-lt"/>
            </a:endParaRPr>
          </a:p>
          <a:p>
            <a:pPr algn="ctr"/>
            <a:r>
              <a:rPr lang="pl-PL" sz="1600" dirty="0" smtClean="0"/>
              <a:t>XLVIII Posiedzenie </a:t>
            </a:r>
            <a:r>
              <a:rPr lang="pl-PL" sz="1600" dirty="0"/>
              <a:t>Komitetu Monitorującego RPO WM na lata 2014 -2020  </a:t>
            </a:r>
            <a:br>
              <a:rPr lang="pl-PL" sz="1600" dirty="0"/>
            </a:br>
            <a:r>
              <a:rPr lang="pl-PL" sz="1600" dirty="0" smtClean="0"/>
              <a:t>13 </a:t>
            </a:r>
            <a:r>
              <a:rPr lang="pl-PL" sz="1600" dirty="0" smtClean="0"/>
              <a:t>czerwca </a:t>
            </a:r>
            <a:r>
              <a:rPr lang="pl-PL" sz="1600" dirty="0" smtClean="0"/>
              <a:t>2019 </a:t>
            </a:r>
            <a:r>
              <a:rPr lang="pl-PL" sz="1600" dirty="0"/>
              <a:t>r.</a:t>
            </a:r>
          </a:p>
          <a:p>
            <a:pPr algn="ctr"/>
            <a:endParaRPr lang="pl-PL" altLang="pl-PL" sz="1600" b="1" dirty="0" smtClean="0">
              <a:latin typeface="+mn-lt"/>
            </a:endParaRP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Departament Rozwoju Regionalnego i Funduszy </a:t>
            </a:r>
            <a:r>
              <a:rPr lang="pl-PL" sz="1600" b="1" dirty="0" smtClean="0">
                <a:solidFill>
                  <a:schemeClr val="bg1"/>
                </a:solidFill>
              </a:rPr>
              <a:t>Europejskich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2270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331980"/>
              </p:ext>
            </p:extLst>
          </p:nvPr>
        </p:nvGraphicFramePr>
        <p:xfrm>
          <a:off x="429769" y="1609343"/>
          <a:ext cx="8168609" cy="4663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1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przyczynia się do zaspokojenia popytu na miejsca opieki nad dziećmi do lat 3 w obszarach wykazujących niski poziom upowszechnienia opieki żłobkowej. 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skierowany jest wyłącznie do gmin, w których: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pl-PL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odsetek dzieci do lat 3 objętych opieką wynosi 0% - 10 pkt;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pl-PL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odsetek dzieci do lat 3 objętych opieką wynosi więcej niż 0% i jest mniejszy lub równy 9,5% - 5 pkt;</a:t>
                      </a:r>
                    </a:p>
                    <a:p>
                      <a:pPr lvl="0"/>
                      <a:endParaRPr lang="pl-PL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666234"/>
              </p:ext>
            </p:extLst>
          </p:nvPr>
        </p:nvGraphicFramePr>
        <p:xfrm>
          <a:off x="429768" y="1106425"/>
          <a:ext cx="8168609" cy="429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68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768">
                <a:tc>
                  <a:txBody>
                    <a:bodyPr/>
                    <a:lstStyle/>
                    <a:p>
                      <a:pPr algn="ctr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pl-PL" sz="2000" b="1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KRYTERIA MERYTORYCZNE SZCZEGÓŁOWE</a:t>
                      </a:r>
                      <a:endParaRPr lang="pl-PL" sz="2000" b="1" kern="1200" dirty="0">
                        <a:solidFill>
                          <a:schemeClr val="bg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449303"/>
              </p:ext>
            </p:extLst>
          </p:nvPr>
        </p:nvGraphicFramePr>
        <p:xfrm>
          <a:off x="429769" y="1609343"/>
          <a:ext cx="8168609" cy="4648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2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zakłada optymalizację średniego miesięcznego kosztu całkowitego utworzenia jednego miejsca opieki dla dziecka do lat 3 w żłobkach, klubach dziecięcych, u dziennych opiekunów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 miesięczny całkowity koszt utworzenia jednego miejsca opieki dla dziecka do lat 3 w projekcie jest:</a:t>
                      </a:r>
                    </a:p>
                    <a:p>
                      <a:pPr lvl="0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mniejszy lub równy 350 EUR – 5 pkt;</a:t>
                      </a:r>
                    </a:p>
                    <a:p>
                      <a:pPr lvl="0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wyższy niż 350 EUR ale mniejszy lub równy 417 EUR – 3 pkt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2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718750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3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Wnioskodawca zapewni trwałość utworzonych w ramach projektu miejsc opieki nad dziećmi do lat 3 w żłobkach, klubach dziecięcych i przez dziennego opiekuna, przez okres dłuższy niż 24 miesiące od daty zakończenia realizacji projektu określonej w umowie o dofinansowanie projektu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Funkcjonowanie miejsca opieki nad dziećmi do lat 3 dłużej niż 24 miesiące:</a:t>
                      </a:r>
                    </a:p>
                    <a:p>
                      <a:pPr lvl="0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Powyżej 24 m-</a:t>
                      </a:r>
                      <a:r>
                        <a:rPr lang="pl-PL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</a:t>
                      </a: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30 – 2 pkt;</a:t>
                      </a:r>
                    </a:p>
                    <a:p>
                      <a:pPr lvl="0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Powyżej</a:t>
                      </a:r>
                      <a:b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m-</a:t>
                      </a:r>
                      <a:r>
                        <a:rPr lang="pl-PL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</a:t>
                      </a: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4 pkt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8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110909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4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realizowany w partnerstwie podmiotów </a:t>
                      </a:r>
                      <a:b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różnych sektorów (publiczny, prywatny, społeczny)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realizowany w partnerstwie podmiotów z różnych sektorów:</a:t>
                      </a:r>
                    </a:p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w  partnerstwie z podmiotem z innego sektora - 3 pkt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613191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5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komplementarny z inwestycjami zrealizowanymi, realizowanymi bądź planowanymi do realizacji w resortowym programie MALUCH/„MALUCH+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komplementarny z resortowym programem MALUCH/MALUCH +”  5 pkt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</a:t>
                      </a: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 </a:t>
                      </a: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39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777287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latin typeface="+mn-lt"/>
                        </a:rPr>
                        <a:t>6</a:t>
                      </a:r>
                      <a:endParaRPr lang="pl-PL" sz="1800" b="1" dirty="0">
                        <a:latin typeface="+mn-lt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wpisany do programu rewitalizacji obowiązującego na obszarze, na którym jest realizowany.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zgodny z programem rewitalizacji 2 pkt</a:t>
                      </a:r>
                    </a:p>
                    <a:p>
                      <a:pPr lvl="0"/>
                      <a:endParaRPr lang="pl-PL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spełnienia ww. warunków lub brak informacji w tym zakresie – 0 pkt</a:t>
                      </a:r>
                      <a:endParaRPr lang="pl-P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8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16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28650" y="1838527"/>
            <a:ext cx="7886700" cy="3122579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l-PL" dirty="0" smtClean="0"/>
              <a:t>Dziękuję za uwagę</a:t>
            </a:r>
          </a:p>
          <a:p>
            <a:pPr marL="0" indent="0" algn="ctr">
              <a:buNone/>
            </a:pPr>
            <a:r>
              <a:rPr lang="pl-PL" sz="2000" dirty="0" smtClean="0"/>
              <a:t>Departament Rozwoju Regionalnego i Funduszy Europejskich</a:t>
            </a:r>
          </a:p>
          <a:p>
            <a:pPr marL="0" indent="0" algn="ctr">
              <a:buNone/>
            </a:pPr>
            <a:r>
              <a:rPr lang="pl-PL" sz="2000" dirty="0"/>
              <a:t>Urząd Marszałkowski Województwa </a:t>
            </a:r>
            <a:r>
              <a:rPr lang="pl-PL" sz="2000" dirty="0" smtClean="0"/>
              <a:t>Mazowieckiego</a:t>
            </a:r>
          </a:p>
          <a:p>
            <a:pPr marL="0" indent="0" algn="ctr">
              <a:buNone/>
            </a:pPr>
            <a:r>
              <a:rPr lang="pl-PL" sz="2000" dirty="0" smtClean="0"/>
              <a:t>Biuro Programowania EFS</a:t>
            </a:r>
          </a:p>
          <a:p>
            <a:pPr marL="0" indent="0" algn="ctr">
              <a:buNone/>
            </a:pPr>
            <a:r>
              <a:rPr lang="pl-PL" sz="2000" dirty="0" smtClean="0">
                <a:hlinkClick r:id="rId3"/>
              </a:rPr>
              <a:t>dsrr@mazovia.pl</a:t>
            </a:r>
            <a:r>
              <a:rPr lang="pl-PL" sz="2000" dirty="0" smtClean="0"/>
              <a:t>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95101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599452"/>
              </p:ext>
            </p:extLst>
          </p:nvPr>
        </p:nvGraphicFramePr>
        <p:xfrm>
          <a:off x="571841" y="1653561"/>
          <a:ext cx="8012610" cy="4500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2167">
                <a:tc gridSpan="3"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solidFill>
                            <a:schemeClr val="bg1"/>
                          </a:solidFill>
                        </a:rPr>
                        <a:t>Kryteria dostępu</a:t>
                      </a:r>
                      <a:endParaRPr lang="pl-PL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029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916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1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zakłada tworzenie nowych miejsc opieki nad dziećmi do lat 3 na obszarach nienależących do ZIT WOF.</a:t>
                      </a:r>
                    </a:p>
                    <a:p>
                      <a:endParaRPr lang="pl-P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Gminy wchodzące do ZIT WOF określa </a:t>
                      </a:r>
                      <a:r>
                        <a:rPr lang="pl-PL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Strategia Zintegrowanych Inwestycji terytorialnych Warszawskiego Obszaru Funkcjonalnego z dnia 9 października 2015 r.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oraz Porozumienie </a:t>
                      </a:r>
                      <a:r>
                        <a:rPr lang="pl-PL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sprawie powierzenia zadań instytucji pośredniczącej w ramach instrumentu zintegrowane inwestycje terytorialne Regionalnego Programu Operacyjnego Województwa Mazowieckiego na lata 2014-2020, zawartym w dniu 9 lipca 2015 r. </a:t>
                      </a:r>
                      <a:endParaRPr lang="pl-PL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7548"/>
              </p:ext>
            </p:extLst>
          </p:nvPr>
        </p:nvGraphicFramePr>
        <p:xfrm>
          <a:off x="571841" y="1653561"/>
          <a:ext cx="8012610" cy="4410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2167">
                <a:tc gridSpan="3"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solidFill>
                            <a:schemeClr val="bg1"/>
                          </a:solidFill>
                        </a:rPr>
                        <a:t>Kryteria dostępu</a:t>
                      </a:r>
                      <a:endParaRPr lang="pl-PL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029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916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2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Wnioskodawca zobowiązuje się, że tworzenie i funkcjonowanie nowych miejsc opieki nad dzieckiem do lat 3, w formie żłobków (m.in. przyzakładowych) lub klubów dziecięcych, dziennego opiekuna odbywać się będzie zgodnie ze standardami wynikającymi z ustawy z dnia 4 lutego 2011 r. o opiece nad dziećmi w wieku do lat 3 Dz. U. z 2019 r. poz.409 i 730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05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880530"/>
              </p:ext>
            </p:extLst>
          </p:nvPr>
        </p:nvGraphicFramePr>
        <p:xfrm>
          <a:off x="571841" y="1631950"/>
          <a:ext cx="801261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1964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849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3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Okres realizacji projektu nie przekracza 30 miesięcy, przy czym maksymalnie:</a:t>
                      </a:r>
                    </a:p>
                    <a:p>
                      <a:pPr marL="342900" lvl="0" indent="-342900" algn="l"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przez 24 miesiące ze środków EFS może być współfinansowana bieżąca działalność nowo utworzonych miejsc opieki nad dziećmi do 3 lat w formie żłobków, klubów dziecięcych oraz dziennego opiekuna. Dotyczy to typu operacji 1. </a:t>
                      </a:r>
                      <a:endParaRPr lang="pl-P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l"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przez 12 miesięcy ze środków EFS może być współfinansowane świadczenie usługi w postaci pokrycia części lub całości kosztów związanych ze świadczeniem bieżących usług opieki nad dziećmi do lat 3 względem konkretnego dziecka i opiekuna w żłobku, klubie dziecięcym i  u dziennego opiekuna lub zatrudnienia niani. Dotyczy to typu operacji 2.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170" marR="9017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543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92240"/>
              </p:ext>
            </p:extLst>
          </p:nvPr>
        </p:nvGraphicFramePr>
        <p:xfrm>
          <a:off x="571841" y="1653562"/>
          <a:ext cx="8012610" cy="4106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947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2530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4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może przewidywać pobieranie opłat od opiekunów prawnych za pobyt dziecka w żłobku, klubie dziecięcym lub u dziennego opiekuna.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2815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5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prowadzi do zwiększenia liczby miejsc opieki na dziećmi do lat 3, prowadzonych przez daną  instytucję  publiczną lub niepubliczną.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1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441998"/>
              </p:ext>
            </p:extLst>
          </p:nvPr>
        </p:nvGraphicFramePr>
        <p:xfrm>
          <a:off x="571841" y="1653560"/>
          <a:ext cx="8012610" cy="3599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0812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8563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6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zapewnia obowiązkowo osiągnięcie wskaźników rezultatu bezpośredniego:</a:t>
                      </a:r>
                    </a:p>
                    <a:p>
                      <a:pPr marL="342900" lvl="0" indent="-342900" algn="l"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osób, które powróciły na rynek pracy po przerwie związanej z urodzeniem/ wychowaniem dziecka lub utrzymały zatrudnienie, po opuszczeniu programu - 80 </a:t>
                      </a: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  <a:p>
                      <a:pPr marL="342900" lvl="0" indent="-342900" algn="l"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osób pozostających bez pracy, które znalazły pracę lub poszukują pracy po opuszczeniu programu – 70%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170" marR="9017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577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7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167075"/>
              </p:ext>
            </p:extLst>
          </p:nvPr>
        </p:nvGraphicFramePr>
        <p:xfrm>
          <a:off x="571841" y="1653561"/>
          <a:ext cx="8012610" cy="492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3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Kryteria dostępu do oceny na etapie oceny merytorycznej</a:t>
                      </a:r>
                    </a:p>
                    <a:p>
                      <a:pPr algn="ctr"/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414"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916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7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Wnioskodawca przedstawia we Wniosku o dofinansowanie następujące informacje:</a:t>
                      </a:r>
                    </a:p>
                    <a:p>
                      <a:pPr marL="342900" lvl="0" indent="-342900" algn="l" defTabSz="914400" rtl="0" eaLnBrk="1" latinLnBrk="0" hangingPunct="1"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uzasadnienie zapotrzebowania na miejsca opieki nad dziećmi do lat 3</a:t>
                      </a:r>
                    </a:p>
                    <a:p>
                      <a:pPr marL="342900" lvl="0" indent="-342900" algn="l" defTabSz="914400" rtl="0" eaLnBrk="1" latinLnBrk="0" hangingPunct="1"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opis warunków lokalowych;</a:t>
                      </a:r>
                    </a:p>
                    <a:p>
                      <a:pPr marL="3429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x-none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zasady rekrutacji uczestników do projektu</a:t>
                      </a:r>
                      <a:r>
                        <a:rPr lang="x-non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pl-P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zapewnienie utrzymania funkcjonowania miejsc opieki nad dziećmi do lat 3 po ustaniu finansowania z EFS,  z wyjątkiem typu operacji polegającym na świadczeniu usługi „pokrywanie części/całości bieżących kosztów świadczenia opieki nad dziećmi do lat 3 w formie żłobka, klubu dziecięcego, opiekuna dziennego” lub niani.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170" marR="9017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48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8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367705"/>
              </p:ext>
            </p:extLst>
          </p:nvPr>
        </p:nvGraphicFramePr>
        <p:xfrm>
          <a:off x="571841" y="1653560"/>
          <a:ext cx="8012610" cy="3599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0812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8563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8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spcAft>
                          <a:spcPts val="6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Udział typu operacji „świadczenie usługi w postaci pokrycia części lub całości kosztów związanych ze świadczeniem bieżących usług opieki nad dziećmi do lat 3” nie może stanowić więcej niż 10% wartości projektu.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4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9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951480"/>
              </p:ext>
            </p:extLst>
          </p:nvPr>
        </p:nvGraphicFramePr>
        <p:xfrm>
          <a:off x="571841" y="1653560"/>
          <a:ext cx="8012610" cy="3599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0812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8563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9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spcAft>
                          <a:spcPts val="6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Uzasadnienie celowości wydatków na infrastrukturę.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56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FunduszeEuropejskiePrezentacjaTemplate</Template>
  <TotalTime>10445</TotalTime>
  <Words>1090</Words>
  <Application>Microsoft Office PowerPoint</Application>
  <PresentationFormat>Pokaz na ekranie (4:3)</PresentationFormat>
  <Paragraphs>174</Paragraphs>
  <Slides>16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Programy Regionalne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Kęsicka Katarzyna</cp:lastModifiedBy>
  <cp:revision>899</cp:revision>
  <cp:lastPrinted>2018-05-22T13:13:23Z</cp:lastPrinted>
  <dcterms:created xsi:type="dcterms:W3CDTF">2015-04-20T12:46:14Z</dcterms:created>
  <dcterms:modified xsi:type="dcterms:W3CDTF">2019-05-30T11:35:03Z</dcterms:modified>
</cp:coreProperties>
</file>