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2"/>
  </p:notesMasterIdLst>
  <p:sldIdLst>
    <p:sldId id="258" r:id="rId2"/>
    <p:sldId id="345" r:id="rId3"/>
    <p:sldId id="382" r:id="rId4"/>
    <p:sldId id="354" r:id="rId5"/>
    <p:sldId id="396" r:id="rId6"/>
    <p:sldId id="388" r:id="rId7"/>
    <p:sldId id="422" r:id="rId8"/>
    <p:sldId id="397" r:id="rId9"/>
    <p:sldId id="417" r:id="rId10"/>
    <p:sldId id="415" r:id="rId11"/>
    <p:sldId id="408" r:id="rId12"/>
    <p:sldId id="411" r:id="rId13"/>
    <p:sldId id="412" r:id="rId14"/>
    <p:sldId id="413" r:id="rId15"/>
    <p:sldId id="419" r:id="rId16"/>
    <p:sldId id="420" r:id="rId17"/>
    <p:sldId id="421" r:id="rId18"/>
    <p:sldId id="423" r:id="rId19"/>
    <p:sldId id="424" r:id="rId20"/>
    <p:sldId id="387" r:id="rId2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87085" autoAdjust="0"/>
  </p:normalViewPr>
  <p:slideViewPr>
    <p:cSldViewPr snapToGrid="0">
      <p:cViewPr varScale="1">
        <p:scale>
          <a:sx n="131" d="100"/>
          <a:sy n="131" d="100"/>
        </p:scale>
        <p:origin x="106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22.05.2019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167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144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375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407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13 czerwca </a:t>
            </a:r>
            <a:r>
              <a:rPr lang="pl-PL" dirty="0" smtClean="0">
                <a:latin typeface="+mj-lt"/>
              </a:rPr>
              <a:t>2019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2" y="190206"/>
            <a:ext cx="5938019" cy="5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9698"/>
              </p:ext>
            </p:extLst>
          </p:nvPr>
        </p:nvGraphicFramePr>
        <p:xfrm>
          <a:off x="81280" y="1337488"/>
          <a:ext cx="8996218" cy="5437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15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0630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30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50" dirty="0" smtClean="0">
                          <a:latin typeface="+mn-lt"/>
                        </a:rPr>
                        <a:t>7.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zapewnia zgodność proponowanego wsparcia z przeprowadzoną przed przygotowaniem wniosku o dofinansowanie diagnozą potrzeb każdej szkoły uczestniczącej w projekcie.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zapisów we wniosku o dofinansowanie projektu.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obowiązkowo oświadcza, że: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+mj-lt"/>
                        <a:buAutoNum type="arabi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 przygotowaniem wniosku o dofinansowanie, została przeprowadzona diagnoza, pozwalająca na ocenę zasadności wsparcia w ramach projektu;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+mj-lt"/>
                        <a:buAutoNum type="arabi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diagnoza uwzględnia co najmniej kluczowe dla planowanego wsparcia zagadnienia;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+mj-lt"/>
                        <a:buAutoNum type="arabi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zakres wsparcia w ramach projektu jest zgodny z przeprowadzoną diagnozą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+mj-lt"/>
                        <a:buAutoNum type="arabi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diagnoza uwzględnia docelową sytuację szkoły na podstawie przyjętego planu sieci szkolnej;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+mj-lt"/>
                        <a:buAutoNum type="arabi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diagnoza jest zatwierdzona przez organ prowadzący bądź osobę upoważnioną do podejmowania decyzji;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3114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oraz w przypadku projektów obejmujących działania w zakresie wyposażenia szkolnych pracowni w narzędzia do nauczania kompetencji matematyczno-przyrodniczych (typ projektu 2):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+mj-lt"/>
                        <a:buNone/>
                      </a:pPr>
                      <a:r>
                        <a:rPr lang="pl-PL" sz="1050" kern="150" dirty="0" smtClean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6) diagnoza </a:t>
                      </a:r>
                      <a:r>
                        <a:rPr lang="pl-PL" sz="1050" kern="15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obejmuje wnioski z przeprowadzonego spisu inwentarza oraz oceny stanu technicznego posiadanego wyposażenia.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we wniosku dofinansowanie wskazuje liczbę objętych wsparciem uczniów szkół poszczególnych typów w ramach poszczególnych działań wynikających ze zdiagnozowanych potrzeb.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Właściwym do przeprowadzenia diagnozy jest wybrany/wybrane spośród niżej wymienionych podmiot/podmioty: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+mj-lt"/>
                        <a:buAutoNum type="arabi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szkoła lub placówka systemu oświaty planowana do objęcia wsparciem,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+mj-lt"/>
                        <a:buAutoNum type="arabi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inny podmiot prowadzący działalność o charakterze edukacyjnym lub badawczym;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Podmiot przeprowadzający diagnozę ma możliwość skorzystania ze wsparcia instytucji systemu wspomagania pracy szkół, tj. placówki doskonalenia nauczycieli, poradni psychologiczno-pedagogicznej, biblioteki pedagogicznej.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Wytycznych w zakresie realizacji przedsięwzięć z udziałem środków Europejskiego Funduszu Społecznego w obszarze edukacji na lata 2014-2020.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0/1 - spełnienie kryterium (ocena „1”) jest warunkiem koniecznym do otrzymania dofinansowania. Uzyskanie oceny „0” skutkuje odrzuceniem wniosku.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 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018" y="1010698"/>
            <a:ext cx="62853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48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066652"/>
              </p:ext>
            </p:extLst>
          </p:nvPr>
        </p:nvGraphicFramePr>
        <p:xfrm>
          <a:off x="66502" y="1454729"/>
          <a:ext cx="8944494" cy="5097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3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5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4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Punktacja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676">
                <a:tc>
                  <a:txBody>
                    <a:bodyPr/>
                    <a:lstStyle/>
                    <a:p>
                      <a:pPr algn="l"/>
                      <a:r>
                        <a:rPr lang="pl-PL" sz="1050" dirty="0" smtClean="0">
                          <a:latin typeface="+mn-lt"/>
                        </a:rPr>
                        <a:t>8.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Przedsięwzięcia finansowane w ramach projektu ze środków EFS stanowią uzupełnienie działań prowadzonych przez szkoły lub placówki systemu oświaty przed rozpoczęciem realizacji projektu.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Spełnienie kryterium będzie oceniane na podstawie oświadczenia Wnioskodawcy zawartego we wniosku o dofinansowanie.</a:t>
                      </a:r>
                      <a:endParaRPr lang="pl-PL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oświadcza, iż przedsięwzięcia finansowane w ramach projektu są uzupełnieniem działań wcześniej prowadzonych przez każdą objętą wsparciem szkołę.</a:t>
                      </a:r>
                      <a:endParaRPr lang="pl-PL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oświadcza, że skala działań prowadzonych przed rozpoczęciem realizacji projektu przez szkołę (nakłady środków na ich realizację) nie ulega zmniejszeniu w stosunku do skali działań (nakładów) prowadzonych przez szkołę w okresie 12 miesięcy przed złożeniem wniosku o dofinansowanie (średniomiesięcznie).</a:t>
                      </a:r>
                      <a:endParaRPr lang="pl-PL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nie może obniżyć skali prowadzonych dotychczas działań (nakładów na te działania) również w trakcie trwania projektu. </a:t>
                      </a:r>
                      <a:r>
                        <a:rPr lang="pl-PL" sz="105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Warunek nie dotyczy działań zrealizowanych w ramach programów rządowych.</a:t>
                      </a:r>
                      <a:r>
                        <a:rPr lang="pl-PL" sz="1050" kern="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Jeżeli w okresie 12 miesięcy przed złożeniem wniosku o dofinansowanie tego typu interwencja zostanie zakończona, to skala działań - nakłady mogą być mierzone z wyłączeniem tych przedsięwzięć.</a:t>
                      </a:r>
                      <a:endParaRPr lang="pl-PL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powinien stanowić dodatkowe wsparcie szkoły/placówki systemu oświaty, co oznacza, że nie ma możliwości sfinansowania działań, które prowadziła ona dotychczas (we wskazanym okresie referencyjnym) z wykorzystaniem własnych środków i zasobów. </a:t>
                      </a:r>
                      <a:endParaRPr lang="pl-PL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Zastosowanie kryterium ma na celu spełnienie zasady dodatkowości wsparcia EFS i wyeliminowanie sytuacji, w których finansowanie unijne zastępuje finansowanie krajowe.</a:t>
                      </a:r>
                      <a:endParaRPr lang="pl-PL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Wytycznych w zakresie realizacji przedsięwzięć z udziałem środków Europejskiego Funduszu Społecznego w obszarze edukacji na lata 2014-2020.</a:t>
                      </a:r>
                      <a:endParaRPr lang="pl-PL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0/1 - spełnienie kryterium (ocena „1”) jest warunkiem koniecznym do otrzymania dofinansowania. Uzyskanie oceny „0” skutkuje odrzuceniem wniosku</a:t>
                      </a:r>
                      <a:endParaRPr lang="pl-PL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 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118917"/>
            <a:ext cx="8545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29" y="31957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64777"/>
              </p:ext>
            </p:extLst>
          </p:nvPr>
        </p:nvGraphicFramePr>
        <p:xfrm>
          <a:off x="0" y="1405122"/>
          <a:ext cx="9144000" cy="5661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4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80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8321">
                <a:tc>
                  <a:txBody>
                    <a:bodyPr/>
                    <a:lstStyle/>
                    <a:p>
                      <a:pPr algn="ctr"/>
                      <a:r>
                        <a:rPr lang="pl-PL" sz="800" dirty="0" smtClean="0">
                          <a:latin typeface="+mn-lt"/>
                        </a:rPr>
                        <a:t>1.</a:t>
                      </a:r>
                      <a:endParaRPr lang="pl-PL" sz="8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wspiera wyłącznie szkoły i uczniów o największych i specjalnych potrzebach edukacyjnych i rozwojowych.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we wniosku o dofinansowanie wykazuje: 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że każda objęta wsparciem szkoła nie spełnia przynajmniej trzech spośród powszechnie uznanych wymogów świadczących o specjalnych potrzebach edukacyjnych i rozwojowych szkół i uczniów mianowicie: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4480" indent="-28448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	procesy edukacyjne są zorganizowane w sposób sprzyjający uczeniu się;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115" indent="-285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	uczniowie nabywają wiadomości i umiejętności określone w podstawie programowej;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115" indent="-285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	uczniowie są aktywni;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115" indent="-285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	szkoła lub placówka wspomaga rozwój uczniów z uwzględnieniem ich indywidualnej sytuacji;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115" indent="-285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	szkoła lub placówka organizując procesy edukacyjne uwzględnia wnioski z analizy wyników egzaminów: ósmoklasisty, maturalnego, oraz innych badań zewnętrznych i wewnętrznych.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605" indent="-1460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Niespełnienie przynajmniej trzech wymagań będzie zachodziło jeżeli, w każdym z nich, szkoły objęte projektem nie spełniają przynajmniej dwóch wymienionych elementów z charakterystyki przypisanej do danego wymagania;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115" indent="-285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lub 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gdy co najmniej 30% uczniów szkół objętych projektem - wykazuje łącznie przynajmniej dwie specjalne potrzeby edukacyjne w stosunku do jednego ucznia wynikające: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1) z niepełnosprawności;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z niedostosowania społecznego;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z zagrożenia niedostosowaniem społecznym;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z zaburzeń zachowania lub emocji;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5) ze szczególnych uzdolnień;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6) ze specyficznych trudności w uczeniu się;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4775" indent="-1047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7) z deficytów kompetencji i zaburzeń sprawności językowych;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8) z choroby przewlekłej;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9) z sytuacji kryzysowych lub traumatycznych;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10) z niepowodzeń edukacyjnych;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11) z zaniedbań środowiskowych związanych z sytuacją bytową ucznia i jego rodziny, sposobem spędzania czasu wolnego i kontaktami środowiskowymi;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12) z trudności adaptacyjnych związanych z różnicami kulturowymi lub ze zmianą środowiska edukacyjnego, w tym związanych z wcześniejszym kształceniem za granicą.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115" indent="-2851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Niespełnienie wymagań musi wynikać z diagnozy, o której mowa w kryterium dostępu nr 7. Informacje do diagnozy o specjalnych potrzebach szkół i uczniów mogą wynikać w szczególności z kontroli przeprowadzonej przez kuratorium, wyników egzaminów zewnętrznych, wyników ewaluacji zewnętrznej, posiadania przez szkołę programu naprawczego, a także z obserwacji dyrektorskiej, nauczycielskiej, orzeczeń o specjalnych potrzebach edukacyjnych etc.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weryfikowane na podstawie zapisów we wniosku o dofinansowanie projektu. Punkty za niespełnienie wymogów wymienionych w punkcie a) i za spełnienie łącznie potrzeb edukacyjnych wymienionych w pkt b) nie sumują się.</a:t>
                      </a:r>
                      <a:endParaRPr lang="pl-PL" sz="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pl-PL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238" y="1035790"/>
            <a:ext cx="8545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302452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808134"/>
              </p:ext>
            </p:extLst>
          </p:nvPr>
        </p:nvGraphicFramePr>
        <p:xfrm>
          <a:off x="205740" y="1488251"/>
          <a:ext cx="8817680" cy="4741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1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455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1127"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latin typeface="+mn-lt"/>
                        </a:rPr>
                        <a:t>2.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projektu są wykorzystane e-podręczniki bądź e-zasoby/e-materiały dydaktyczne stworzone dzięki środkom EFS w latach 2007-2013 i 2014-2020.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we wniosku o dofinansowanie wykazuje, że projekt wykorzystuje </a:t>
                      </a:r>
                      <a:b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kształcenia uczniów e-podręczniki bądź e-zasoby/ e-materiały dydaktyczne stworzone dzięki środkom EFS w latach 2007-2013 i 2014-2020.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wymienia wspomniane materiały edukacyjne i sposób ich wykorzystania.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przyczyni się do racjonalnego wykorzystania istniejących zasobów edukacyjnych, a także do wydatkowania środków publicznych zgodnie z zasadami skuteczności i oszczędności.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Zastosowanie kryterium wynika z Wytycznych w zakresie realizacji przedsięwzięć </a:t>
                      </a:r>
                      <a:b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 udziałem środków Europejskiego Funduszu Społecznego w obszarze edukacji na lata 2014-2020.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weryfikowane na podstawie zapisów we wniosku o dofinansowanie projektu.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050" dirty="0" smtClean="0">
                          <a:latin typeface="+mn-lt"/>
                        </a:rPr>
                        <a:t>1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118917"/>
            <a:ext cx="8545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553" y="338311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06058"/>
              </p:ext>
            </p:extLst>
          </p:nvPr>
        </p:nvGraphicFramePr>
        <p:xfrm>
          <a:off x="74815" y="1488250"/>
          <a:ext cx="9010997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1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050" dirty="0" smtClean="0">
                          <a:latin typeface="+mn-lt"/>
                        </a:rPr>
                        <a:t>3.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jest realizowany wyłącznie na rzecz szkół z terenów wiejskich. 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zapewnia silniejszą koncentrację wsparcia na obszarach cechujących się największymi potrzebami w zakresie ograniczania zjawiska nierównego startu na danym etapie edukacji dzieciom z terenów wiejskich.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przyczynia się do realizacji założeń Regionalnego Programu Operacyjnego Województwa Mazowieckiego 2014-2020 w zakresie osiągnięcia większej spójności społeczno-gospodarczej w szczególności pomiędzy obszarami wiejskimi i miejskimi.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weryfikowane na podstawie zapisów we wniosku o dofinansowanie projekt.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latin typeface="+mn-lt"/>
                        </a:rPr>
                        <a:t>2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118917"/>
            <a:ext cx="8545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143" y="32934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8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6038"/>
              </p:ext>
            </p:extLst>
          </p:nvPr>
        </p:nvGraphicFramePr>
        <p:xfrm>
          <a:off x="2" y="1488250"/>
          <a:ext cx="9077496" cy="5066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5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050" dirty="0" smtClean="0">
                          <a:latin typeface="+mn-lt"/>
                        </a:rPr>
                        <a:t>4.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zakłada stworzenie nowej/nowych lub doposażenie istniejącej/istniejących międzyszkolnych pracowni przedmiotowych lub/i TIK, dostępnych dla szkół lub placówek funkcjonujących w ramach tego samego organu prowadzącego.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jest uwzględnione w przypadku, jeśli Wnioskodawca we wniosku o dofinansowanie wykaże, że działania w ramach projektu dotyczą </a:t>
                      </a:r>
                      <a:r>
                        <a:rPr lang="pl-PL" sz="1050" kern="1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tworzenia warunków dla nauczania opartego na metodzie eksperymentu</a:t>
                      </a: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(uwzględnione w typie projektu nr 2) lub/i korzystania z technologii informacyjno-komunikacyjnych oraz rozwijanie kompetencji informatycznych (uwzględnione w typie projektu nr 3).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przyczyni się do lepszego wykorzystania zasobów edukacyjnych na ternie gminy/powiatu, a także do wydatkowania środków publicznych zgodnie z zasadami skuteczności i oszczędności.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zapewnia utworzenie w szkole lub placówce systemu oświaty międzyszkolnej pracowni do nauczania przedmiotów przyrodniczych lub matematyki, zapewniającej warunki do nauczania opartego na metodzie eksperymentu i dostępnej dla innych szkół i placówek systemu oświaty prowadzonych przez ten sam organ.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weryfikowane na podstawie zapisów we wniosku o dofinansowanie projektu.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050" dirty="0" smtClean="0">
                          <a:latin typeface="+mn-lt"/>
                        </a:rPr>
                        <a:t>2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118917"/>
            <a:ext cx="8545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213" y="302452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869963"/>
              </p:ext>
            </p:extLst>
          </p:nvPr>
        </p:nvGraphicFramePr>
        <p:xfrm>
          <a:off x="2" y="1488250"/>
          <a:ext cx="9077496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/>
                      <a:r>
                        <a:rPr lang="pl-PL" sz="1050" dirty="0" smtClean="0">
                          <a:latin typeface="+mn-lt"/>
                        </a:rPr>
                        <a:t>5.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zakłada współpracę szkół dotyczącą wykorzystania posiadanych zasobów w zakresie technologii informacyjno-komunikacyjnych (TIK).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jest uwzględnione w przypadku, jeśli Wnioskodawca we wniosku o dofinansowanie wykaże, że działania w ramach projektu dotyczą m. in. rozwoju umiejętności w zakresie korzystania z technologii informacyjno-komunikacyjnych oraz rozwijanie kompetencji informatycznych (typ projektu nr 3). 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wskazuje zakres współpracy i liczbę podmiotów podejmujących współpracę dotyczącą wykorzystania posiadanych zasobów w zakresie technologii informacyjno-komunikacyjnych (TIK).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przyczyni się do lepszego wykorzystania zasobów edukacyjnych na terenie gminy/powiatu, a także do wydatkowania środków publicznych zgodnie z zasadami skuteczności i oszczędności. Wnioskodawca zapewnia współpracę szkół, które posiadają niezbędne wyposażenie informatyczne do podnoszenia kompetencji cyfrowych wśród uczniów, ze szkołami lub placówkami, które nie posiadają takiego wyposażenia.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Warunek dotyczy m.in. szkół, które funkcjonują w zespole.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weryfikowane na podstawie zapisów we wniosku o dofinansowanie projektu.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latin typeface="+mn-lt"/>
                        </a:rPr>
                        <a:t>4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118917"/>
            <a:ext cx="8545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48" y="320382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2249"/>
              </p:ext>
            </p:extLst>
          </p:nvPr>
        </p:nvGraphicFramePr>
        <p:xfrm>
          <a:off x="2" y="1488250"/>
          <a:ext cx="9077496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9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8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050" dirty="0" smtClean="0">
                          <a:latin typeface="+mn-lt"/>
                        </a:rPr>
                        <a:t>6.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projekcie wykorzystane są pozytywnie </a:t>
                      </a:r>
                      <a:r>
                        <a:rPr lang="pl-PL" sz="10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zwalidowane</a:t>
                      </a: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produkty projektów innowacyjnych zrealizowanych w latach 2007 – 2013 w ramach POKL).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ma na celu zapewnienie ciągłości, wypracowanych w latach 2007-2013 w kraju, pozytywnie </a:t>
                      </a:r>
                      <a:r>
                        <a:rPr lang="pl-PL" sz="10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zwalidowanych</a:t>
                      </a: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produktów projektów innowacyjnych w celu zachowania wypracowanego wcześniej dorobku.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Projektodawca zobowiązany jest do zamieszczenia we wniosku informacji na temat narzędzi, metod lub form pracy wypracowanych w ramach projektów zrealizowanych w latach 2007-2013 PO KL wraz z ich szczegółowym opisem oraz sposobem ich wykorzystania.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Pomocne będą informacje zawarte na stronie http://kiw-pokl.org.pl/index.php?option=com_k2&amp;view=itemlist&amp;layout=category&amp;task=category&amp;id=193&amp;Itemid=778&amp;lang=pl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weryfikowane na podstawie zapisów we wniosku o dofinansowanie projektu.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050" dirty="0" smtClean="0">
                          <a:latin typeface="+mn-lt"/>
                        </a:rPr>
                        <a:t>1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118917"/>
            <a:ext cx="8545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49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802203"/>
              </p:ext>
            </p:extLst>
          </p:nvPr>
        </p:nvGraphicFramePr>
        <p:xfrm>
          <a:off x="2" y="1488250"/>
          <a:ext cx="9077496" cy="531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2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050" dirty="0" smtClean="0">
                          <a:latin typeface="+mn-lt"/>
                        </a:rPr>
                        <a:t>7.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zakłada działania umożliwiające kształcenie u uczniów jednocześnie przynajmniej 2 kompetencji kluczowych i co najmniej 4 umiejętności uniwersalnych niezbędnych na rynku pracy, w tym obowiązkowo tych dotyczących innowacyjności i kreatywności</a:t>
                      </a: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zgodne jest z założeniami Komisji Europejskiej określonymi w Strategii na rzecz inteligentnego i zrównoważonego rozwoju, sprzyjającego włączeniu społecznemu (EUROPA 2020), w ramach której jednym z priorytetów jest „poprawa rezultatów procesu kształcenia, stosując zintegrowane podejście w każdym segmencie systemu (...) uwzględniając kluczowe kompetencje (...)”.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celu przyznania punktów preferencyjnych niezbędne jest uwzględnienie wsparcia każdego ucznia uczestniczącego w projekcie w zakresie rozwijania przynajmniej 2 kompetencji kluczowych i 4 umiejętności uniwersalnych.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kompetencji kluczowych zalicza się: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umiejętności posługiwania się językami obcymi (w tym językiem polskim przez cudzoziemców i osoby powracające do Polski),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umiejętności matematyczno-przyrodnicze,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ICT (technologie informacyjno-komunikacyjne),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zaś do umiejętności uniwersalnych zalicza się: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kreatywność,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innowacyjność,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umiejętność pracy zespołowej w kontekście środowiska pracy,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umiejętność rozumienia,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krytyczne myślenie,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rozwiązywanie problemów,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900"/>
                        <a:buFont typeface="Arial" panose="020B0604020202020204" pitchFamily="34" charset="0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umiejętność uczenia się.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weryfikowane na podstawie zapisów we wniosku o dofinansowanie projektu.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050" dirty="0" smtClean="0">
                          <a:latin typeface="+mn-lt"/>
                        </a:rPr>
                        <a:t>8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118917"/>
            <a:ext cx="8545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49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93131"/>
              </p:ext>
            </p:extLst>
          </p:nvPr>
        </p:nvGraphicFramePr>
        <p:xfrm>
          <a:off x="2" y="1488250"/>
          <a:ext cx="9077496" cy="505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2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154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</a:t>
                      </a:r>
                      <a:r>
                        <a:rPr lang="pl-P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iczba punktów</a:t>
                      </a: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168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050" dirty="0" smtClean="0">
                          <a:latin typeface="+mn-lt"/>
                        </a:rPr>
                        <a:t>8.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jest wpisany do programu rewitalizacji obowiązującego na obszarze, na którym jest realizowany.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kryterium ocenie podlega, czy projekt jest zgodny z obowiązującym (na dzień składania wniosku o dofinansowanie) programem rewitalizacji, przy czym zgodność projektu z programem rewitalizacji oznacza wskazanie go wprost w programie rewitalizacji (lista projektów głównych) lub określenie wśród pozostałych rodzajów przedsięwzięć rewitalizacyjnych (przedsięwzięcia uzupełniające), które realizują kierunki działań programu.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Zastosowanie kryterium przyczyni się do wsparcia procesu rewitalizacji mającego na celu pobudzenie aktywności środowisk lokalnych, stymulowanie współpracy na rzecz rozwoju społeczno-gospodarczego oraz przeciwdziałanie zjawisku wykluczenia społecznego na obszarach degradowanych i zmarginalizowanych. W celu uzyskania korzystnych efektów działań rewitalizacyjnych niezbędna jest koordynacja i synergia projektów finansowanych w ramach EFS i EFRR.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rewitalizacji musi znajdować się w Wykazie programów rewitalizacji województwa mazowieckiego publikowanym na stronie http://www.funduszedlamazowsza.eu/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zapisów Regionalnego Programu Operacyjnego Województwa Mazowieckiego na lata 2014-2020.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weryfikowane na podstawie zapisów we wniosku o dofinansowanie projektu.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l-PL" sz="1050" dirty="0" smtClean="0">
                          <a:latin typeface="+mn-lt"/>
                        </a:rPr>
                        <a:t>2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118917"/>
            <a:ext cx="85450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249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b="1" dirty="0" smtClean="0">
                <a:latin typeface="+mn-lt"/>
              </a:rPr>
              <a:t>Działanie 10.1 </a:t>
            </a:r>
            <a:r>
              <a:rPr lang="pl-PL" sz="2800" b="1" dirty="0">
                <a:latin typeface="+mn-lt"/>
              </a:rPr>
              <a:t>Kształcenie i rozwój dzieci i młodzieży</a:t>
            </a:r>
          </a:p>
          <a:p>
            <a:pPr algn="ctr"/>
            <a:r>
              <a:rPr lang="pl-PL" sz="2800" b="1" dirty="0">
                <a:latin typeface="+mn-lt"/>
              </a:rPr>
              <a:t>Poddziałanie 10.1.2 </a:t>
            </a:r>
            <a:r>
              <a:rPr lang="pl-PL" sz="2800" b="1" dirty="0">
                <a:latin typeface="+mn-lt"/>
              </a:rPr>
              <a:t>Edukacja ogólna w ramach ZIT</a:t>
            </a:r>
          </a:p>
          <a:p>
            <a:pPr algn="ctr">
              <a:lnSpc>
                <a:spcPct val="150000"/>
              </a:lnSpc>
            </a:pPr>
            <a:endParaRPr lang="pl-PL" sz="28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338311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329346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4320" y="1788160"/>
            <a:ext cx="88696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+mn-lt"/>
              </a:rPr>
              <a:t> </a:t>
            </a:r>
            <a:r>
              <a:rPr lang="pl-PL" sz="2400" b="1" dirty="0" smtClean="0">
                <a:latin typeface="+mn-lt"/>
              </a:rPr>
              <a:t>Typ projektów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dirty="0">
                <a:latin typeface="+mn-lt"/>
              </a:rPr>
              <a:t>Wsparcie kształcenia ogólnego poprzez: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dirty="0">
                <a:latin typeface="+mn-lt"/>
              </a:rPr>
              <a:t>podniesienie u uczniów kompetencji kluczowych i umiejętności uniwersalnych, niezbędnych na rynku pracy,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dirty="0">
                <a:latin typeface="+mn-lt"/>
              </a:rPr>
              <a:t>tworzenie warunków dla nauczania opartego na metodzie eksperymentu,</a:t>
            </a:r>
          </a:p>
          <a:p>
            <a:pPr marL="342900" lvl="0" indent="-342900">
              <a:buFont typeface="+mj-lt"/>
              <a:buAutoNum type="arabicParenR"/>
            </a:pPr>
            <a:r>
              <a:rPr lang="pl-PL" dirty="0">
                <a:latin typeface="+mn-lt"/>
              </a:rPr>
              <a:t>korzystanie z technologii informacyjno-komunikacyjnych oraz rozwijanie kompetencji informatycznych</a:t>
            </a:r>
          </a:p>
          <a:p>
            <a:endParaRPr lang="pl-PL" sz="2400" b="1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46877"/>
              </p:ext>
            </p:extLst>
          </p:nvPr>
        </p:nvGraphicFramePr>
        <p:xfrm>
          <a:off x="335279" y="1425289"/>
          <a:ext cx="8636000" cy="5077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6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73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6381">
                <a:tc>
                  <a:txBody>
                    <a:bodyPr/>
                    <a:lstStyle/>
                    <a:p>
                      <a:pPr algn="ctr"/>
                      <a:r>
                        <a:rPr lang="pl-PL" sz="1050" dirty="0" smtClean="0">
                          <a:latin typeface="+mn-lt"/>
                        </a:rPr>
                        <a:t>1.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Okres realizacji projektu nie przekracza 24 miesięcy.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Mangal"/>
                        </a:rPr>
                        <a:t>Spełnienie kryterium będzie oceniane na podstawie zapisów we wniosku o dofinansowanie projektu.</a:t>
                      </a:r>
                      <a:endParaRPr lang="pl-PL" sz="105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lnSpc>
                          <a:spcPct val="104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Mangal"/>
                        </a:rPr>
                        <a:t>Wnioskodawca planuje okres realizacji projektu na podstawie wyników diagnozy potrzeb każdej szkoły planowanej do objęcia wsparciem (kryterium dostępu nr 7).</a:t>
                      </a:r>
                      <a:endParaRPr lang="pl-PL" sz="105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0/1 - spełnienie kryterium (ocena „1”) jest warunkiem koniecznym do otrzymania dofinansowania. Uzyskanie oceny „0” skutkuje odrzuceniem wniosku.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 smtClean="0"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652559"/>
              </p:ext>
            </p:extLst>
          </p:nvPr>
        </p:nvGraphicFramePr>
        <p:xfrm>
          <a:off x="66502" y="1338350"/>
          <a:ext cx="9077497" cy="5353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7616">
                <a:tc>
                  <a:txBody>
                    <a:bodyPr/>
                    <a:lstStyle/>
                    <a:p>
                      <a:pPr algn="l"/>
                      <a:r>
                        <a:rPr lang="pl-PL" sz="1050" dirty="0" smtClean="0">
                          <a:latin typeface="+mn-lt"/>
                        </a:rPr>
                        <a:t>2.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Wnioskodawcą w ramach projektu jest: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organ prowadzący objęte wsparciem szkoły lub placówki systemu oświaty prowadzące kształcenie ogólne zlokalizowane na terenie Zintegrowanych Inwestycji Terytorialnych dla Warszawskiego Obszaru Funkcjonalnego (ZIT WOF).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lub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-podmiot posiadający co najmniej 3- letnie doświadczenie w obszarze kształcenia ogólnego (z wyłączeniem osób fizycznych innych niż prowadzące działalność gospodarczą lub oświatową na podstawie odrębnych przepisów) w partnerstwie z organem prowadzącym. Doświadczenie, którym legitymuje się wnioskodawca musi pochodzić z okresu maksymalnie 5 lat przed dniem złożenia wniosku o dofinansowanie.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oświadczenia Wnioskodawcy, zawartego we wniosku o dofinansowanie.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Wnioskodawca oświadcza, że jest organem prowadzącym dla szkół lub placówek systemu oświaty z terenu </a:t>
                      </a: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ZIT WOF</a:t>
                      </a: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prowadzących kształcenie ogólne lub podmiotem posiadającym co najmniej 3-letnie doświadczenie w obszarze kształcenia ogólnego występującym w partnerstwie z organem prowadzącym szkołę lub placówkę zlokalizowaną na terenie ZIT WOF.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Wnioskodawca zobowiązany jest zawrzeć we wniosku zapisy wskazujące: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ilu-letnie doświadczenie posiada, wraz z wykazaniem, że doświadczenie to pochodzi z okresu maksymalnie 5 lat przed dniem złożenia wniosku o dofinansowanie;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zakres/obszar merytoryczny prowadzonej działalności w zakresie w obszarze kształcenia ogólnego. 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Celem wprowadzenia kryterium jest zagwarantowanie, iż projekty są realizowane przez podmioty mające kompleksową i najszerszą wiedzę dotyczącą procesu kształcenia dzieci i młodzieży. Ponadto kryterium zapewnia zachowanie zgodności działań planowanych w projekcie z obszarem interwencji określonym dla Poddziałania 10.1.2.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Mangal"/>
                        </a:rPr>
                        <a:t>Ocena kryterium jest 0/1 - spełnienie kryterium (ocena „1”) jest warunkiem koniecznym do otrzymania dofinansowania. Uzyskanie oceny „0” skutkuje odrzuceniem wniosku.</a:t>
                      </a:r>
                      <a:endParaRPr lang="pl-PL" sz="105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 smtClean="0">
                          <a:latin typeface="+mn-lt"/>
                        </a:rPr>
                        <a:t>0/1</a:t>
                      </a:r>
                    </a:p>
                    <a:p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142" y="32934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06171"/>
              </p:ext>
            </p:extLst>
          </p:nvPr>
        </p:nvGraphicFramePr>
        <p:xfrm>
          <a:off x="134471" y="1425288"/>
          <a:ext cx="8659309" cy="503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5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600">
                <a:tc>
                  <a:txBody>
                    <a:bodyPr/>
                    <a:lstStyle/>
                    <a:p>
                      <a:pPr algn="ctr"/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33">
                <a:tc>
                  <a:txBody>
                    <a:bodyPr/>
                    <a:lstStyle/>
                    <a:p>
                      <a:pPr algn="l"/>
                      <a:r>
                        <a:rPr lang="pl-PL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Mangal"/>
                        </a:rPr>
                        <a:t>Wnioskodawca zapewnia osiągnięcie w okresie do 6 miesięcy od daty zakończenia realizacji projektu gotowości technicznej </a:t>
                      </a:r>
                      <a:b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Mangal"/>
                        </a:rPr>
                      </a:b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Mangal"/>
                        </a:rPr>
                        <a:t>w zakresie wykorzystania narzędzi TIK, w które zostały wyposażone objęte wsparciem szkoła/szkoły.</a:t>
                      </a:r>
                      <a:endParaRPr lang="pl-PL" sz="105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dotyczy Wnioskodawców, którzy planują w ramach projektu</a:t>
                      </a:r>
                      <a:r>
                        <a:rPr lang="pl-PL" sz="1050" kern="150" dirty="0">
                          <a:effectLst/>
                          <a:latin typeface="+mn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działania obejmujące rozwój umiejętności w zakresie korzystania z technologii informacyjno-komunikacyjnych oraz rozwijanie kompetencji informatycznych (typ projektu nr 3).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zapisów we wniosku o dofinansowanie projektu.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Dla spełnienia kryterium Wnioskodawca we wniosku o dofinansowanie zawiera zobowiązanie dotyczące osiągnięcia gotowości technicznej przez szkołę objętą wsparciem w okresie od rozpoczęcia realizacji projektu do 6 miesięcy od daty zakończenia realizacji projektu (wskazanej w umowie o dofinansowanie projektu). Gotowość techniczna oznacza spełnienie wszystkich funkcjonalności, określonych w Regulaminie konkursu.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Wytycznych w zakresie realizacji przedsięwzięć z udziałem środków Europejskiego Funduszu Społecznego w obszarze edukacji na lata 2014-2020.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0/1/nie dotyczy - spełnienie kryterium (ocena „1” lub „nie dotyczy”) jest warunkiem koniecznym do otrzymania dofinansowania. Uzyskanie oceny „0” skutkuje odrzuceniem wniosku.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0/1/nie dotyczy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14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671344"/>
              </p:ext>
            </p:extLst>
          </p:nvPr>
        </p:nvGraphicFramePr>
        <p:xfrm>
          <a:off x="223520" y="1341121"/>
          <a:ext cx="8686801" cy="5197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629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1416">
                <a:tc>
                  <a:txBody>
                    <a:bodyPr/>
                    <a:lstStyle/>
                    <a:p>
                      <a:pPr algn="l"/>
                      <a:r>
                        <a:rPr lang="pl-PL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pl-PL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Mangal"/>
                        </a:rPr>
                        <a:t>Stworzone w ramach projektu materiały edukacyjne zostaną opublikowane na wolnych licencjach.</a:t>
                      </a:r>
                      <a:endParaRPr lang="pl-PL" sz="105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dotyczy Wnioskodawców, którzy zakładają w ramach projektu tworzenie materiałów edukacyjnych (np. scenariuszy zajęć, materiałów multimedialnych, broszur itp.), będących utworami </a:t>
                      </a:r>
                      <a:b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rozumieniu ustawy o prawie autorskim i prawach pokrewnych.  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deklaracji Wnioskodawcy zawartej we wniosku </a:t>
                      </a:r>
                      <a:b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dofinansowanie. Wnioskodawca deklaruje, że powstałe w ramach projektu materiały edukacyjne </a:t>
                      </a:r>
                      <a:b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szkoleniowe zostaną opublikowane na wskazanych przez Wnioskodawcę wolnych licencjach. 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przyczyni się do wzbogacenia zasobów edukacyjnych, a także w wyniku możliwości ich wykorzystania przez inne podmioty, do wydatkowania środków publicznych zgodnie z zasadami skuteczności i oszczędności. 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wynika z Wytycznych w zakresie realizacji przedsięwzięć z udziałem środków Europejskiego Funduszu Społecznego w obszarze edukacji na lata 2014-2020. 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0/1/nie dotyczy - spełnienie kryterium (ocena „1” lub „nie dotyczy”) jest warunkiem koniecznym do otrzymania dofinansowania. Uzyskanie oceny „0” skutkuje odrzuceniem wniosku. 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0/1/nie dotyczy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966" y="311416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278926"/>
              </p:ext>
            </p:extLst>
          </p:nvPr>
        </p:nvGraphicFramePr>
        <p:xfrm>
          <a:off x="83127" y="1346661"/>
          <a:ext cx="9002684" cy="5313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574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/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379">
                <a:tc>
                  <a:txBody>
                    <a:bodyPr/>
                    <a:lstStyle/>
                    <a:p>
                      <a:pPr algn="l"/>
                      <a:r>
                        <a:rPr lang="pl-PL" sz="1050" dirty="0" smtClean="0">
                          <a:latin typeface="+mn-lt"/>
                        </a:rPr>
                        <a:t>5.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Mangal"/>
                        </a:rPr>
                        <a:t>Projekt sprzyja oszczędnemu, efektywnemu </a:t>
                      </a:r>
                      <a:b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Mangal"/>
                        </a:rPr>
                      </a:b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Mangal"/>
                        </a:rPr>
                        <a:t>i wydajnemu wydatkowaniu środków oraz zapewnia realizację wskaźników </a:t>
                      </a:r>
                      <a:b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Mangal"/>
                        </a:rPr>
                      </a:b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Mangal"/>
                        </a:rPr>
                        <a:t>z zachowaniem efektywności kosztowej.</a:t>
                      </a:r>
                      <a:endParaRPr lang="pl-PL" sz="1050" kern="150" dirty="0">
                        <a:effectLst/>
                        <a:latin typeface="+mn-lt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Wskaźnik: „Liczba uczniów objętych wsparciem w zakresie rozwijania kompetencji kluczowych lub umiejętności uniwersalnych w programie” jest ramą wykonania osi priorytetowej i będzie służył KE do oceny realizacji celów RPO WM.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Maksymalna wartość projektu, w przeliczeniu na jednego uczestnika w projekcie, nie może przekroczyć kwoty 1 300 euro (kwotę należy przeliczyć wg kursu euro podanego w regulaminie konkursu).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Koszt liczony według wzoru: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projektu (euro)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-------------------------------------------------------       &lt;=  1 300 euro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wskaźnika „Liczba uczniów objętych wsparciem w zakresie rozwijania kompetencji kluczowych lub umiejętności uniwersalnych  w programie”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Ocena kryterium jest 0/1 - spełnienie kryterium (ocena „1”) jest warunkiem koniecznym do otrzymania dofinansowania. Uzyskanie oceny „0” skutkuje odrzuceniem wniosku.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6070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178" y="320381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886" y="933911"/>
            <a:ext cx="7886700" cy="396125"/>
          </a:xfrm>
        </p:spPr>
        <p:txBody>
          <a:bodyPr/>
          <a:lstStyle/>
          <a:p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3" y="1977909"/>
            <a:ext cx="6995349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200075"/>
              </p:ext>
            </p:extLst>
          </p:nvPr>
        </p:nvGraphicFramePr>
        <p:xfrm>
          <a:off x="81281" y="1297784"/>
          <a:ext cx="8929714" cy="5444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60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969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Opis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8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50" dirty="0" smtClean="0">
                          <a:latin typeface="+mn-lt"/>
                        </a:rPr>
                        <a:t>6.</a:t>
                      </a:r>
                      <a:endParaRPr lang="pl-PL" sz="105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zakłada wsparcie uczniów w zakresie rozwijania kompetencji kluczowych i umiejętności uniwersalnych.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Spełnienie kryterium będzie oceniane na podstawie zapisów we wniosku o dofinansowanie projektu.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celu osiągnięcia celów RPO WM niezbędne jest uwzględnienie w każdym projekcie wsparcia każdego ucznia uczestniczącego w projekcie, łącznie w zakresie rozwijania przynajmniej 1 kompetencji kluczowej, spośród wymienionych poniżej w literze: a), b) i c) i kształtowania powiązanych z nią/nimi przynajmniej 3 umiejętności uniwersalnych spośród wymienionych poniżej w literze: od d) do k) 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kompetencji kluczowych zalicza się: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umiejętności posługiwania się językami obcymi (w tym językiem polskim przez cudzoziemców i osoby powracające do Polski),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umiejętności matematyczno-przyrodnicze,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ICT</a:t>
                      </a:r>
                      <a:r>
                        <a:rPr lang="pl-PL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 informacyjno-komunikacyjne),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zaś do umiejętności uniwersalnych zalicza się: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kreatywność,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innowacyjność,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przedsiębiorczość,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umiejętność pracy zespołowej w kontekście środowiska pracy,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umiejętność rozumienia,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krytyczne myślenie,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rozwiązywanie problemów,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lphaLcParenR"/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umiejętność uczenia się.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4775" algn="l"/>
                        </a:tabLs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Są one niezbędne do samorealizacji i rozwoju osobistego, integracji społecznej, bycia aktywnym obywatelem i zatrudnienia.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4775" algn="l"/>
                        </a:tabLs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we wniosku o dofinansowanie wskazuje, które kompetencje i umiejętności uniwersalne zamierza uwzględnić w ramach projektu. Wybór kompetencji kluczowych oraz umiejętności uniwersalnych kształtowanych w ramach projektu wynika ze zdiagnozowanych potrzeb uczniów szkoły objętej wsparciem, o których mowa w kryterium dostępu nr 7.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4775" algn="l"/>
                        </a:tabLst>
                      </a:pPr>
                      <a:r>
                        <a:rPr lang="pl-PL" sz="1050" kern="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Ocena kryterium jest 0/1 - spełnienie kryterium (ocena „1”) jest warunkiem koniecznym do otrzymania dofinansowania. Uzyskanie oceny „0” skutkuje odrzuceniem wniosku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128" y="286038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4793</TotalTime>
  <Words>2322</Words>
  <Application>Microsoft Office PowerPoint</Application>
  <PresentationFormat>Pokaz na ekranie (4:3)</PresentationFormat>
  <Paragraphs>302</Paragraphs>
  <Slides>20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Mangal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DOSTĘPU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723</cp:revision>
  <dcterms:created xsi:type="dcterms:W3CDTF">2015-04-20T12:46:14Z</dcterms:created>
  <dcterms:modified xsi:type="dcterms:W3CDTF">2019-05-22T09:26:15Z</dcterms:modified>
</cp:coreProperties>
</file>