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  <p:sldMasterId id="2147483673" r:id="rId2"/>
  </p:sldMasterIdLst>
  <p:notesMasterIdLst>
    <p:notesMasterId r:id="rId24"/>
  </p:notesMasterIdLst>
  <p:sldIdLst>
    <p:sldId id="256" r:id="rId3"/>
    <p:sldId id="295" r:id="rId4"/>
    <p:sldId id="325" r:id="rId5"/>
    <p:sldId id="336" r:id="rId6"/>
    <p:sldId id="331" r:id="rId7"/>
    <p:sldId id="333" r:id="rId8"/>
    <p:sldId id="332" r:id="rId9"/>
    <p:sldId id="342" r:id="rId10"/>
    <p:sldId id="343" r:id="rId11"/>
    <p:sldId id="357" r:id="rId12"/>
    <p:sldId id="345" r:id="rId13"/>
    <p:sldId id="346" r:id="rId14"/>
    <p:sldId id="347" r:id="rId15"/>
    <p:sldId id="348" r:id="rId16"/>
    <p:sldId id="349" r:id="rId17"/>
    <p:sldId id="352" r:id="rId18"/>
    <p:sldId id="355" r:id="rId19"/>
    <p:sldId id="356" r:id="rId20"/>
    <p:sldId id="358" r:id="rId21"/>
    <p:sldId id="362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achowicz Przemysław" initials="BP" lastIdx="18" clrIdx="0">
    <p:extLst>
      <p:ext uri="{19B8F6BF-5375-455C-9EA6-DF929625EA0E}">
        <p15:presenceInfo xmlns:p15="http://schemas.microsoft.com/office/powerpoint/2012/main" userId="S-1-5-21-3614740060-3577846218-3186316695-15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BBB01"/>
    <a:srgbClr val="87C9BB"/>
    <a:srgbClr val="FFFFA1"/>
    <a:srgbClr val="0C75BB"/>
    <a:srgbClr val="FFFFFF"/>
    <a:srgbClr val="FF6600"/>
    <a:srgbClr val="0053BD"/>
    <a:srgbClr val="014CBD"/>
    <a:srgbClr val="083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6" autoAdjust="0"/>
  </p:normalViewPr>
  <p:slideViewPr>
    <p:cSldViewPr snapToGrid="0" snapToObjects="1">
      <p:cViewPr varScale="1">
        <p:scale>
          <a:sx n="96" d="100"/>
          <a:sy n="96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3CB56-10A0-4EB8-A639-6C0D60A52A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30ED1A-1443-4620-A280-82B5A40DED04}">
      <dgm:prSet phldrT="[Tekst]"/>
      <dgm:spPr>
        <a:solidFill>
          <a:schemeClr val="accent2"/>
        </a:solidFill>
      </dgm:spPr>
      <dgm:t>
        <a:bodyPr/>
        <a:lstStyle/>
        <a:p>
          <a:pPr algn="ctr"/>
          <a:r>
            <a:rPr lang="pl-PL" b="0" dirty="0">
              <a:solidFill>
                <a:schemeClr val="tx1"/>
              </a:solidFill>
            </a:rPr>
            <a:t>Ocena postępu rzeczowego i finansowego RPO WM na lata 2014-2020.</a:t>
          </a:r>
        </a:p>
      </dgm:t>
    </dgm:pt>
    <dgm:pt modelId="{90892E90-1FE1-41AB-8E6C-EE297699040D}" type="parTrans" cxnId="{C45B3A65-AEF9-48D3-8E84-56F0EFA73FF1}">
      <dgm:prSet/>
      <dgm:spPr/>
      <dgm:t>
        <a:bodyPr/>
        <a:lstStyle/>
        <a:p>
          <a:pPr algn="ctr"/>
          <a:endParaRPr lang="pl-PL"/>
        </a:p>
      </dgm:t>
    </dgm:pt>
    <dgm:pt modelId="{2D1D2BF9-2055-4AB3-A37D-25F9934228EA}" type="sibTrans" cxnId="{C45B3A65-AEF9-48D3-8E84-56F0EFA73FF1}">
      <dgm:prSet/>
      <dgm:spPr/>
      <dgm:t>
        <a:bodyPr/>
        <a:lstStyle/>
        <a:p>
          <a:pPr algn="ctr"/>
          <a:endParaRPr lang="pl-PL"/>
        </a:p>
      </dgm:t>
    </dgm:pt>
    <dgm:pt modelId="{0A59A39D-DB48-4FB6-AC60-BBF13B26A82D}">
      <dgm:prSet phldrT="[Tekst]"/>
      <dgm:spPr>
        <a:solidFill>
          <a:schemeClr val="accent4"/>
        </a:solidFill>
      </dgm:spPr>
      <dgm:t>
        <a:bodyPr/>
        <a:lstStyle/>
        <a:p>
          <a:pPr algn="ctr"/>
          <a:r>
            <a:rPr lang="pl-PL" b="0" dirty="0">
              <a:solidFill>
                <a:schemeClr val="tx1"/>
              </a:solidFill>
            </a:rPr>
            <a:t>Analiza diagnozy społeczno-gospodarczej województwa zawartej w Programie pod kątem zmian i aktualności potrzeb rozwojowych</a:t>
          </a:r>
        </a:p>
      </dgm:t>
    </dgm:pt>
    <dgm:pt modelId="{F8F9CE6C-D169-419C-867A-257B32D49AA9}" type="parTrans" cxnId="{FAD98800-768D-487A-8218-BB83E84DAC86}">
      <dgm:prSet/>
      <dgm:spPr/>
      <dgm:t>
        <a:bodyPr/>
        <a:lstStyle/>
        <a:p>
          <a:pPr algn="ctr"/>
          <a:endParaRPr lang="pl-PL"/>
        </a:p>
      </dgm:t>
    </dgm:pt>
    <dgm:pt modelId="{DA5F5963-433D-44EB-88F0-CF5492E2D330}" type="sibTrans" cxnId="{FAD98800-768D-487A-8218-BB83E84DAC86}">
      <dgm:prSet/>
      <dgm:spPr/>
      <dgm:t>
        <a:bodyPr/>
        <a:lstStyle/>
        <a:p>
          <a:pPr algn="ctr"/>
          <a:endParaRPr lang="pl-PL"/>
        </a:p>
      </dgm:t>
    </dgm:pt>
    <dgm:pt modelId="{2B5AD540-5D48-4C82-BA8F-DB06DE1CB57C}">
      <dgm:prSet phldrT="[Tekst]"/>
      <dgm:spPr>
        <a:solidFill>
          <a:schemeClr val="accent6"/>
        </a:solidFill>
      </dgm:spPr>
      <dgm:t>
        <a:bodyPr/>
        <a:lstStyle/>
        <a:p>
          <a:pPr algn="ctr"/>
          <a:r>
            <a:rPr lang="pl-PL" b="0" dirty="0">
              <a:solidFill>
                <a:schemeClr val="tx1"/>
              </a:solidFill>
            </a:rPr>
            <a:t>Weryfikacja przyjętej logiki interwencji RPO WM 2014-2020</a:t>
          </a:r>
        </a:p>
      </dgm:t>
    </dgm:pt>
    <dgm:pt modelId="{773037E4-9664-44F9-B413-AB1742F05458}" type="parTrans" cxnId="{B00AA292-2356-4756-B656-8E443BAB74EC}">
      <dgm:prSet/>
      <dgm:spPr/>
      <dgm:t>
        <a:bodyPr/>
        <a:lstStyle/>
        <a:p>
          <a:pPr algn="ctr"/>
          <a:endParaRPr lang="pl-PL"/>
        </a:p>
      </dgm:t>
    </dgm:pt>
    <dgm:pt modelId="{544C5C45-3FA2-497D-AA81-FC5FBB1D8D68}" type="sibTrans" cxnId="{B00AA292-2356-4756-B656-8E443BAB74EC}">
      <dgm:prSet/>
      <dgm:spPr/>
      <dgm:t>
        <a:bodyPr/>
        <a:lstStyle/>
        <a:p>
          <a:pPr algn="ctr"/>
          <a:endParaRPr lang="pl-PL"/>
        </a:p>
      </dgm:t>
    </dgm:pt>
    <dgm:pt modelId="{9A175C89-DE6D-475A-BA91-06516CDA497C}">
      <dgm:prSet phldrT="[Tekst]"/>
      <dgm:spPr>
        <a:solidFill>
          <a:srgbClr val="00B0F0"/>
        </a:solidFill>
      </dgm:spPr>
      <dgm:t>
        <a:bodyPr/>
        <a:lstStyle/>
        <a:p>
          <a:pPr algn="ctr"/>
          <a:r>
            <a:rPr lang="pl-PL" b="0" dirty="0">
              <a:solidFill>
                <a:schemeClr val="tx1"/>
              </a:solidFill>
            </a:rPr>
            <a:t>Analiza obciążeń administracyjnych dla beneficjentów oraz systemu instytucjonalnego realizacji Programu</a:t>
          </a:r>
        </a:p>
      </dgm:t>
    </dgm:pt>
    <dgm:pt modelId="{9F104038-34CC-434E-8FDB-B249D23A91BC}" type="parTrans" cxnId="{3EEFA7B3-1BD3-4B7E-A110-197C653FE4E3}">
      <dgm:prSet/>
      <dgm:spPr/>
      <dgm:t>
        <a:bodyPr/>
        <a:lstStyle/>
        <a:p>
          <a:pPr algn="ctr"/>
          <a:endParaRPr lang="pl-PL"/>
        </a:p>
      </dgm:t>
    </dgm:pt>
    <dgm:pt modelId="{D1E93ED2-8B15-48D5-BF8B-C3DEAD114025}" type="sibTrans" cxnId="{3EEFA7B3-1BD3-4B7E-A110-197C653FE4E3}">
      <dgm:prSet/>
      <dgm:spPr/>
      <dgm:t>
        <a:bodyPr/>
        <a:lstStyle/>
        <a:p>
          <a:pPr algn="ctr"/>
          <a:endParaRPr lang="pl-PL"/>
        </a:p>
      </dgm:t>
    </dgm:pt>
    <dgm:pt modelId="{C3A6AD32-D9CC-4C1A-95C5-866760753F25}">
      <dgm:prSet phldrT="[Tekst]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pl-PL" b="0" dirty="0">
              <a:solidFill>
                <a:schemeClr val="tx1"/>
              </a:solidFill>
            </a:rPr>
            <a:t>Analiza polityk horyzontalnych.</a:t>
          </a:r>
        </a:p>
      </dgm:t>
    </dgm:pt>
    <dgm:pt modelId="{275F0DDE-A4C1-455B-8B5A-C6B47253238C}" type="parTrans" cxnId="{02E93ACB-A406-471C-80B0-9339452D2FF5}">
      <dgm:prSet/>
      <dgm:spPr/>
      <dgm:t>
        <a:bodyPr/>
        <a:lstStyle/>
        <a:p>
          <a:pPr algn="ctr"/>
          <a:endParaRPr lang="pl-PL"/>
        </a:p>
      </dgm:t>
    </dgm:pt>
    <dgm:pt modelId="{4F291E65-1D64-4096-9C4B-F8600A8835F4}" type="sibTrans" cxnId="{02E93ACB-A406-471C-80B0-9339452D2FF5}">
      <dgm:prSet/>
      <dgm:spPr/>
      <dgm:t>
        <a:bodyPr/>
        <a:lstStyle/>
        <a:p>
          <a:pPr algn="ctr"/>
          <a:endParaRPr lang="pl-PL"/>
        </a:p>
      </dgm:t>
    </dgm:pt>
    <dgm:pt modelId="{AB8A7B00-0FF9-450B-8676-04E8AB8EE93F}">
      <dgm:prSet phldrT="[Teks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l-PL" b="0" dirty="0">
              <a:solidFill>
                <a:schemeClr val="tx1"/>
              </a:solidFill>
            </a:rPr>
            <a:t>Diagnoza w obszarach wsparcia „dedykowanego” RPO WM 2014-2020 w obszarze inteligentnych specjalizacji</a:t>
          </a:r>
        </a:p>
      </dgm:t>
    </dgm:pt>
    <dgm:pt modelId="{21236496-DA60-4EFF-8965-470EED8C5B8B}" type="parTrans" cxnId="{C95B5D2C-804B-44B4-AE46-B9D3DB897703}">
      <dgm:prSet/>
      <dgm:spPr/>
      <dgm:t>
        <a:bodyPr/>
        <a:lstStyle/>
        <a:p>
          <a:pPr algn="ctr"/>
          <a:endParaRPr lang="pl-PL"/>
        </a:p>
      </dgm:t>
    </dgm:pt>
    <dgm:pt modelId="{0E01F122-71C9-4C5F-BE7F-9C5893AE26B0}" type="sibTrans" cxnId="{C95B5D2C-804B-44B4-AE46-B9D3DB897703}">
      <dgm:prSet/>
      <dgm:spPr/>
      <dgm:t>
        <a:bodyPr/>
        <a:lstStyle/>
        <a:p>
          <a:pPr algn="ctr"/>
          <a:endParaRPr lang="pl-PL"/>
        </a:p>
      </dgm:t>
    </dgm:pt>
    <dgm:pt modelId="{444527C7-4D51-4AF2-8CAE-1B374B186096}" type="pres">
      <dgm:prSet presAssocID="{EBF3CB56-10A0-4EB8-A639-6C0D60A52A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CCAC822-8F11-40C8-B481-5031EB0E1895}" type="pres">
      <dgm:prSet presAssocID="{7530ED1A-1443-4620-A280-82B5A40DED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3FC5D8-F2F6-4381-B20D-B10CDD0F6A28}" type="pres">
      <dgm:prSet presAssocID="{2D1D2BF9-2055-4AB3-A37D-25F9934228EA}" presName="sibTrans" presStyleCnt="0"/>
      <dgm:spPr/>
    </dgm:pt>
    <dgm:pt modelId="{4404FA3A-B14E-4851-81E0-5A2D266166DB}" type="pres">
      <dgm:prSet presAssocID="{0A59A39D-DB48-4FB6-AC60-BBF13B26A8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542C7E-ED8B-40A2-BDDD-07E78D82A4C4}" type="pres">
      <dgm:prSet presAssocID="{DA5F5963-433D-44EB-88F0-CF5492E2D330}" presName="sibTrans" presStyleCnt="0"/>
      <dgm:spPr/>
    </dgm:pt>
    <dgm:pt modelId="{2C6F0EE9-15AF-4FD3-A625-F871E3C6322E}" type="pres">
      <dgm:prSet presAssocID="{2B5AD540-5D48-4C82-BA8F-DB06DE1CB5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CE45D-62AC-4589-A565-C6F4DC7E0EAF}" type="pres">
      <dgm:prSet presAssocID="{544C5C45-3FA2-497D-AA81-FC5FBB1D8D68}" presName="sibTrans" presStyleCnt="0"/>
      <dgm:spPr/>
    </dgm:pt>
    <dgm:pt modelId="{71A348A3-1FF5-47F3-8A40-C58161EDE301}" type="pres">
      <dgm:prSet presAssocID="{9A175C89-DE6D-475A-BA91-06516CDA49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C0D496-6376-44A5-A8AE-8A5B99FF303D}" type="pres">
      <dgm:prSet presAssocID="{D1E93ED2-8B15-48D5-BF8B-C3DEAD114025}" presName="sibTrans" presStyleCnt="0"/>
      <dgm:spPr/>
    </dgm:pt>
    <dgm:pt modelId="{A57B4183-53C4-48DE-8B6C-8FF8C515FBEB}" type="pres">
      <dgm:prSet presAssocID="{C3A6AD32-D9CC-4C1A-95C5-866760753F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C63EBA-E7DF-4751-A175-A3AD69BE3B8F}" type="pres">
      <dgm:prSet presAssocID="{4F291E65-1D64-4096-9C4B-F8600A8835F4}" presName="sibTrans" presStyleCnt="0"/>
      <dgm:spPr/>
    </dgm:pt>
    <dgm:pt modelId="{36704603-D0B5-4913-B3D2-20A0016134BC}" type="pres">
      <dgm:prSet presAssocID="{AB8A7B00-0FF9-450B-8676-04E8AB8EE93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0AA292-2356-4756-B656-8E443BAB74EC}" srcId="{EBF3CB56-10A0-4EB8-A639-6C0D60A52A50}" destId="{2B5AD540-5D48-4C82-BA8F-DB06DE1CB57C}" srcOrd="2" destOrd="0" parTransId="{773037E4-9664-44F9-B413-AB1742F05458}" sibTransId="{544C5C45-3FA2-497D-AA81-FC5FBB1D8D68}"/>
    <dgm:cxn modelId="{DA80E40D-25A5-4FBB-9188-B01DA13F767B}" type="presOf" srcId="{C3A6AD32-D9CC-4C1A-95C5-866760753F25}" destId="{A57B4183-53C4-48DE-8B6C-8FF8C515FBEB}" srcOrd="0" destOrd="0" presId="urn:microsoft.com/office/officeart/2005/8/layout/default"/>
    <dgm:cxn modelId="{3EEFA7B3-1BD3-4B7E-A110-197C653FE4E3}" srcId="{EBF3CB56-10A0-4EB8-A639-6C0D60A52A50}" destId="{9A175C89-DE6D-475A-BA91-06516CDA497C}" srcOrd="3" destOrd="0" parTransId="{9F104038-34CC-434E-8FDB-B249D23A91BC}" sibTransId="{D1E93ED2-8B15-48D5-BF8B-C3DEAD114025}"/>
    <dgm:cxn modelId="{EE4DB398-77AF-44C1-9E33-455322B9FEB1}" type="presOf" srcId="{2B5AD540-5D48-4C82-BA8F-DB06DE1CB57C}" destId="{2C6F0EE9-15AF-4FD3-A625-F871E3C6322E}" srcOrd="0" destOrd="0" presId="urn:microsoft.com/office/officeart/2005/8/layout/default"/>
    <dgm:cxn modelId="{4A19D36B-EA55-44B3-8F9C-8800FE882E3C}" type="presOf" srcId="{AB8A7B00-0FF9-450B-8676-04E8AB8EE93F}" destId="{36704603-D0B5-4913-B3D2-20A0016134BC}" srcOrd="0" destOrd="0" presId="urn:microsoft.com/office/officeart/2005/8/layout/default"/>
    <dgm:cxn modelId="{02E93ACB-A406-471C-80B0-9339452D2FF5}" srcId="{EBF3CB56-10A0-4EB8-A639-6C0D60A52A50}" destId="{C3A6AD32-D9CC-4C1A-95C5-866760753F25}" srcOrd="4" destOrd="0" parTransId="{275F0DDE-A4C1-455B-8B5A-C6B47253238C}" sibTransId="{4F291E65-1D64-4096-9C4B-F8600A8835F4}"/>
    <dgm:cxn modelId="{FAD98800-768D-487A-8218-BB83E84DAC86}" srcId="{EBF3CB56-10A0-4EB8-A639-6C0D60A52A50}" destId="{0A59A39D-DB48-4FB6-AC60-BBF13B26A82D}" srcOrd="1" destOrd="0" parTransId="{F8F9CE6C-D169-419C-867A-257B32D49AA9}" sibTransId="{DA5F5963-433D-44EB-88F0-CF5492E2D330}"/>
    <dgm:cxn modelId="{AD020E0B-9514-4BFF-9581-31B7A8440BAF}" type="presOf" srcId="{9A175C89-DE6D-475A-BA91-06516CDA497C}" destId="{71A348A3-1FF5-47F3-8A40-C58161EDE301}" srcOrd="0" destOrd="0" presId="urn:microsoft.com/office/officeart/2005/8/layout/default"/>
    <dgm:cxn modelId="{C45B3A65-AEF9-48D3-8E84-56F0EFA73FF1}" srcId="{EBF3CB56-10A0-4EB8-A639-6C0D60A52A50}" destId="{7530ED1A-1443-4620-A280-82B5A40DED04}" srcOrd="0" destOrd="0" parTransId="{90892E90-1FE1-41AB-8E6C-EE297699040D}" sibTransId="{2D1D2BF9-2055-4AB3-A37D-25F9934228EA}"/>
    <dgm:cxn modelId="{DD4253C3-AE14-4081-9A8F-1C4FB004DC59}" type="presOf" srcId="{EBF3CB56-10A0-4EB8-A639-6C0D60A52A50}" destId="{444527C7-4D51-4AF2-8CAE-1B374B186096}" srcOrd="0" destOrd="0" presId="urn:microsoft.com/office/officeart/2005/8/layout/default"/>
    <dgm:cxn modelId="{F81D5A91-C8F1-40B5-8A7B-BF5F6A846FD7}" type="presOf" srcId="{7530ED1A-1443-4620-A280-82B5A40DED04}" destId="{CCCAC822-8F11-40C8-B481-5031EB0E1895}" srcOrd="0" destOrd="0" presId="urn:microsoft.com/office/officeart/2005/8/layout/default"/>
    <dgm:cxn modelId="{C95B5D2C-804B-44B4-AE46-B9D3DB897703}" srcId="{EBF3CB56-10A0-4EB8-A639-6C0D60A52A50}" destId="{AB8A7B00-0FF9-450B-8676-04E8AB8EE93F}" srcOrd="5" destOrd="0" parTransId="{21236496-DA60-4EFF-8965-470EED8C5B8B}" sibTransId="{0E01F122-71C9-4C5F-BE7F-9C5893AE26B0}"/>
    <dgm:cxn modelId="{DDF50A44-DFCD-457E-B490-320DBAFBB134}" type="presOf" srcId="{0A59A39D-DB48-4FB6-AC60-BBF13B26A82D}" destId="{4404FA3A-B14E-4851-81E0-5A2D266166DB}" srcOrd="0" destOrd="0" presId="urn:microsoft.com/office/officeart/2005/8/layout/default"/>
    <dgm:cxn modelId="{61DE7F30-4CDC-46C6-A52B-484A7A46442D}" type="presParOf" srcId="{444527C7-4D51-4AF2-8CAE-1B374B186096}" destId="{CCCAC822-8F11-40C8-B481-5031EB0E1895}" srcOrd="0" destOrd="0" presId="urn:microsoft.com/office/officeart/2005/8/layout/default"/>
    <dgm:cxn modelId="{CCFC8D71-EB7E-4DB8-8E37-E1FC63918558}" type="presParOf" srcId="{444527C7-4D51-4AF2-8CAE-1B374B186096}" destId="{FC3FC5D8-F2F6-4381-B20D-B10CDD0F6A28}" srcOrd="1" destOrd="0" presId="urn:microsoft.com/office/officeart/2005/8/layout/default"/>
    <dgm:cxn modelId="{D5EC14A0-C3FB-42BC-98E6-680D1D622107}" type="presParOf" srcId="{444527C7-4D51-4AF2-8CAE-1B374B186096}" destId="{4404FA3A-B14E-4851-81E0-5A2D266166DB}" srcOrd="2" destOrd="0" presId="urn:microsoft.com/office/officeart/2005/8/layout/default"/>
    <dgm:cxn modelId="{2E478F83-0C38-48D2-9B8F-579547C5C1F7}" type="presParOf" srcId="{444527C7-4D51-4AF2-8CAE-1B374B186096}" destId="{53542C7E-ED8B-40A2-BDDD-07E78D82A4C4}" srcOrd="3" destOrd="0" presId="urn:microsoft.com/office/officeart/2005/8/layout/default"/>
    <dgm:cxn modelId="{599A78F5-B070-4C9A-B016-51662070F879}" type="presParOf" srcId="{444527C7-4D51-4AF2-8CAE-1B374B186096}" destId="{2C6F0EE9-15AF-4FD3-A625-F871E3C6322E}" srcOrd="4" destOrd="0" presId="urn:microsoft.com/office/officeart/2005/8/layout/default"/>
    <dgm:cxn modelId="{B7C8309C-1B2C-4400-A767-08EA21545DDA}" type="presParOf" srcId="{444527C7-4D51-4AF2-8CAE-1B374B186096}" destId="{BE6CE45D-62AC-4589-A565-C6F4DC7E0EAF}" srcOrd="5" destOrd="0" presId="urn:microsoft.com/office/officeart/2005/8/layout/default"/>
    <dgm:cxn modelId="{CBC8F948-960F-44D9-A172-71BB50649793}" type="presParOf" srcId="{444527C7-4D51-4AF2-8CAE-1B374B186096}" destId="{71A348A3-1FF5-47F3-8A40-C58161EDE301}" srcOrd="6" destOrd="0" presId="urn:microsoft.com/office/officeart/2005/8/layout/default"/>
    <dgm:cxn modelId="{39430104-0B44-4107-9D0E-C43DA23F49C9}" type="presParOf" srcId="{444527C7-4D51-4AF2-8CAE-1B374B186096}" destId="{8DC0D496-6376-44A5-A8AE-8A5B99FF303D}" srcOrd="7" destOrd="0" presId="urn:microsoft.com/office/officeart/2005/8/layout/default"/>
    <dgm:cxn modelId="{123176A5-60E8-4832-AD64-AB880C4BE793}" type="presParOf" srcId="{444527C7-4D51-4AF2-8CAE-1B374B186096}" destId="{A57B4183-53C4-48DE-8B6C-8FF8C515FBEB}" srcOrd="8" destOrd="0" presId="urn:microsoft.com/office/officeart/2005/8/layout/default"/>
    <dgm:cxn modelId="{FBB277BE-1D28-4131-8531-473C7B4F9BBB}" type="presParOf" srcId="{444527C7-4D51-4AF2-8CAE-1B374B186096}" destId="{9DC63EBA-E7DF-4751-A175-A3AD69BE3B8F}" srcOrd="9" destOrd="0" presId="urn:microsoft.com/office/officeart/2005/8/layout/default"/>
    <dgm:cxn modelId="{CC65A483-2036-4030-9E05-72AE59E4B563}" type="presParOf" srcId="{444527C7-4D51-4AF2-8CAE-1B374B186096}" destId="{36704603-D0B5-4913-B3D2-20A0016134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AC822-8F11-40C8-B481-5031EB0E1895}">
      <dsp:nvSpPr>
        <dsp:cNvPr id="0" name=""/>
        <dsp:cNvSpPr/>
      </dsp:nvSpPr>
      <dsp:spPr>
        <a:xfrm>
          <a:off x="25717" y="25"/>
          <a:ext cx="2555676" cy="153340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chemeClr val="tx1"/>
              </a:solidFill>
            </a:rPr>
            <a:t>Ocena postępu rzeczowego i finansowego RPO WM na lata 2014-2020.</a:t>
          </a:r>
        </a:p>
      </dsp:txBody>
      <dsp:txXfrm>
        <a:off x="25717" y="25"/>
        <a:ext cx="2555676" cy="1533405"/>
      </dsp:txXfrm>
    </dsp:sp>
    <dsp:sp modelId="{4404FA3A-B14E-4851-81E0-5A2D266166DB}">
      <dsp:nvSpPr>
        <dsp:cNvPr id="0" name=""/>
        <dsp:cNvSpPr/>
      </dsp:nvSpPr>
      <dsp:spPr>
        <a:xfrm>
          <a:off x="2836961" y="25"/>
          <a:ext cx="2555676" cy="153340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chemeClr val="tx1"/>
              </a:solidFill>
            </a:rPr>
            <a:t>Analiza diagnozy społeczno-gospodarczej województwa zawartej w Programie pod kątem zmian i aktualności potrzeb rozwojowych</a:t>
          </a:r>
        </a:p>
      </dsp:txBody>
      <dsp:txXfrm>
        <a:off x="2836961" y="25"/>
        <a:ext cx="2555676" cy="1533405"/>
      </dsp:txXfrm>
    </dsp:sp>
    <dsp:sp modelId="{2C6F0EE9-15AF-4FD3-A625-F871E3C6322E}">
      <dsp:nvSpPr>
        <dsp:cNvPr id="0" name=""/>
        <dsp:cNvSpPr/>
      </dsp:nvSpPr>
      <dsp:spPr>
        <a:xfrm>
          <a:off x="5648205" y="25"/>
          <a:ext cx="2555676" cy="153340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chemeClr val="tx1"/>
              </a:solidFill>
            </a:rPr>
            <a:t>Weryfikacja przyjętej logiki interwencji RPO WM 2014-2020</a:t>
          </a:r>
        </a:p>
      </dsp:txBody>
      <dsp:txXfrm>
        <a:off x="5648205" y="25"/>
        <a:ext cx="2555676" cy="1533405"/>
      </dsp:txXfrm>
    </dsp:sp>
    <dsp:sp modelId="{71A348A3-1FF5-47F3-8A40-C58161EDE301}">
      <dsp:nvSpPr>
        <dsp:cNvPr id="0" name=""/>
        <dsp:cNvSpPr/>
      </dsp:nvSpPr>
      <dsp:spPr>
        <a:xfrm>
          <a:off x="25717" y="1788999"/>
          <a:ext cx="2555676" cy="15334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chemeClr val="tx1"/>
              </a:solidFill>
            </a:rPr>
            <a:t>Analiza obciążeń administracyjnych dla beneficjentów oraz systemu instytucjonalnego realizacji Programu</a:t>
          </a:r>
        </a:p>
      </dsp:txBody>
      <dsp:txXfrm>
        <a:off x="25717" y="1788999"/>
        <a:ext cx="2555676" cy="1533405"/>
      </dsp:txXfrm>
    </dsp:sp>
    <dsp:sp modelId="{A57B4183-53C4-48DE-8B6C-8FF8C515FBEB}">
      <dsp:nvSpPr>
        <dsp:cNvPr id="0" name=""/>
        <dsp:cNvSpPr/>
      </dsp:nvSpPr>
      <dsp:spPr>
        <a:xfrm>
          <a:off x="2836961" y="1788999"/>
          <a:ext cx="2555676" cy="1533405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chemeClr val="tx1"/>
              </a:solidFill>
            </a:rPr>
            <a:t>Analiza polityk horyzontalnych.</a:t>
          </a:r>
        </a:p>
      </dsp:txBody>
      <dsp:txXfrm>
        <a:off x="2836961" y="1788999"/>
        <a:ext cx="2555676" cy="1533405"/>
      </dsp:txXfrm>
    </dsp:sp>
    <dsp:sp modelId="{36704603-D0B5-4913-B3D2-20A0016134BC}">
      <dsp:nvSpPr>
        <dsp:cNvPr id="0" name=""/>
        <dsp:cNvSpPr/>
      </dsp:nvSpPr>
      <dsp:spPr>
        <a:xfrm>
          <a:off x="5648205" y="1788999"/>
          <a:ext cx="2555676" cy="15334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chemeClr val="tx1"/>
              </a:solidFill>
            </a:rPr>
            <a:t>Diagnoza w obszarach wsparcia „dedykowanego” RPO WM 2014-2020 w obszarze inteligentnych specjalizacji</a:t>
          </a:r>
        </a:p>
      </dsp:txBody>
      <dsp:txXfrm>
        <a:off x="5648205" y="1788999"/>
        <a:ext cx="2555676" cy="153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780AD-EF26-4710-92FD-5A5095C64F66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B35E-2109-4AD6-8ABA-35307AAF98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03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3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5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9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5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1905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5494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33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708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96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36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95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064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265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88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169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81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83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6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0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95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39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32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F21E-5A2B-7E43-BFE2-97EDBA2C1362}" type="datetimeFigureOut">
              <a:rPr lang="pl-PL" smtClean="0"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EC6C-6338-0640-BBD3-84BD3FF8FD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35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6186E33E-73B9-BE4D-B5CB-DF07A62377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23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7880" y="2151358"/>
            <a:ext cx="8611248" cy="1290112"/>
          </a:xfrm>
          <a:solidFill>
            <a:srgbClr val="FBBB01"/>
          </a:solidFill>
        </p:spPr>
        <p:txBody>
          <a:bodyPr>
            <a:noAutofit/>
          </a:bodyPr>
          <a:lstStyle/>
          <a:p>
            <a:r>
              <a:rPr lang="pl-PL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a:rPr>
              <a:t>Ewaluacja </a:t>
            </a:r>
            <a:r>
              <a:rPr lang="pl-PL" sz="2800" b="1" dirty="0" err="1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a:rPr>
              <a:t>mid</a:t>
            </a:r>
            <a:r>
              <a:rPr lang="pl-PL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</a:rPr>
              <a:t>-term dot. postępu rzeczowego RPO WM 2014-2020 dla potrzeb przeglądu śródokresowego, w tym realizacji zapisów ram i rezerwy wykonania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7880" y="3661826"/>
            <a:ext cx="8611248" cy="1150017"/>
          </a:xfrm>
          <a:solidFill>
            <a:srgbClr val="FFFFA1"/>
          </a:solidFill>
        </p:spPr>
        <p:txBody>
          <a:bodyPr>
            <a:normAutofit/>
          </a:bodyPr>
          <a:lstStyle/>
          <a:p>
            <a:pPr algn="l">
              <a:lnSpc>
                <a:spcPts val="2000"/>
              </a:lnSpc>
            </a:pPr>
            <a:r>
              <a:rPr lang="pl-PL" sz="1600" dirty="0"/>
              <a:t>Dla Urzędu Marszałkowskiego Województwa Mazowieckiego w Warszawie</a:t>
            </a:r>
            <a:br>
              <a:rPr lang="pl-PL" sz="1600" dirty="0"/>
            </a:br>
            <a:endParaRPr lang="pl-PL" sz="1600" dirty="0"/>
          </a:p>
          <a:p>
            <a:pPr algn="l">
              <a:lnSpc>
                <a:spcPts val="2000"/>
              </a:lnSpc>
            </a:pPr>
            <a:r>
              <a:rPr lang="pl-PL" sz="1600" dirty="0"/>
              <a:t>Warszawa, maj 2019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4C31AB-1624-4D40-870D-5447AD86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80" y="986855"/>
            <a:ext cx="2030144" cy="90838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3912759-7987-48FC-8719-40B71661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913" y="989383"/>
            <a:ext cx="1953087" cy="9820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A6FDB3-E790-464B-A8F8-C97DA272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07" y="6051058"/>
            <a:ext cx="5364945" cy="51210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48F0802-3A16-4AD8-832F-09AB8E331A08}"/>
              </a:ext>
            </a:extLst>
          </p:cNvPr>
          <p:cNvSpPr/>
          <p:nvPr/>
        </p:nvSpPr>
        <p:spPr>
          <a:xfrm>
            <a:off x="4884420" y="152400"/>
            <a:ext cx="4198620" cy="759743"/>
          </a:xfrm>
          <a:prstGeom prst="rect">
            <a:avLst/>
          </a:prstGeom>
          <a:solidFill>
            <a:srgbClr val="FBB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95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A959506-D709-41CD-9155-C2CB723CD98A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B697DAD-DB1A-483F-9548-B0C620079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477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1731971932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1296707680"/>
                    </a:ext>
                  </a:extLst>
                </a:gridCol>
              </a:tblGrid>
              <a:tr h="363945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47385"/>
                  </a:ext>
                </a:extLst>
              </a:tr>
              <a:tr h="6494055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II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 wdrażania OP II, w tym podpisane UoD, zapewniają w pełni realizację oczekiwanych wartości docelowych wszystkich wskaźników programowanych na rok 2023 (mimo znaczącej kwoty alokacji pozostającej do dyspozycji). Co więcej, wskazać można na oczekiwane znaczące przekroczenie niektórych wskaźników i to nawet bez konieczności przeprowadzania dodatkowych naborów w ramach działań objętych Priorytetem 2c.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Zaleca się zrewidowanie wartości docelowych wskaźników: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usług publicznych udostępnionych on-line o stopniu dojrzałości co najmniej 3 [szt.], Liczba usług publicznych udostępnionych on-line o stopniu dojrzałości 4 – transakcja [szt.]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oraz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podmiotów, które udostępniły online informacje sektora publicznego [szt.]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 ustanowienie ich wartości docelowych na poziomie wynikającym z podpisanych UoD, skorygowanym planowanymi projektami z naborów z 2019 r.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6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4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028BD00-A710-42C2-B58A-9D395741EAA7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8A09C96-921D-4FC6-B916-41ED23FA5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317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1726623832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904393908"/>
                    </a:ext>
                  </a:extLst>
                </a:gridCol>
              </a:tblGrid>
              <a:tr h="363762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5373"/>
                  </a:ext>
                </a:extLst>
              </a:tr>
              <a:tr h="6494238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III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 wskaźników, których prognozowana wartość osiągnie poziom ok. 200% zakładanej wartości docelowej można mówić o niedoszacowaniu wartości tych wskaźników. Przyczyną dla tak wysokich wartości może być też kwestia uwzględnienia w podczas oceny merytorycznej wniosków kryteriów bezpośrednio odnoszących się do wkładu projektu w osiąganie wskaźników, co powodowało planowanie przez wnioskodawców maksymalnych dla nich poziomów.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Rekomenduje się urealnienie wartości docelowej wskaźników.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8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913766E-F814-46D2-82B4-5B5B18722EB2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21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FFDBAD6-62B9-49E5-A80B-73D61CC4E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10126"/>
              </p:ext>
            </p:extLst>
          </p:nvPr>
        </p:nvGraphicFramePr>
        <p:xfrm>
          <a:off x="0" y="0"/>
          <a:ext cx="9182931" cy="687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1776210349"/>
                    </a:ext>
                  </a:extLst>
                </a:gridCol>
                <a:gridCol w="4682931">
                  <a:extLst>
                    <a:ext uri="{9D8B030D-6E8A-4147-A177-3AD203B41FA5}">
                      <a16:colId xmlns:a16="http://schemas.microsoft.com/office/drawing/2014/main" val="344007415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12105"/>
                  </a:ext>
                </a:extLst>
              </a:tr>
              <a:tr h="6516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</a:t>
                      </a: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OP 4, PI 4c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PI 4c najniższa wartość, widoczna wyłącznie w podpisanych umowach o dofinansowanie, jest obserwowana w przypadku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Szacowany roczny spadek emisji gazów cieplarnianych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(…) W przypadku podpisanych UoD realizowane jest zaś 60,52% jego wartości docelowej. Stwarza to ryzyko nieosiągnięcia celu zakładanego na rok 2023.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(…)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niższy od oczekiwanego postęp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Szacowany roczny spadek emisji gazów cieplarnianych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wpływają w dużej mierze założenia z etapu programowania RPO WM 2014-2020. W ramach PI 4c spodziewano się wspierać kogenerację w większym stopniu niż ma to miejsce faktycznie.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Rekomenduje się obniżenie wartości docelowej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Szacowany roczny spadek emisji gazów cieplarnianych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11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7E11BED-6B03-4973-8E6E-D6A15C27C4DD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22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CAC7E88-31B6-452C-8ACA-FD7B4E7C9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39843"/>
              </p:ext>
            </p:extLst>
          </p:nvPr>
        </p:nvGraphicFramePr>
        <p:xfrm>
          <a:off x="0" y="0"/>
          <a:ext cx="9147414" cy="6840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1752474341"/>
                    </a:ext>
                  </a:extLst>
                </a:gridCol>
                <a:gridCol w="4647414">
                  <a:extLst>
                    <a:ext uri="{9D8B030D-6E8A-4147-A177-3AD203B41FA5}">
                      <a16:colId xmlns:a16="http://schemas.microsoft.com/office/drawing/2014/main" val="276753805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551" marR="19551" marT="19551" marB="19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551" marR="19551" marT="19551" marB="19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20289"/>
                  </a:ext>
                </a:extLst>
              </a:tr>
              <a:tr h="648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V, PI 5b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Wsparcie w ramach OP5 realizowane było w ramach czterech priorytetów inwestycyjnych 5b, 6a, 6c, 6d. W OP 5 wskaźniki Ram Wykonania obejmują wskaźnik finansowy oraz wskaźniki produktu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obiektów zabytkowych objętych wsparciem (szt.)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oraz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Liczba instytucji kultury objętych wsparciem (szt.).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Prognoza pokazuje wysoki stopień realizacji odpowiednio na poziomie 159,1% oraz 236,9%. W przypadku niektórych wskaźników produktu rekomenduje się podjęcie działań ze strony IZ. W przypadku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ludności odnoszącej korzyści ze środków ochrony przeciwpowodziowej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wartość docelowa obliczona została na podstawie tabeli projektów przekazanej przez WZMIUW, dotyczącej projektów z zakresu średniego ryzyka powodziowego (modernizacja lub rozbudowa obiektów już istniejących) - 3 projekty. Projekty te nie są obecnie realizowane, zatem osiągane poziomy wskaźnika realizowane są w zupełnie innych projektach. Projekty te pozwalają osiągać znacznie wyższe poziomy wskaźnika, co powinno stać się przesłanką weryfikacji docelowej wartości wskaźnika.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ludności odnoszącej korzyści ze środków ochrony przed pożarami lasu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wartość docelową wskaźnika obliczono jako stosunek liczby planowanych do zakupienia wozów i sprzętu do całkowitej liczby wozów na Mazowszu, zważoną liczbą gmin, gdzie lesistość jest wyższa od średniej w województwie, tj. 22,6%. Taką wartość przeliczono przez liczbę mieszkańców w tych gminach. Projekty realizowane w programie pozwoliły osiągnąć znacznie wyższe poziomy wskaźnika, co powinno stać się przesłanką weryfikacji docelowej wartości wskaźnika.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551" marR="19551" marT="19551" marB="19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Zaleca się przeprowadzenie weryfikacji docelowej wartości wskaźników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ludności odnoszącej korzyści ze środków ochrony przeciwpowodziowej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Liczba ludności odnoszącej korzyści ze środków ochrony przed pożarami lasu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551" marR="19551" marT="19551" marB="19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0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6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AF160D7B-7535-4D21-A398-3D97F5908296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23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87BDE8B-B9DB-4E94-9642-C547213D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30722"/>
              </p:ext>
            </p:extLst>
          </p:nvPr>
        </p:nvGraphicFramePr>
        <p:xfrm>
          <a:off x="0" y="0"/>
          <a:ext cx="9144000" cy="687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1411963250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151600299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50360"/>
                  </a:ext>
                </a:extLst>
              </a:tr>
              <a:tr h="6516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V PI 6c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Analiza działania 5.3 pokazuje wysoki popyt, jaki ujawnił się w trakcie naborów przewyższający dostępną alokację. Przewiduje się znaczne przekroczenie wartości docelowych wskaźników monitorowania. Problemem jest wydłużanie się okresu realizacji projektów mogące skutkować opóźnieniem w złożeniu wniosku o płatność. Przyczyną są m.in. występujące na rynku trudności z wyłanianiem wykonawców. Problem ten związany jest także z niedostatkiem wyspecjalizowanych kadr, jakimi mogą dysponować wykonawcy, zwłaszcza w przypadku pracowników o specjalistycznych kwalifikacjach, niezbędnych w przypadku inwestycji prowadzonych w obiektach zabytkowych.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Rekomenduje się wprowadzenie dodatkowych mechanizmów monitorowania i oceny stopnia przygotowania do realizacji i postępów realizacji projektów w sektorze kultury. Zasadne będzie wsparcie osób zaangażowanych w zarządzanie i rozliczanie projektów po stronie beneficjenta. Zasadna będzie pomoc w sprawnej realizacji projektu oraz w uniknięciu błędów powodujących wydłużenie realizacji projektu. </a:t>
                      </a:r>
                    </a:p>
                    <a:p>
                      <a:pPr marL="36195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Opracowanie poradnika dla beneficjentów projektów w sektorze kultury. Poradnik powinien mieć charakter instruktażowy i stanowić zbiór dobrych praktyk jak sprawnie zrealizować projekt dotacyjny w sektorze kultury. </a:t>
                      </a:r>
                      <a:endParaRPr lang="pl-PL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4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79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C9F8303-AE81-4A0F-BBBA-2DE2409A2409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24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C4F7E0B-33D4-42F3-BB31-AD41A95A9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11146"/>
              </p:ext>
            </p:extLst>
          </p:nvPr>
        </p:nvGraphicFramePr>
        <p:xfrm>
          <a:off x="0" y="0"/>
          <a:ext cx="9144000" cy="687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2366694108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61055518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6" marR="34876" marT="34876" marB="3487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6" marR="34876" marT="34876" marB="3487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28157"/>
                  </a:ext>
                </a:extLst>
              </a:tr>
              <a:tr h="6516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noProof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VI</a:t>
                      </a:r>
                      <a:endParaRPr lang="pl-PL" sz="1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oparciu o podpisane UoD można prognozować osiągnięcie i przekroczenie zakładanego poziomu docelowego w przypadku wszystkich wskaźników.</a:t>
                      </a:r>
                      <a:endParaRPr lang="pl-PL" sz="1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none" strike="noStrike" noProof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6" marR="34876" marT="34876" marB="3487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Zaleca się urealnienie docelowych wartości wskaźników</a:t>
                      </a: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Liczba urządzeń aparatury medycznej/ sprzętu medycznego zakupionych w programie [szt.], Liczba wspartych podmiotów leczniczych [szt.]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oraz </a:t>
                      </a: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Ludność objęta ulepszonymi usługami zdrowotnymi [osoby]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zgodnie z prognozami opartymi o dotychczasowy przebieg wdrażania interwencji I pozostałą alokację.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 wskaźników </a:t>
                      </a: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przedsiębiorstw ulokowanych na zrewitalizowanych obszarach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Powierzchnia obszarów objętych rewitalizacją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można się spodziewać znacznego przekroczenia zakładanych poziomów docelowych, dlatego zalecana jest analogiczna procedura (tj. korekta 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zgodnie z prognozami opartymi o dotychczasowy przebieg wdrażania interwencji i pozostałą alokację).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76" marR="34876" marT="34876" marB="3487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55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1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AAD8AF0-F40C-4573-90D6-71FE074792F6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25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6C13E6-1C2F-4906-B4EA-8E21A0027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58184"/>
              </p:ext>
            </p:extLst>
          </p:nvPr>
        </p:nvGraphicFramePr>
        <p:xfrm>
          <a:off x="0" y="0"/>
          <a:ext cx="9144000" cy="687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2555073057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33827766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56038"/>
                  </a:ext>
                </a:extLst>
              </a:tr>
              <a:tr h="6516000"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VII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</a:t>
                      </a:r>
                      <a:r>
                        <a:rPr lang="pl-PL" sz="1200" b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wskaźnika </a:t>
                      </a: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Całkowita długość przebudowanych lub zmodernizowanych dróg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 podstawie złożonych </a:t>
                      </a:r>
                      <a:r>
                        <a:rPr lang="pl-PL" sz="1200" noProof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WoP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można stwierdzić, że poziom pośredni został osiągnięty i przekroczony, a w oparciu o UoD można mówić o tym, że wartość docelowa zostanie znacząco przekroczona.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Wskaźnik Drogowej Dostępności Transportowej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 aktualizacji przeprowadzonej przez MIiR w 2017 roku prognozowany jest do osiągnięcia w województwie mazowieckim w wysokości 66,74, z uwzględnieniem zarówno inwestycji RPO WM 2014-2020, jak i inwestycji PO </a:t>
                      </a:r>
                      <a:r>
                        <a:rPr lang="pl-PL" sz="1200" noProof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IiŚ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2014-2020 oraz CEF.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none" strike="noStrike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Zaleca się uaktualnienie urealnienie wartości docelowej wskaźnika </a:t>
                      </a:r>
                      <a:r>
                        <a:rPr lang="pl-PL" sz="1200" i="1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Całkowita długość przebudowanych lub zmodernizowanych dróg</a:t>
                      </a:r>
                      <a:r>
                        <a:rPr lang="pl-PL" sz="1200" noProof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 oparciu o przedstawione prognozy oraz zrewidowanie wartości docelowej wskaźnika WDDT II do 66,74.</a:t>
                      </a:r>
                      <a:endParaRPr lang="pl-PL" sz="1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0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3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84612D0-68C4-4C3D-B04F-872A696B207B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26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12E585-3D3F-42F7-9EF5-54D52C040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54731"/>
              </p:ext>
            </p:extLst>
          </p:nvPr>
        </p:nvGraphicFramePr>
        <p:xfrm>
          <a:off x="0" y="0"/>
          <a:ext cx="9144000" cy="687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710828807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16771252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3" marR="18233" marT="18233" marB="1823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3" marR="18233" marT="18233" marB="1823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34497"/>
                  </a:ext>
                </a:extLst>
              </a:tr>
              <a:tr h="6516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VIII / PI 8i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niezadawalający (relatywnie niski) poziom realizacji wskaźników: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osób, które uzyskały kwalifikacje po opuszczeniu programu / Wskaźnik referencyjny: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osób bezrobotnych, w tym długotrwale bezrobotnych, objętych wsparciem w programie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[os.] [Dz.8.1] oraz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osób, które uzyskały kwalifikacje po opuszczeniu programu / Wskaźnik referencyjny: Liczba osób długotrwale bezrobotnych objętych wsparciem w programie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[os.] [Dz.8.1] - w dużej mierze wpłynęła mała dostępność na rynku / w Zintegrowanym Rejestrze Kwalifikacji, takich form doskonalenia / kształcenia, które kończą się nabyciem kwalifikacji przez szkolącego się (zgodnie z rozumieniem pojęcia „kwalifikacja” wskazanym w załączniku 8 do Wytycznych w zakresie monitorowania postępu rzeczowego realizacji programów operacyjnych na lata 2014-2020 , oraz tożsamym z tą definicją terminem „kwalifikacja” zawartym w art. 2, pkt. 8 ustawy z dnia 22 grudnia 2015 r. o Zintegrowanym Systemie Kwalifikacji).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Większość form doskonalenia (szkoleń, kursów) oferowanych w ramach projektów realizowanych w PI 8i prowadzi do nabycia kompetencji.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Mimo iż, na poziomie krajowym, podjęte zostały działania zaradcze polegające na opracowaniu ‑ przez MIiR we współpracy z IBE i MEN ‑ listy sprawdzającej czy dana forma doskonalenia i wydany po jej ukończeniu dokument można uznać za potwierdzający uzyskanie kwalifikacji, to w dalszym ciągu kwestia ta rodzi szereg wątpliwość czy dana forma doskonalenia i wydany po jej ukończeniu dokument (zawierający wyszczególnione efekty uczenia się odnoszące się do nabytej kompetencji) stanowią wystarczającą podstawę by do wartości wskaźnika włączyć odbiorcę, które takie wsparcie otrzymał.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3" marR="18233" marT="18233" marB="1823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Należy rozważyć zmniejszenie wartości wskaźników do poziomu osiągniętego we wnioskach o płatność.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Wartym rozważenia sposobem postępowania może być podjęcie próby negocjowania rozszerzenia definicji wskaźników odnoszących się do uzyskania kwalifikacji dzięki wsparciu / udziałowi w programie - o pojęcie kompetencji (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osób, które uzyskały kwalifikacje lub nabyły kompetencje po opuszczeniu programu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33" marR="18233" marT="18233" marB="1823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0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7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6E1F5AE-6379-43AE-A396-5C1DFF2ED71E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27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8BAB19B-C238-426E-B918-32F1BD9B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1947"/>
              </p:ext>
            </p:extLst>
          </p:nvPr>
        </p:nvGraphicFramePr>
        <p:xfrm>
          <a:off x="0" y="0"/>
          <a:ext cx="9144000" cy="6840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905160305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260037032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3" marR="21793" marT="21793" marB="2179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3" marR="21793" marT="21793" marB="2179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60151"/>
                  </a:ext>
                </a:extLst>
              </a:tr>
              <a:tr h="648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VIII / PI 8iv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bardzo niskim poziomie realizacji (wg. wniosków o płatność) pozostaje wartość wskaźnika rezultatu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osób, pozostających bez pracy, które znalazły pracę lub poszukują pracy po opuszczeniu programu.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Wyraźnie niższa niż zakładana na 2023 r. jest również wartość wskaźnika zadeklarowana do osiągnięcia przez Beneficjentów w zawartych umowach. Czynnikiem utrudniającym osiąganie celów interwencji jest w szczególności sposób pomiaru wskaźnika. Analizowany wskaźnik służy do pomiaru liczby osób które w dniu przystąpienia do projektu były bezrobotne lub bierne zawodowo, i które dzięki wsparciu w formie zapewnienia miejsca opieki nad dzieckiem do lat 3, znalazły pracę lub poszukują pracy po opuszczeniu programu. Do wartości wskaźnika wlicza się osoby, które podjęły pracę lub rozpoczęły jej poszukiwanie w trakcie trwania wsparcia, jak i te, które podjęły pracę lub rozpoczęły jej poszukiwanie w ciągu 4 tygodni po zakończeniu udziału w projekcie. Jeśli jednak dana osoba podejmie pracę lub zacznie jej poszukiwać w trakcie trwania projektu (korzystania z opieki nad dzieckiem do lat 3), wówczas można ją wykazać we wskaźniku jedynie w przypadku, kiedy pracuje lub poszukuje pracy w momencie zakończenia udziału w projekcie. Za datę zakończenia udziału w projekcie przyjmuje się datę zakończenia wsparcia w postaci zapewnienia miejsca opieki nad dzieckiem do lat 3, z którego odbiorca wsparcia skorzystał. Podjęcie zatrudnienia lub jego poszukiwanie przez osobę objętą wsparciem w projekcie nie oznacza zakończenia udziału w projekcie.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3" marR="21793" marT="21793" marB="2179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 względu na diagnozowane bariery związane z osiąganiem wartości analizowanego wskaźnika, przede wszystkim wynikające z przyjętego sposób pomiaru wskaźnika warto rozważyć obniżenie jego wartości do poziomu szacowanego w umowach.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793" marR="21793" marT="21793" marB="2179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0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21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268F03D-AB5D-4A5C-AF81-31EC281B4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894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3823919623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1307268031"/>
                    </a:ext>
                  </a:extLst>
                </a:gridCol>
              </a:tblGrid>
              <a:tr h="448799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12487"/>
                  </a:ext>
                </a:extLst>
              </a:tr>
              <a:tr h="6409201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IX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Dla wskaźników PI 9iv konieczne jest urealnienie docelowych wartości zgodnie z opracowanymi prognozami. W świetle obliczeń, obecne wartości są niedoszacowane, zaś już realizowane projekty spowodowałyby znaczące przekroczenie wartości wskaźników. Podobny proces zalecany jest również dla PI 9i.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Rekomenduje się uaktualnienie urealnienie wartości docelowej wskaźników PI 9iv zgodnie z opracowanymi prognozami oraz zaleca analogiczne zweryfikowanie wartości docelowych wskaźników dla PI 9i.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41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42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328E9-9B1C-4B4F-AD1F-A5770F86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C75BB"/>
                </a:solidFill>
              </a:rPr>
              <a:t>Cele badania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189788-4DA8-405C-B590-943B90882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466503"/>
              </p:ext>
            </p:extLst>
          </p:nvPr>
        </p:nvGraphicFramePr>
        <p:xfrm>
          <a:off x="363983" y="3312824"/>
          <a:ext cx="8229599" cy="332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12E44DB9-D52A-4129-8F9A-F4BFA250DA32}"/>
              </a:ext>
            </a:extLst>
          </p:cNvPr>
          <p:cNvSpPr/>
          <p:nvPr/>
        </p:nvSpPr>
        <p:spPr>
          <a:xfrm>
            <a:off x="363983" y="1835496"/>
            <a:ext cx="82295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/>
              <a:t>Celem badania jest dokonanie oceny postępów w realizacji celów szczegółowych określonych dla priorytetów Regionalnego Programu Operacyjnego Województwa Mazowieckiego na lata 2014-2020 dla potrzeb przeglądu śródokresowego, w tym realizacji zapisów ram i rezerwy wykonania oraz ocena wkładu interwencji w realizację celów Strategii Europa 2020.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D49E68E-BD9B-4085-9035-04A2D90CDC0C}"/>
              </a:ext>
            </a:extLst>
          </p:cNvPr>
          <p:cNvSpPr/>
          <p:nvPr/>
        </p:nvSpPr>
        <p:spPr>
          <a:xfrm>
            <a:off x="4884420" y="152400"/>
            <a:ext cx="4198620" cy="759743"/>
          </a:xfrm>
          <a:prstGeom prst="rect">
            <a:avLst/>
          </a:prstGeom>
          <a:solidFill>
            <a:srgbClr val="FBB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244022-83FE-4DE6-9A31-D26971A704CB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295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11A2C51-F439-4372-A4CA-C6949CBED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21830"/>
              </p:ext>
            </p:extLst>
          </p:nvPr>
        </p:nvGraphicFramePr>
        <p:xfrm>
          <a:off x="0" y="0"/>
          <a:ext cx="9144000" cy="6840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2143290620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28989407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0417"/>
                  </a:ext>
                </a:extLst>
              </a:tr>
              <a:tr h="648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Obszar: OP X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Lato"/>
                          <a:cs typeface="Calibri" panose="020F0502020204030204" pitchFamily="34" charset="0"/>
                        </a:rPr>
                        <a:t>Wobec zmiany systemowej w zakresie opieki przedszkolnej, która wprost oddziałuje na projekty realizujące wskaźnik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miejsc wychowania przedszkolnego dofinansowanych w programie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rekomenduje się jego obniżenie do wartości wynikającej z już podpisanych umów.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Lato"/>
                          <a:cs typeface="Calibri" panose="020F0502020204030204" pitchFamily="34" charset="0"/>
                        </a:rPr>
                        <a:t>Obniżenie wartości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Liczba miejsc wychowania przedszkolnego dofinansowanych w programie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0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1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962275"/>
            <a:ext cx="7886700" cy="933450"/>
          </a:xfrm>
          <a:solidFill>
            <a:srgbClr val="FBBB01"/>
          </a:solidFill>
        </p:spPr>
        <p:txBody>
          <a:bodyPr/>
          <a:lstStyle/>
          <a:p>
            <a:pPr algn="ctr"/>
            <a:r>
              <a:rPr lang="pl-PL" dirty="0"/>
              <a:t>Dziękujemy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952500"/>
            <a:ext cx="1190625" cy="6477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4BAEDEF-7C73-492E-87FB-9D2ECE9A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07" y="6051058"/>
            <a:ext cx="5364945" cy="5121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223443D-0CD2-4E56-A4C9-48369777D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80" y="986855"/>
            <a:ext cx="1790723" cy="80125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6B3C486-7E68-4F34-A80F-73AAA8CEB57C}"/>
              </a:ext>
            </a:extLst>
          </p:cNvPr>
          <p:cNvSpPr/>
          <p:nvPr/>
        </p:nvSpPr>
        <p:spPr>
          <a:xfrm>
            <a:off x="4884420" y="152400"/>
            <a:ext cx="4198620" cy="759743"/>
          </a:xfrm>
          <a:prstGeom prst="rect">
            <a:avLst/>
          </a:prstGeom>
          <a:solidFill>
            <a:srgbClr val="FBB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EFEE899-CC49-4123-A9D1-473003223999}"/>
              </a:ext>
            </a:extLst>
          </p:cNvPr>
          <p:cNvSpPr txBox="1"/>
          <p:nvPr/>
        </p:nvSpPr>
        <p:spPr>
          <a:xfrm>
            <a:off x="8780017" y="637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21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BB1F8-5A55-4807-AE64-168C5C35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8426"/>
            <a:ext cx="8229600" cy="1602074"/>
          </a:xfrm>
          <a:solidFill>
            <a:srgbClr val="FBBB01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Ocena postępu rzeczowego i finansowego RPO WM na lata 2014-2020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E933CE4-012B-49FB-A59E-A1E067F4149A}"/>
              </a:ext>
            </a:extLst>
          </p:cNvPr>
          <p:cNvSpPr/>
          <p:nvPr/>
        </p:nvSpPr>
        <p:spPr>
          <a:xfrm>
            <a:off x="4884420" y="152400"/>
            <a:ext cx="4198620" cy="759743"/>
          </a:xfrm>
          <a:prstGeom prst="rect">
            <a:avLst/>
          </a:prstGeom>
          <a:solidFill>
            <a:srgbClr val="FBB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07BCC38-1699-4CFE-9079-586EA3813808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3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9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EE5871-CFDC-4E0E-95F1-E55D27B5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31" y="0"/>
            <a:ext cx="5216578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CE61735-F955-40E2-953D-07DB44EC3A5C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4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5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0E4F2-610A-47FB-AEBB-A5364D2E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solidFill>
            <a:srgbClr val="FBBB01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Czynniki wpływające na wdrażanie projektów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1B217A1-9576-46CF-904A-54C517C37FF5}"/>
              </a:ext>
            </a:extLst>
          </p:cNvPr>
          <p:cNvSpPr/>
          <p:nvPr/>
        </p:nvSpPr>
        <p:spPr>
          <a:xfrm>
            <a:off x="4884420" y="152400"/>
            <a:ext cx="4198620" cy="759743"/>
          </a:xfrm>
          <a:prstGeom prst="rect">
            <a:avLst/>
          </a:prstGeom>
          <a:solidFill>
            <a:srgbClr val="FBB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F0BDF8-953B-492C-9160-C7284B9C9873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5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D13387-0C6C-49CC-A575-8FA919D0C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40" b="404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96ACAF-3857-4ED8-B084-C3F26FDC1CBE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6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08260BD-AD4E-40F0-BC02-ED57287D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74" b="20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F0F0E77-FFBF-4351-BE4B-96FF47E848E6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7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8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1165F-1A61-4858-818D-12D6CA03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solidFill>
            <a:srgbClr val="FBBB01"/>
          </a:solidFill>
        </p:spPr>
        <p:txBody>
          <a:bodyPr/>
          <a:lstStyle/>
          <a:p>
            <a:pPr algn="ctr"/>
            <a:r>
              <a:rPr lang="pl-PL" dirty="0"/>
              <a:t>Wnioski i rekomendacje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35DACDF-9772-4CA4-AAF6-D774BD4BF9F4}"/>
              </a:ext>
            </a:extLst>
          </p:cNvPr>
          <p:cNvSpPr/>
          <p:nvPr/>
        </p:nvSpPr>
        <p:spPr>
          <a:xfrm>
            <a:off x="4884420" y="152400"/>
            <a:ext cx="4198620" cy="759743"/>
          </a:xfrm>
          <a:prstGeom prst="rect">
            <a:avLst/>
          </a:prstGeom>
          <a:solidFill>
            <a:srgbClr val="FBB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1F52475-87B2-40B8-96D5-77E33E2DF7D7}"/>
              </a:ext>
            </a:extLst>
          </p:cNvPr>
          <p:cNvSpPr txBox="1"/>
          <p:nvPr/>
        </p:nvSpPr>
        <p:spPr>
          <a:xfrm>
            <a:off x="8780017" y="6374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8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0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3E8ED91-3BA1-4FEC-AB22-8FB9E7421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17749"/>
              </p:ext>
            </p:extLst>
          </p:nvPr>
        </p:nvGraphicFramePr>
        <p:xfrm>
          <a:off x="1" y="1"/>
          <a:ext cx="9144000" cy="71281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0000">
                  <a:extLst>
                    <a:ext uri="{9D8B030D-6E8A-4147-A177-3AD203B41FA5}">
                      <a16:colId xmlns:a16="http://schemas.microsoft.com/office/drawing/2014/main" val="33381478"/>
                    </a:ext>
                  </a:extLst>
                </a:gridCol>
                <a:gridCol w="4644000">
                  <a:extLst>
                    <a:ext uri="{9D8B030D-6E8A-4147-A177-3AD203B41FA5}">
                      <a16:colId xmlns:a16="http://schemas.microsoft.com/office/drawing/2014/main" val="222570183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wniosku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51" marR="17551" marT="17551" marB="17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Treść rekomendacji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51" marR="17551" marT="17551" marB="17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0500"/>
                  </a:ext>
                </a:extLst>
              </a:tr>
              <a:tr h="6178124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Obszar: OP 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podstawie dotychczasowego przebiegu realizacji projektów oraz założeń z umów o dofinansowanie przewiduje się wysokie prawdopodobieństwo przekroczenia wartości docelowych wskaźników: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jednostek naukowych ponoszących nakłady inwestycyjne na działalność B+R,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naukowców pracujących w ulepszonych obiektach infrastruktury badawczej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oraz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Inwestycje prywatne uzupełniające wsparcie publiczne dla projektów w zakresie innowacji lub badań i rozwoju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Główne przyczyny niedoszacowania wartości docelowych wskaźników to: realizacja przez beneficjentów projektów o mniejszej wartości aniżeli wartość przyjęta dla przedsięwzięć, które znalazły się na liście przedsięwzięć warunkowych w Kontrakcie terytorialnym dla woj. Mazowieckiego, jak również zwiększenie alokacji na Działanie.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podstawie dotychczasowego przebiegu realizacji projektów oraz założeń z umów o dofinansowanie przewiduje się wysokie prawdopodobieństwo przekroczenia wartości docelowych wskaźników: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przedsiębiorstw otrzymujących wsparcie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oraz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przedsiębiorstw otrzymujących dotacje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Jednocześnie przewiduje się nie osiągnięcie wartości docelowej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przedsiębiorstw współpracujących z ośrodkami badawczymi.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Główna przyczyna niedoszacowania wartości docelowych wskaźników leży w przyjęciu niewłaściwych założeń dotyczących kosztu jednostkowego bazujących na doświadczeniach poprzedniego okresu programowania, gdzie zakres wsparcia był odmienny. Z kolei przeszacowanie wartości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Liczba przedsiębiorstw współpracujących z ośrodkami badawczymi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wynika w głównej mierze z faktu, że realizacja wskaźnika jest liczona wyłącznie dla kategorii interwencji 062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Transfer technologii i współpraca między uczelniami a przedsiębiorstwami, z korzyścią głównie dla MŚP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zaś beneficjenci realizowali projekty w tym PI w dużej części w ramach innych kategorii interwencji.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51" marR="17551" marT="17551" marB="17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Rekomenduje się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zwiększenie wartości docelowej wskaźnika 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Liczba jednostek naukowych ponoszących nakłady inwestycyjne na działalność B+R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poziomu 16-21 szt.,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naukowców pracujących w ulepszonych obiektach infrastruktury badawczej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poziomu 515-680 EPC, zaś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Inwestycje prywatne uzupełniające wsparcie publiczne dla projektów w zakresie innowacji lub badań i rozwoju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 poziomu 50 000 000-65 300 000 euro.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Rekomenduje się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zwiększenie wartości docelowej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przedsiębiorstw otrzymujących wsparcie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poziomu 495-658 przedsiębiorstw, zaś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przedsiębiorstw otrzymujących dotacje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 poziomu 495-658 przedsiębiorstw.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odniesieniu do wskaźnika </a:t>
                      </a:r>
                      <a:r>
                        <a:rPr lang="pl-PL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Liczba przedsiębiorstw współpracujących z ośrodkami badawczymi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rekomenduje się zmniejszenie jego wartości docelowej do poziomu 20-25 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przedsiębiorstw.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51" marR="17551" marT="17551" marB="17551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8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2014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M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" id="{29DE4DB0-785A-4EEB-8D5C-C1179BE5A07A}" vid="{BC5AE03B-2BAD-450B-B883-C7AD552093E1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2215</Words>
  <Application>Microsoft Office PowerPoint</Application>
  <PresentationFormat>Pokaz na ekranie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Lato</vt:lpstr>
      <vt:lpstr>Times New Roman</vt:lpstr>
      <vt:lpstr>Projekt niestandardowy</vt:lpstr>
      <vt:lpstr>WM</vt:lpstr>
      <vt:lpstr>Ewaluacja mid-term dot. postępu rzeczowego RPO WM 2014-2020 dla potrzeb przeglądu śródokresowego, w tym realizacji zapisów ram i rezerwy wykonania</vt:lpstr>
      <vt:lpstr>Cele badania</vt:lpstr>
      <vt:lpstr>Ocena postępu rzeczowego i finansowego RPO WM na lata 2014-2020 </vt:lpstr>
      <vt:lpstr>Prezentacja programu PowerPoint</vt:lpstr>
      <vt:lpstr>Czynniki wpływające na wdrażanie projektów</vt:lpstr>
      <vt:lpstr>Prezentacja programu PowerPoint</vt:lpstr>
      <vt:lpstr>Prezentacja programu PowerPoint</vt:lpstr>
      <vt:lpstr>Wnioski i rekomendacje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który jest na więcej niż jedną linię</dc:title>
  <dc:creator>Beata</dc:creator>
  <cp:lastModifiedBy>Banachowicz Przemysław</cp:lastModifiedBy>
  <cp:revision>134</cp:revision>
  <dcterms:created xsi:type="dcterms:W3CDTF">2015-05-08T11:10:23Z</dcterms:created>
  <dcterms:modified xsi:type="dcterms:W3CDTF">2019-06-03T09:43:43Z</dcterms:modified>
</cp:coreProperties>
</file>