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7"/>
  </p:notesMasterIdLst>
  <p:sldIdLst>
    <p:sldId id="256" r:id="rId2"/>
    <p:sldId id="338" r:id="rId3"/>
    <p:sldId id="266" r:id="rId4"/>
    <p:sldId id="342" r:id="rId5"/>
    <p:sldId id="343" r:id="rId6"/>
    <p:sldId id="344" r:id="rId7"/>
    <p:sldId id="346" r:id="rId8"/>
    <p:sldId id="352" r:id="rId9"/>
    <p:sldId id="388" r:id="rId10"/>
    <p:sldId id="357" r:id="rId11"/>
    <p:sldId id="361" r:id="rId12"/>
    <p:sldId id="384" r:id="rId13"/>
    <p:sldId id="385" r:id="rId14"/>
    <p:sldId id="386" r:id="rId15"/>
    <p:sldId id="387"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9934"/>
    <a:srgbClr val="EEA5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Styl pośredni 1 — Ak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yl jasny 2 — Ak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Styl pośredni 3 — Ak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Styl pośredni 1 — Ak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8" autoAdjust="0"/>
    <p:restoredTop sz="92010" autoAdjust="0"/>
  </p:normalViewPr>
  <p:slideViewPr>
    <p:cSldViewPr snapToGrid="0">
      <p:cViewPr varScale="1">
        <p:scale>
          <a:sx n="109" d="100"/>
          <a:sy n="109" d="100"/>
        </p:scale>
        <p:origin x="446"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DC20F-219C-4C02-AD8D-1782DFD729C7}" type="datetimeFigureOut">
              <a:rPr lang="pl-PL" smtClean="0"/>
              <a:t>28.05.2019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B8671-25EC-4667-B7BB-A2B7CA2A5E4F}" type="slidenum">
              <a:rPr lang="pl-PL" smtClean="0"/>
              <a:t>‹#›</a:t>
            </a:fld>
            <a:endParaRPr lang="pl-PL"/>
          </a:p>
        </p:txBody>
      </p:sp>
    </p:spTree>
    <p:extLst>
      <p:ext uri="{BB962C8B-B14F-4D97-AF65-F5344CB8AC3E}">
        <p14:creationId xmlns:p14="http://schemas.microsoft.com/office/powerpoint/2010/main" val="96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F6B8671-25EC-4667-B7BB-A2B7CA2A5E4F}" type="slidenum">
              <a:rPr lang="pl-PL" smtClean="0"/>
              <a:t>12</a:t>
            </a:fld>
            <a:endParaRPr lang="pl-PL"/>
          </a:p>
        </p:txBody>
      </p:sp>
    </p:spTree>
    <p:extLst>
      <p:ext uri="{BB962C8B-B14F-4D97-AF65-F5344CB8AC3E}">
        <p14:creationId xmlns:p14="http://schemas.microsoft.com/office/powerpoint/2010/main" val="765771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F6B8671-25EC-4667-B7BB-A2B7CA2A5E4F}" type="slidenum">
              <a:rPr lang="pl-PL" smtClean="0"/>
              <a:t>13</a:t>
            </a:fld>
            <a:endParaRPr lang="pl-PL"/>
          </a:p>
        </p:txBody>
      </p:sp>
    </p:spTree>
    <p:extLst>
      <p:ext uri="{BB962C8B-B14F-4D97-AF65-F5344CB8AC3E}">
        <p14:creationId xmlns:p14="http://schemas.microsoft.com/office/powerpoint/2010/main" val="109554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F6B8671-25EC-4667-B7BB-A2B7CA2A5E4F}" type="slidenum">
              <a:rPr lang="pl-PL" smtClean="0"/>
              <a:t>14</a:t>
            </a:fld>
            <a:endParaRPr lang="pl-PL"/>
          </a:p>
        </p:txBody>
      </p:sp>
    </p:spTree>
    <p:extLst>
      <p:ext uri="{BB962C8B-B14F-4D97-AF65-F5344CB8AC3E}">
        <p14:creationId xmlns:p14="http://schemas.microsoft.com/office/powerpoint/2010/main" val="344824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F6B8671-25EC-4667-B7BB-A2B7CA2A5E4F}" type="slidenum">
              <a:rPr lang="pl-PL" smtClean="0"/>
              <a:t>15</a:t>
            </a:fld>
            <a:endParaRPr lang="pl-PL"/>
          </a:p>
        </p:txBody>
      </p:sp>
    </p:spTree>
    <p:extLst>
      <p:ext uri="{BB962C8B-B14F-4D97-AF65-F5344CB8AC3E}">
        <p14:creationId xmlns:p14="http://schemas.microsoft.com/office/powerpoint/2010/main" val="418504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88809F4-C3A8-403D-A124-43682618AAB8}" type="datetimeFigureOut">
              <a:rPr lang="pl-PL" smtClean="0"/>
              <a:t>28.05.2019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3AB3BDD-3A10-469E-BA04-3D0F27DFDE99}" type="slidenum">
              <a:rPr lang="pl-PL" smtClean="0"/>
              <a:t>‹#›</a:t>
            </a:fld>
            <a:endParaRPr lang="pl-PL"/>
          </a:p>
        </p:txBody>
      </p:sp>
    </p:spTree>
    <p:extLst>
      <p:ext uri="{BB962C8B-B14F-4D97-AF65-F5344CB8AC3E}">
        <p14:creationId xmlns:p14="http://schemas.microsoft.com/office/powerpoint/2010/main" val="4233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88809F4-C3A8-403D-A124-43682618AAB8}" type="datetimeFigureOut">
              <a:rPr lang="pl-PL" smtClean="0"/>
              <a:t>28.05.2019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3AB3BDD-3A10-469E-BA04-3D0F27DFDE99}" type="slidenum">
              <a:rPr lang="pl-PL" smtClean="0"/>
              <a:t>‹#›</a:t>
            </a:fld>
            <a:endParaRPr lang="pl-PL"/>
          </a:p>
        </p:txBody>
      </p:sp>
    </p:spTree>
    <p:extLst>
      <p:ext uri="{BB962C8B-B14F-4D97-AF65-F5344CB8AC3E}">
        <p14:creationId xmlns:p14="http://schemas.microsoft.com/office/powerpoint/2010/main" val="400822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88809F4-C3A8-403D-A124-43682618AAB8}" type="datetimeFigureOut">
              <a:rPr lang="pl-PL" smtClean="0"/>
              <a:t>28.05.2019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3AB3BDD-3A10-469E-BA04-3D0F27DFDE99}" type="slidenum">
              <a:rPr lang="pl-PL" smtClean="0"/>
              <a:t>‹#›</a:t>
            </a:fld>
            <a:endParaRPr lang="pl-PL"/>
          </a:p>
        </p:txBody>
      </p:sp>
    </p:spTree>
    <p:extLst>
      <p:ext uri="{BB962C8B-B14F-4D97-AF65-F5344CB8AC3E}">
        <p14:creationId xmlns:p14="http://schemas.microsoft.com/office/powerpoint/2010/main" val="288703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88809F4-C3A8-403D-A124-43682618AAB8}" type="datetimeFigureOut">
              <a:rPr lang="pl-PL" smtClean="0"/>
              <a:t>28.05.2019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3AB3BDD-3A10-469E-BA04-3D0F27DFDE99}" type="slidenum">
              <a:rPr lang="pl-PL" smtClean="0"/>
              <a:t>‹#›</a:t>
            </a:fld>
            <a:endParaRPr lang="pl-PL"/>
          </a:p>
        </p:txBody>
      </p:sp>
    </p:spTree>
    <p:extLst>
      <p:ext uri="{BB962C8B-B14F-4D97-AF65-F5344CB8AC3E}">
        <p14:creationId xmlns:p14="http://schemas.microsoft.com/office/powerpoint/2010/main" val="249263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88809F4-C3A8-403D-A124-43682618AAB8}" type="datetimeFigureOut">
              <a:rPr lang="pl-PL" smtClean="0"/>
              <a:t>28.05.2019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3AB3BDD-3A10-469E-BA04-3D0F27DFDE99}" type="slidenum">
              <a:rPr lang="pl-PL" smtClean="0"/>
              <a:t>‹#›</a:t>
            </a:fld>
            <a:endParaRPr lang="pl-PL"/>
          </a:p>
        </p:txBody>
      </p:sp>
    </p:spTree>
    <p:extLst>
      <p:ext uri="{BB962C8B-B14F-4D97-AF65-F5344CB8AC3E}">
        <p14:creationId xmlns:p14="http://schemas.microsoft.com/office/powerpoint/2010/main" val="320047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88809F4-C3A8-403D-A124-43682618AAB8}" type="datetimeFigureOut">
              <a:rPr lang="pl-PL" smtClean="0"/>
              <a:t>28.05.2019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3AB3BDD-3A10-469E-BA04-3D0F27DFDE99}" type="slidenum">
              <a:rPr lang="pl-PL" smtClean="0"/>
              <a:t>‹#›</a:t>
            </a:fld>
            <a:endParaRPr lang="pl-PL"/>
          </a:p>
        </p:txBody>
      </p:sp>
    </p:spTree>
    <p:extLst>
      <p:ext uri="{BB962C8B-B14F-4D97-AF65-F5344CB8AC3E}">
        <p14:creationId xmlns:p14="http://schemas.microsoft.com/office/powerpoint/2010/main" val="237894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88809F4-C3A8-403D-A124-43682618AAB8}" type="datetimeFigureOut">
              <a:rPr lang="pl-PL" smtClean="0"/>
              <a:t>28.05.2019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3AB3BDD-3A10-469E-BA04-3D0F27DFDE99}" type="slidenum">
              <a:rPr lang="pl-PL" smtClean="0"/>
              <a:t>‹#›</a:t>
            </a:fld>
            <a:endParaRPr lang="pl-PL"/>
          </a:p>
        </p:txBody>
      </p:sp>
    </p:spTree>
    <p:extLst>
      <p:ext uri="{BB962C8B-B14F-4D97-AF65-F5344CB8AC3E}">
        <p14:creationId xmlns:p14="http://schemas.microsoft.com/office/powerpoint/2010/main" val="139984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88809F4-C3A8-403D-A124-43682618AAB8}" type="datetimeFigureOut">
              <a:rPr lang="pl-PL" smtClean="0"/>
              <a:t>28.05.2019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3AB3BDD-3A10-469E-BA04-3D0F27DFDE99}" type="slidenum">
              <a:rPr lang="pl-PL" smtClean="0"/>
              <a:t>‹#›</a:t>
            </a:fld>
            <a:endParaRPr lang="pl-PL"/>
          </a:p>
        </p:txBody>
      </p:sp>
    </p:spTree>
    <p:extLst>
      <p:ext uri="{BB962C8B-B14F-4D97-AF65-F5344CB8AC3E}">
        <p14:creationId xmlns:p14="http://schemas.microsoft.com/office/powerpoint/2010/main" val="6139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88809F4-C3A8-403D-A124-43682618AAB8}" type="datetimeFigureOut">
              <a:rPr lang="pl-PL" smtClean="0"/>
              <a:t>28.05.2019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3AB3BDD-3A10-469E-BA04-3D0F27DFDE99}" type="slidenum">
              <a:rPr lang="pl-PL" smtClean="0"/>
              <a:t>‹#›</a:t>
            </a:fld>
            <a:endParaRPr lang="pl-PL"/>
          </a:p>
        </p:txBody>
      </p:sp>
    </p:spTree>
    <p:extLst>
      <p:ext uri="{BB962C8B-B14F-4D97-AF65-F5344CB8AC3E}">
        <p14:creationId xmlns:p14="http://schemas.microsoft.com/office/powerpoint/2010/main" val="342604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88809F4-C3A8-403D-A124-43682618AAB8}" type="datetimeFigureOut">
              <a:rPr lang="pl-PL" smtClean="0"/>
              <a:t>28.05.2019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3AB3BDD-3A10-469E-BA04-3D0F27DFDE99}" type="slidenum">
              <a:rPr lang="pl-PL" smtClean="0"/>
              <a:t>‹#›</a:t>
            </a:fld>
            <a:endParaRPr lang="pl-PL"/>
          </a:p>
        </p:txBody>
      </p:sp>
    </p:spTree>
    <p:extLst>
      <p:ext uri="{BB962C8B-B14F-4D97-AF65-F5344CB8AC3E}">
        <p14:creationId xmlns:p14="http://schemas.microsoft.com/office/powerpoint/2010/main" val="163783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88809F4-C3A8-403D-A124-43682618AAB8}" type="datetimeFigureOut">
              <a:rPr lang="pl-PL" smtClean="0"/>
              <a:t>28.05.2019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3AB3BDD-3A10-469E-BA04-3D0F27DFDE99}" type="slidenum">
              <a:rPr lang="pl-PL" smtClean="0"/>
              <a:t>‹#›</a:t>
            </a:fld>
            <a:endParaRPr lang="pl-PL"/>
          </a:p>
        </p:txBody>
      </p:sp>
    </p:spTree>
    <p:extLst>
      <p:ext uri="{BB962C8B-B14F-4D97-AF65-F5344CB8AC3E}">
        <p14:creationId xmlns:p14="http://schemas.microsoft.com/office/powerpoint/2010/main" val="58755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809F4-C3A8-403D-A124-43682618AAB8}" type="datetimeFigureOut">
              <a:rPr lang="pl-PL" smtClean="0"/>
              <a:t>28.05.2019</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B3BDD-3A10-469E-BA04-3D0F27DFDE99}" type="slidenum">
              <a:rPr lang="pl-PL" smtClean="0"/>
              <a:t>‹#›</a:t>
            </a:fld>
            <a:endParaRPr lang="pl-PL"/>
          </a:p>
        </p:txBody>
      </p:sp>
    </p:spTree>
    <p:extLst>
      <p:ext uri="{BB962C8B-B14F-4D97-AF65-F5344CB8AC3E}">
        <p14:creationId xmlns:p14="http://schemas.microsoft.com/office/powerpoint/2010/main" val="1447169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a:p>
        </p:txBody>
      </p:sp>
      <p:sp>
        <p:nvSpPr>
          <p:cNvPr id="3" name="Podtytuł 2"/>
          <p:cNvSpPr>
            <a:spLocks noGrp="1"/>
          </p:cNvSpPr>
          <p:nvPr>
            <p:ph type="subTitle" idx="1"/>
          </p:nvPr>
        </p:nvSpPr>
        <p:spPr/>
        <p:txBody>
          <a:bodyPr/>
          <a:lstStyle/>
          <a:p>
            <a:endParaRPr lang="pl-PL"/>
          </a:p>
        </p:txBody>
      </p:sp>
      <p:pic>
        <p:nvPicPr>
          <p:cNvPr id="11" name="Obraz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928"/>
            <a:ext cx="12192000" cy="6795072"/>
          </a:xfrm>
          <a:prstGeom prst="rect">
            <a:avLst/>
          </a:prstGeom>
        </p:spPr>
      </p:pic>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916" y="1639856"/>
            <a:ext cx="2254730" cy="1593994"/>
          </a:xfrm>
          <a:prstGeom prst="rect">
            <a:avLst/>
          </a:prstGeom>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727399"/>
          </a:xfrm>
          <a:prstGeom prst="rect">
            <a:avLst/>
          </a:prstGeom>
        </p:spPr>
      </p:pic>
      <p:sp>
        <p:nvSpPr>
          <p:cNvPr id="13" name="pole tekstowe 12"/>
          <p:cNvSpPr txBox="1"/>
          <p:nvPr/>
        </p:nvSpPr>
        <p:spPr>
          <a:xfrm>
            <a:off x="6705601" y="3430925"/>
            <a:ext cx="5405377" cy="1723549"/>
          </a:xfrm>
          <a:prstGeom prst="rect">
            <a:avLst/>
          </a:prstGeom>
          <a:noFill/>
        </p:spPr>
        <p:txBody>
          <a:bodyPr wrap="square" rtlCol="0">
            <a:spAutoFit/>
          </a:bodyPr>
          <a:lstStyle/>
          <a:p>
            <a:pPr algn="ctr"/>
            <a:r>
              <a:rPr lang="pl-PL" sz="2200" b="1" dirty="0" smtClean="0">
                <a:solidFill>
                  <a:schemeClr val="bg1"/>
                </a:solidFill>
              </a:rPr>
              <a:t>Ocena </a:t>
            </a:r>
            <a:r>
              <a:rPr lang="pl-PL" sz="2200" b="1" dirty="0">
                <a:solidFill>
                  <a:schemeClr val="bg1"/>
                </a:solidFill>
              </a:rPr>
              <a:t>wpływu wsparcia kierowanego </a:t>
            </a:r>
            <a:endParaRPr lang="pl-PL" sz="2200" b="1" dirty="0" smtClean="0">
              <a:solidFill>
                <a:schemeClr val="bg1"/>
              </a:solidFill>
            </a:endParaRPr>
          </a:p>
          <a:p>
            <a:pPr algn="ctr"/>
            <a:r>
              <a:rPr lang="pl-PL" sz="2200" b="1" dirty="0" smtClean="0">
                <a:solidFill>
                  <a:schemeClr val="bg1"/>
                </a:solidFill>
              </a:rPr>
              <a:t>do </a:t>
            </a:r>
            <a:r>
              <a:rPr lang="pl-PL" sz="2200" b="1" dirty="0">
                <a:solidFill>
                  <a:schemeClr val="bg1"/>
                </a:solidFill>
              </a:rPr>
              <a:t>osób w najtrudniejszej sytuacji na rynku pracy w województwie mazowieckim na ich sytuację po zakończeniu udziału w projekcie</a:t>
            </a:r>
          </a:p>
          <a:p>
            <a:pPr algn="ctr"/>
            <a:endParaRPr lang="pl-PL" dirty="0"/>
          </a:p>
        </p:txBody>
      </p:sp>
      <p:sp>
        <p:nvSpPr>
          <p:cNvPr id="14" name="pole tekstowe 13"/>
          <p:cNvSpPr txBox="1"/>
          <p:nvPr/>
        </p:nvSpPr>
        <p:spPr>
          <a:xfrm>
            <a:off x="6568634" y="5765512"/>
            <a:ext cx="5405377" cy="584775"/>
          </a:xfrm>
          <a:prstGeom prst="rect">
            <a:avLst/>
          </a:prstGeom>
          <a:noFill/>
        </p:spPr>
        <p:txBody>
          <a:bodyPr wrap="square" rtlCol="0">
            <a:spAutoFit/>
          </a:bodyPr>
          <a:lstStyle/>
          <a:p>
            <a:pPr algn="ctr"/>
            <a:r>
              <a:rPr lang="pl-PL" sz="3200" b="1" dirty="0" smtClean="0">
                <a:solidFill>
                  <a:schemeClr val="bg1"/>
                </a:solidFill>
              </a:rPr>
              <a:t>RAPORT KOŃCOWY </a:t>
            </a:r>
          </a:p>
        </p:txBody>
      </p:sp>
    </p:spTree>
    <p:extLst>
      <p:ext uri="{BB962C8B-B14F-4D97-AF65-F5344CB8AC3E}">
        <p14:creationId xmlns:p14="http://schemas.microsoft.com/office/powerpoint/2010/main" val="1060495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rostokąt 2"/>
          <p:cNvSpPr/>
          <p:nvPr/>
        </p:nvSpPr>
        <p:spPr>
          <a:xfrm>
            <a:off x="0" y="5066522"/>
            <a:ext cx="12192000" cy="18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444520" y="517430"/>
            <a:ext cx="2824492" cy="461665"/>
          </a:xfrm>
          <a:prstGeom prst="rect">
            <a:avLst/>
          </a:prstGeom>
          <a:noFill/>
        </p:spPr>
        <p:txBody>
          <a:bodyPr wrap="none" rtlCol="0">
            <a:spAutoFit/>
          </a:bodyPr>
          <a:lstStyle/>
          <a:p>
            <a:pPr algn="ctr"/>
            <a:r>
              <a:rPr lang="pl-PL"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Niekorzystna zmiana</a:t>
            </a:r>
            <a:endParaRPr lang="pl-PL" sz="2300" b="1" dirty="0">
              <a:solidFill>
                <a:schemeClr val="bg1"/>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1320368961"/>
              </p:ext>
            </p:extLst>
          </p:nvPr>
        </p:nvGraphicFramePr>
        <p:xfrm>
          <a:off x="335280" y="2416771"/>
          <a:ext cx="5024511" cy="3413760"/>
        </p:xfrm>
        <a:graphic>
          <a:graphicData uri="http://schemas.openxmlformats.org/drawingml/2006/table">
            <a:tbl>
              <a:tblPr firstRow="1" firstCol="1" bandRow="1">
                <a:tableStyleId>{21E4AEA4-8DFA-4A89-87EB-49C32662AFE0}</a:tableStyleId>
              </a:tblPr>
              <a:tblGrid>
                <a:gridCol w="1829927"/>
                <a:gridCol w="3194584"/>
              </a:tblGrid>
              <a:tr h="161925">
                <a:tc>
                  <a:txBody>
                    <a:bodyPr/>
                    <a:lstStyle/>
                    <a:p>
                      <a:pPr algn="ctr">
                        <a:spcAft>
                          <a:spcPts val="0"/>
                        </a:spcAft>
                      </a:pPr>
                      <a:r>
                        <a:rPr lang="pl-PL" sz="1600" dirty="0">
                          <a:effectLst/>
                        </a:rPr>
                        <a:t>Priorytet inwestycyjny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1600">
                          <a:effectLst/>
                        </a:rPr>
                        <a:t>Odsetek uczestników, u których zaszła zmiana danego rodzaju</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8iv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9i</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9iv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9v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10i</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0,31%</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10iii</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2,60%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10iv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0,87%</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600" b="1">
                          <a:effectLst/>
                          <a:latin typeface="Calibri" panose="020F0502020204030204" pitchFamily="34" charset="0"/>
                          <a:ea typeface="Times New Roman" panose="02020603050405020304" pitchFamily="18" charset="0"/>
                          <a:cs typeface="Calibri" panose="020F0502020204030204" pitchFamily="34" charset="0"/>
                        </a:rPr>
                        <a:t>Ogółem</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1,02%</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7" name="Prostokąt 6"/>
          <p:cNvSpPr/>
          <p:nvPr/>
        </p:nvSpPr>
        <p:spPr>
          <a:xfrm>
            <a:off x="1856766" y="6045617"/>
            <a:ext cx="10246360" cy="338554"/>
          </a:xfrm>
          <a:prstGeom prst="rect">
            <a:avLst/>
          </a:prstGeom>
        </p:spPr>
        <p:txBody>
          <a:bodyPr wrap="square">
            <a:spAutoFit/>
          </a:bodyPr>
          <a:lstStyle/>
          <a:p>
            <a:pPr algn="just">
              <a:spcAft>
                <a:spcPts val="0"/>
              </a:spcAft>
            </a:pPr>
            <a:r>
              <a:rPr lang="pl-PL" sz="1600" i="1" dirty="0">
                <a:latin typeface="Calibri" panose="020F0502020204030204" pitchFamily="34" charset="0"/>
                <a:ea typeface="Calibri" panose="020F0502020204030204" pitchFamily="34" charset="0"/>
                <a:cs typeface="Times New Roman" panose="02020603050405020304" pitchFamily="18" charset="0"/>
              </a:rPr>
              <a:t>Źródło: opracowanie własne na podstawie badania CAWI/CATI z uczestnikami projektów.</a:t>
            </a:r>
            <a:endParaRPr lang="pl-PL"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Prostokąt 7"/>
          <p:cNvSpPr/>
          <p:nvPr/>
        </p:nvSpPr>
        <p:spPr>
          <a:xfrm>
            <a:off x="335279" y="1520460"/>
            <a:ext cx="5024512" cy="830997"/>
          </a:xfrm>
          <a:prstGeom prst="rect">
            <a:avLst/>
          </a:prstGeom>
        </p:spPr>
        <p:txBody>
          <a:bodyPr wrap="square">
            <a:spAutoFit/>
          </a:bodyPr>
          <a:lstStyle/>
          <a:p>
            <a:pPr algn="just"/>
            <a:r>
              <a:rPr lang="pl-PL" sz="1600" b="1" dirty="0">
                <a:latin typeface="Calibri" panose="020F0502020204030204" pitchFamily="34" charset="0"/>
                <a:ea typeface="Calibri" panose="020F0502020204030204" pitchFamily="34" charset="0"/>
                <a:cs typeface="Times New Roman" panose="02020603050405020304" pitchFamily="18" charset="0"/>
              </a:rPr>
              <a:t>Niekorzystna zmiana - przejście ze stabilnego do niepewnego </a:t>
            </a:r>
            <a:r>
              <a:rPr lang="pl-PL" sz="1600" b="1" dirty="0" smtClean="0">
                <a:latin typeface="Calibri" panose="020F0502020204030204" pitchFamily="34" charset="0"/>
                <a:ea typeface="Calibri" panose="020F0502020204030204" pitchFamily="34" charset="0"/>
                <a:cs typeface="Times New Roman" panose="02020603050405020304" pitchFamily="18" charset="0"/>
              </a:rPr>
              <a:t>zatrudnienia – </a:t>
            </a:r>
            <a:r>
              <a:rPr lang="pl-PL" sz="1600" b="1" dirty="0">
                <a:latin typeface="Calibri" panose="020F0502020204030204" pitchFamily="34" charset="0"/>
                <a:ea typeface="Calibri" panose="020F0502020204030204" pitchFamily="34" charset="0"/>
                <a:cs typeface="Times New Roman" panose="02020603050405020304" pitchFamily="18" charset="0"/>
              </a:rPr>
              <a:t>wartość wskaźnika </a:t>
            </a:r>
            <a:r>
              <a:rPr lang="pl-PL" sz="1600" b="1" dirty="0" smtClean="0">
                <a:latin typeface="Calibri" panose="020F0502020204030204" pitchFamily="34" charset="0"/>
                <a:ea typeface="Calibri" panose="020F0502020204030204" pitchFamily="34" charset="0"/>
                <a:cs typeface="Times New Roman" panose="02020603050405020304" pitchFamily="18" charset="0"/>
              </a:rPr>
              <a:t>                 w </a:t>
            </a:r>
            <a:r>
              <a:rPr lang="pl-PL" sz="1600" b="1" dirty="0">
                <a:latin typeface="Calibri" panose="020F0502020204030204" pitchFamily="34" charset="0"/>
                <a:ea typeface="Calibri" panose="020F0502020204030204" pitchFamily="34" charset="0"/>
                <a:cs typeface="Times New Roman" panose="02020603050405020304" pitchFamily="18" charset="0"/>
              </a:rPr>
              <a:t>podziale na priorytety inwestycyjne</a:t>
            </a:r>
            <a:endParaRPr lang="pl-PL" sz="1600" b="1" dirty="0"/>
          </a:p>
        </p:txBody>
      </p:sp>
      <p:sp>
        <p:nvSpPr>
          <p:cNvPr id="10" name="Prostokąt 9"/>
          <p:cNvSpPr/>
          <p:nvPr/>
        </p:nvSpPr>
        <p:spPr>
          <a:xfrm>
            <a:off x="6096000" y="1520459"/>
            <a:ext cx="5617698" cy="830997"/>
          </a:xfrm>
          <a:prstGeom prst="rect">
            <a:avLst/>
          </a:prstGeom>
        </p:spPr>
        <p:txBody>
          <a:bodyPr wrap="square">
            <a:spAutoFit/>
          </a:bodyPr>
          <a:lstStyle/>
          <a:p>
            <a:pPr algn="just"/>
            <a:r>
              <a:rPr lang="pl-PL" sz="1600" b="1" dirty="0">
                <a:latin typeface="Calibri" panose="020F0502020204030204" pitchFamily="34" charset="0"/>
                <a:ea typeface="Calibri" panose="020F0502020204030204" pitchFamily="34" charset="0"/>
                <a:cs typeface="Times New Roman" panose="02020603050405020304" pitchFamily="18" charset="0"/>
              </a:rPr>
              <a:t>Niekorzystna zmiana </a:t>
            </a:r>
            <a:r>
              <a:rPr lang="pl-PL" sz="1600" b="1" dirty="0" smtClean="0">
                <a:latin typeface="Calibri" panose="020F0502020204030204" pitchFamily="34" charset="0"/>
                <a:ea typeface="Calibri" panose="020F0502020204030204" pitchFamily="34" charset="0"/>
                <a:cs typeface="Times New Roman" panose="02020603050405020304" pitchFamily="18" charset="0"/>
              </a:rPr>
              <a:t>- przejście </a:t>
            </a:r>
            <a:r>
              <a:rPr lang="pl-PL" sz="1600" b="1" dirty="0">
                <a:latin typeface="Calibri" panose="020F0502020204030204" pitchFamily="34" charset="0"/>
                <a:ea typeface="Calibri" panose="020F0502020204030204" pitchFamily="34" charset="0"/>
                <a:cs typeface="Times New Roman" panose="02020603050405020304" pitchFamily="18" charset="0"/>
              </a:rPr>
              <a:t>z pełnego do niepełnego </a:t>
            </a:r>
            <a:r>
              <a:rPr lang="pl-PL" sz="1600" b="1" dirty="0" smtClean="0">
                <a:latin typeface="Calibri" panose="020F0502020204030204" pitchFamily="34" charset="0"/>
                <a:ea typeface="Calibri" panose="020F0502020204030204" pitchFamily="34" charset="0"/>
                <a:cs typeface="Times New Roman" panose="02020603050405020304" pitchFamily="18" charset="0"/>
              </a:rPr>
              <a:t>zatrudnienia – </a:t>
            </a:r>
            <a:r>
              <a:rPr lang="pl-PL" sz="1600" b="1" dirty="0">
                <a:latin typeface="Calibri" panose="020F0502020204030204" pitchFamily="34" charset="0"/>
                <a:ea typeface="Calibri" panose="020F0502020204030204" pitchFamily="34" charset="0"/>
                <a:cs typeface="Times New Roman" panose="02020603050405020304" pitchFamily="18" charset="0"/>
              </a:rPr>
              <a:t>wartość wskaźnika w podziale na priorytety inwestycyjne</a:t>
            </a:r>
            <a:endParaRPr lang="pl-PL" sz="1600" b="1" dirty="0"/>
          </a:p>
        </p:txBody>
      </p:sp>
      <p:graphicFrame>
        <p:nvGraphicFramePr>
          <p:cNvPr id="11" name="Tabela 10"/>
          <p:cNvGraphicFramePr>
            <a:graphicFrameLocks noGrp="1"/>
          </p:cNvGraphicFramePr>
          <p:nvPr>
            <p:extLst>
              <p:ext uri="{D42A27DB-BD31-4B8C-83A1-F6EECF244321}">
                <p14:modId xmlns:p14="http://schemas.microsoft.com/office/powerpoint/2010/main" val="436656421"/>
              </p:ext>
            </p:extLst>
          </p:nvPr>
        </p:nvGraphicFramePr>
        <p:xfrm>
          <a:off x="6096000" y="2416771"/>
          <a:ext cx="5615354" cy="3413760"/>
        </p:xfrm>
        <a:graphic>
          <a:graphicData uri="http://schemas.openxmlformats.org/drawingml/2006/table">
            <a:tbl>
              <a:tblPr firstRow="1" firstCol="1" bandRow="1">
                <a:tableStyleId>{21E4AEA4-8DFA-4A89-87EB-49C32662AFE0}</a:tableStyleId>
              </a:tblPr>
              <a:tblGrid>
                <a:gridCol w="2045112"/>
                <a:gridCol w="3570242"/>
              </a:tblGrid>
              <a:tr h="161925">
                <a:tc>
                  <a:txBody>
                    <a:bodyPr/>
                    <a:lstStyle/>
                    <a:p>
                      <a:pPr algn="ctr">
                        <a:spcAft>
                          <a:spcPts val="0"/>
                        </a:spcAft>
                      </a:pPr>
                      <a:r>
                        <a:rPr lang="pl-PL" sz="1600" dirty="0">
                          <a:effectLst/>
                        </a:rPr>
                        <a:t>Priorytet inwestycyjny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1600">
                          <a:effectLst/>
                        </a:rPr>
                        <a:t>Odsetek uczestników, u których zaszła zmiana danego rodzaju</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8iv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61925">
                <a:tc>
                  <a:txBody>
                    <a:bodyPr/>
                    <a:lstStyle/>
                    <a:p>
                      <a:pPr algn="ctr">
                        <a:lnSpc>
                          <a:spcPct val="150000"/>
                        </a:lnSpc>
                        <a:spcAft>
                          <a:spcPts val="0"/>
                        </a:spcAft>
                      </a:pPr>
                      <a:r>
                        <a:rPr lang="pl-PL" sz="1600" dirty="0">
                          <a:effectLst/>
                          <a:latin typeface="Calibri" panose="020F0502020204030204" pitchFamily="34" charset="0"/>
                          <a:ea typeface="Times New Roman" panose="02020603050405020304" pitchFamily="18" charset="0"/>
                          <a:cs typeface="Calibri" panose="020F0502020204030204" pitchFamily="34" charset="0"/>
                        </a:rPr>
                        <a:t>9i</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9iv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9v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10i</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10iii</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0,26%</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10iv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0,14%</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600" b="1">
                          <a:effectLst/>
                          <a:latin typeface="Calibri" panose="020F0502020204030204" pitchFamily="34" charset="0"/>
                          <a:ea typeface="Times New Roman" panose="02020603050405020304" pitchFamily="18" charset="0"/>
                          <a:cs typeface="Calibri" panose="020F0502020204030204" pitchFamily="34" charset="0"/>
                        </a:rPr>
                        <a:t>Ogółem</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0,11%</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2374632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rostokąt 2"/>
          <p:cNvSpPr/>
          <p:nvPr/>
        </p:nvSpPr>
        <p:spPr>
          <a:xfrm>
            <a:off x="0" y="5066522"/>
            <a:ext cx="12192000" cy="18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342828" y="278879"/>
            <a:ext cx="2957541" cy="830997"/>
          </a:xfrm>
          <a:prstGeom prst="rect">
            <a:avLst/>
          </a:prstGeom>
          <a:noFill/>
        </p:spPr>
        <p:txBody>
          <a:bodyPr wrap="none" rtlCol="0">
            <a:spAutoFit/>
          </a:bodyPr>
          <a:lstStyle/>
          <a:p>
            <a:pPr algn="ctr"/>
            <a:r>
              <a:rPr lang="pl-PL"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Niekorzystna </a:t>
            </a:r>
            <a:r>
              <a:rPr lang="pl-PL"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zmiana/</a:t>
            </a:r>
          </a:p>
          <a:p>
            <a:pPr algn="ctr"/>
            <a:r>
              <a:rPr lang="pl-PL"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brak zmian</a:t>
            </a:r>
            <a:endParaRPr lang="pl-PL" sz="2300" b="1" dirty="0">
              <a:solidFill>
                <a:schemeClr val="bg1"/>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4174132081"/>
              </p:ext>
            </p:extLst>
          </p:nvPr>
        </p:nvGraphicFramePr>
        <p:xfrm>
          <a:off x="437272" y="2437873"/>
          <a:ext cx="5288280" cy="3413760"/>
        </p:xfrm>
        <a:graphic>
          <a:graphicData uri="http://schemas.openxmlformats.org/drawingml/2006/table">
            <a:tbl>
              <a:tblPr firstRow="1" firstCol="1" bandRow="1">
                <a:tableStyleId>{21E4AEA4-8DFA-4A89-87EB-49C32662AFE0}</a:tableStyleId>
              </a:tblPr>
              <a:tblGrid>
                <a:gridCol w="1925992"/>
                <a:gridCol w="3362288"/>
              </a:tblGrid>
              <a:tr h="161925">
                <a:tc>
                  <a:txBody>
                    <a:bodyPr/>
                    <a:lstStyle/>
                    <a:p>
                      <a:pPr algn="ctr">
                        <a:spcAft>
                          <a:spcPts val="0"/>
                        </a:spcAft>
                      </a:pPr>
                      <a:r>
                        <a:rPr lang="pl-PL" sz="1600" dirty="0">
                          <a:effectLst/>
                        </a:rPr>
                        <a:t>Priorytet inwestycyjny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1600">
                          <a:effectLst/>
                        </a:rPr>
                        <a:t>Odsetek uczestników, u których zaszła zmiana danego rodzaju</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61925">
                <a:tc>
                  <a:txBody>
                    <a:bodyPr/>
                    <a:lstStyle/>
                    <a:p>
                      <a:pPr algn="ctr">
                        <a:lnSpc>
                          <a:spcPct val="150000"/>
                        </a:lnSpc>
                        <a:spcAft>
                          <a:spcPts val="0"/>
                        </a:spcAft>
                      </a:pPr>
                      <a:r>
                        <a:rPr lang="pl-PL" sz="1600" dirty="0">
                          <a:effectLst/>
                          <a:latin typeface="Calibri" panose="020F0502020204030204" pitchFamily="34" charset="0"/>
                          <a:ea typeface="Times New Roman" panose="02020603050405020304" pitchFamily="18" charset="0"/>
                          <a:cs typeface="Calibri" panose="020F0502020204030204" pitchFamily="34" charset="0"/>
                        </a:rPr>
                        <a:t>8iv</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9i</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25,00%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9iv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9v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10i</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26,76%</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10iii</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26,49%</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10iv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25,90%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600" b="1">
                          <a:effectLst/>
                          <a:latin typeface="Calibri" panose="020F0502020204030204" pitchFamily="34" charset="0"/>
                          <a:ea typeface="Times New Roman" panose="02020603050405020304" pitchFamily="18" charset="0"/>
                          <a:cs typeface="Calibri" panose="020F0502020204030204" pitchFamily="34" charset="0"/>
                        </a:rPr>
                        <a:t>Ogółem</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26,29%</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7" name="Prostokąt 6"/>
          <p:cNvSpPr/>
          <p:nvPr/>
        </p:nvSpPr>
        <p:spPr>
          <a:xfrm>
            <a:off x="1945640" y="5825641"/>
            <a:ext cx="10246360" cy="338554"/>
          </a:xfrm>
          <a:prstGeom prst="rect">
            <a:avLst/>
          </a:prstGeom>
        </p:spPr>
        <p:txBody>
          <a:bodyPr wrap="square">
            <a:spAutoFit/>
          </a:bodyPr>
          <a:lstStyle/>
          <a:p>
            <a:pPr algn="just">
              <a:spcAft>
                <a:spcPts val="0"/>
              </a:spcAft>
            </a:pPr>
            <a:r>
              <a:rPr lang="pl-PL" sz="1600" i="1" dirty="0">
                <a:latin typeface="Calibri" panose="020F0502020204030204" pitchFamily="34" charset="0"/>
                <a:ea typeface="Calibri" panose="020F0502020204030204" pitchFamily="34" charset="0"/>
                <a:cs typeface="Times New Roman" panose="02020603050405020304" pitchFamily="18" charset="0"/>
              </a:rPr>
              <a:t>Źródło: opracowanie własne na podstawie badania CAWI/CATI z uczestnikami projektów.</a:t>
            </a:r>
            <a:endParaRPr lang="pl-PL"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Prostokąt 7"/>
          <p:cNvSpPr/>
          <p:nvPr/>
        </p:nvSpPr>
        <p:spPr>
          <a:xfrm>
            <a:off x="437272" y="1787784"/>
            <a:ext cx="5224974" cy="584775"/>
          </a:xfrm>
          <a:prstGeom prst="rect">
            <a:avLst/>
          </a:prstGeom>
        </p:spPr>
        <p:txBody>
          <a:bodyPr wrap="square">
            <a:spAutoFit/>
          </a:bodyPr>
          <a:lstStyle/>
          <a:p>
            <a:pPr algn="just"/>
            <a:r>
              <a:rPr lang="pl-PL" sz="1600" b="1" dirty="0">
                <a:latin typeface="Calibri" panose="020F0502020204030204" pitchFamily="34" charset="0"/>
                <a:ea typeface="Calibri" panose="020F0502020204030204" pitchFamily="34" charset="0"/>
                <a:cs typeface="Times New Roman" panose="02020603050405020304" pitchFamily="18" charset="0"/>
              </a:rPr>
              <a:t>Niekorzystna zmiana - spadek wysokości </a:t>
            </a:r>
            <a:r>
              <a:rPr lang="pl-PL" sz="1600" b="1" dirty="0" smtClean="0">
                <a:latin typeface="Calibri" panose="020F0502020204030204" pitchFamily="34" charset="0"/>
                <a:ea typeface="Calibri" panose="020F0502020204030204" pitchFamily="34" charset="0"/>
                <a:cs typeface="Times New Roman" panose="02020603050405020304" pitchFamily="18" charset="0"/>
              </a:rPr>
              <a:t>wynagrodzenia – </a:t>
            </a:r>
            <a:r>
              <a:rPr lang="pl-PL" sz="1600" b="1" dirty="0">
                <a:latin typeface="Calibri" panose="020F0502020204030204" pitchFamily="34" charset="0"/>
                <a:ea typeface="Calibri" panose="020F0502020204030204" pitchFamily="34" charset="0"/>
                <a:cs typeface="Times New Roman" panose="02020603050405020304" pitchFamily="18" charset="0"/>
              </a:rPr>
              <a:t>wartość wskaźnika w podziale na priorytety inwestycyjne</a:t>
            </a:r>
            <a:endParaRPr lang="pl-PL" sz="1600" b="1" dirty="0"/>
          </a:p>
        </p:txBody>
      </p:sp>
      <p:sp>
        <p:nvSpPr>
          <p:cNvPr id="10" name="Prostokąt 9"/>
          <p:cNvSpPr/>
          <p:nvPr/>
        </p:nvSpPr>
        <p:spPr>
          <a:xfrm>
            <a:off x="6118278" y="1778669"/>
            <a:ext cx="5770098" cy="584775"/>
          </a:xfrm>
          <a:prstGeom prst="rect">
            <a:avLst/>
          </a:prstGeom>
        </p:spPr>
        <p:txBody>
          <a:bodyPr wrap="square">
            <a:spAutoFit/>
          </a:bodyPr>
          <a:lstStyle/>
          <a:p>
            <a:pPr algn="just"/>
            <a:r>
              <a:rPr lang="pl-PL" sz="1600" b="1" dirty="0" smtClean="0">
                <a:latin typeface="Calibri" panose="020F0502020204030204" pitchFamily="34" charset="0"/>
                <a:ea typeface="Calibri" panose="020F0502020204030204" pitchFamily="34" charset="0"/>
                <a:cs typeface="Times New Roman" panose="02020603050405020304" pitchFamily="18" charset="0"/>
              </a:rPr>
              <a:t>Brak zmian – </a:t>
            </a:r>
            <a:r>
              <a:rPr lang="pl-PL" sz="1600" b="1" dirty="0">
                <a:latin typeface="Calibri" panose="020F0502020204030204" pitchFamily="34" charset="0"/>
                <a:ea typeface="Calibri" panose="020F0502020204030204" pitchFamily="34" charset="0"/>
                <a:cs typeface="Times New Roman" panose="02020603050405020304" pitchFamily="18" charset="0"/>
              </a:rPr>
              <a:t>wartość wskaźnika w podziale na priorytety inwestycyjne</a:t>
            </a:r>
            <a:endParaRPr lang="pl-PL" sz="1600" b="1" dirty="0"/>
          </a:p>
        </p:txBody>
      </p:sp>
      <p:graphicFrame>
        <p:nvGraphicFramePr>
          <p:cNvPr id="11" name="Tabela 10"/>
          <p:cNvGraphicFramePr>
            <a:graphicFrameLocks noGrp="1"/>
          </p:cNvGraphicFramePr>
          <p:nvPr>
            <p:extLst>
              <p:ext uri="{D42A27DB-BD31-4B8C-83A1-F6EECF244321}">
                <p14:modId xmlns:p14="http://schemas.microsoft.com/office/powerpoint/2010/main" val="256471968"/>
              </p:ext>
            </p:extLst>
          </p:nvPr>
        </p:nvGraphicFramePr>
        <p:xfrm>
          <a:off x="6226130" y="2428758"/>
          <a:ext cx="5583698" cy="3413760"/>
        </p:xfrm>
        <a:graphic>
          <a:graphicData uri="http://schemas.openxmlformats.org/drawingml/2006/table">
            <a:tbl>
              <a:tblPr firstRow="1" firstCol="1" bandRow="1">
                <a:tableStyleId>{21E4AEA4-8DFA-4A89-87EB-49C32662AFE0}</a:tableStyleId>
              </a:tblPr>
              <a:tblGrid>
                <a:gridCol w="2033583"/>
                <a:gridCol w="3550115"/>
              </a:tblGrid>
              <a:tr h="0">
                <a:tc>
                  <a:txBody>
                    <a:bodyPr/>
                    <a:lstStyle/>
                    <a:p>
                      <a:pPr algn="ctr">
                        <a:spcAft>
                          <a:spcPts val="0"/>
                        </a:spcAft>
                      </a:pPr>
                      <a:r>
                        <a:rPr lang="pl-PL" sz="1600" dirty="0">
                          <a:effectLst/>
                        </a:rPr>
                        <a:t>Priorytet inwestycyjny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1600">
                          <a:effectLst/>
                        </a:rPr>
                        <a:t>Odsetek uczestników, u których zaszła zmiana danego rodzaju</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8iv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25,00%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0">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9i</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43,75%</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0">
                <a:tc>
                  <a:txBody>
                    <a:bodyPr/>
                    <a:lstStyle/>
                    <a:p>
                      <a:pPr algn="ctr">
                        <a:lnSpc>
                          <a:spcPct val="150000"/>
                        </a:lnSpc>
                        <a:spcAft>
                          <a:spcPts val="0"/>
                        </a:spcAft>
                      </a:pPr>
                      <a:r>
                        <a:rPr lang="pl-PL" sz="1600" dirty="0">
                          <a:effectLst/>
                          <a:latin typeface="Calibri" panose="020F0502020204030204" pitchFamily="34" charset="0"/>
                          <a:ea typeface="Times New Roman" panose="02020603050405020304" pitchFamily="18" charset="0"/>
                          <a:cs typeface="Calibri" panose="020F0502020204030204" pitchFamily="34" charset="0"/>
                        </a:rPr>
                        <a:t>9iv</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50,00%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0">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9v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effectLst/>
                          <a:latin typeface="Calibri" panose="020F0502020204030204" pitchFamily="34" charset="0"/>
                          <a:ea typeface="Calibri" panose="020F0502020204030204" pitchFamily="34" charset="0"/>
                          <a:cs typeface="Calibri" panose="020F0502020204030204" pitchFamily="34" charset="0"/>
                        </a:rPr>
                        <a:t>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0">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10i</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56,65%</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0">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10iii</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39,74%</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0">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10iv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35,89%</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0">
                <a:tc>
                  <a:txBody>
                    <a:bodyPr/>
                    <a:lstStyle/>
                    <a:p>
                      <a:pPr algn="ctr">
                        <a:lnSpc>
                          <a:spcPct val="150000"/>
                        </a:lnSpc>
                        <a:spcAft>
                          <a:spcPts val="0"/>
                        </a:spcAft>
                      </a:pPr>
                      <a:r>
                        <a:rPr lang="pl-PL" sz="1600" b="1">
                          <a:effectLst/>
                          <a:latin typeface="Calibri" panose="020F0502020204030204" pitchFamily="34" charset="0"/>
                          <a:ea typeface="Times New Roman" panose="02020603050405020304" pitchFamily="18" charset="0"/>
                          <a:cs typeface="Calibri" panose="020F0502020204030204" pitchFamily="34" charset="0"/>
                        </a:rPr>
                        <a:t>Ogółem</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44,46%</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20627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rostokąt 2"/>
          <p:cNvSpPr/>
          <p:nvPr/>
        </p:nvSpPr>
        <p:spPr>
          <a:xfrm>
            <a:off x="0" y="5066522"/>
            <a:ext cx="12192000" cy="18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289875" y="464127"/>
            <a:ext cx="3235437" cy="461665"/>
          </a:xfrm>
          <a:prstGeom prst="rect">
            <a:avLst/>
          </a:prstGeom>
          <a:noFill/>
        </p:spPr>
        <p:txBody>
          <a:bodyPr wrap="none" rtlCol="0">
            <a:spAutoFit/>
          </a:bodyPr>
          <a:lstStyle/>
          <a:p>
            <a:pPr algn="ctr"/>
            <a:r>
              <a:rPr lang="pl-PL"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Wnioski i rekomendacje</a:t>
            </a:r>
            <a:endParaRPr lang="pl-PL" sz="2000" b="1" dirty="0">
              <a:solidFill>
                <a:schemeClr val="bg1"/>
              </a:solidFill>
            </a:endParaRPr>
          </a:p>
        </p:txBody>
      </p:sp>
      <p:graphicFrame>
        <p:nvGraphicFramePr>
          <p:cNvPr id="9" name="Tabela 8"/>
          <p:cNvGraphicFramePr>
            <a:graphicFrameLocks noGrp="1"/>
          </p:cNvGraphicFramePr>
          <p:nvPr>
            <p:extLst>
              <p:ext uri="{D42A27DB-BD31-4B8C-83A1-F6EECF244321}">
                <p14:modId xmlns:p14="http://schemas.microsoft.com/office/powerpoint/2010/main" val="3611928355"/>
              </p:ext>
            </p:extLst>
          </p:nvPr>
        </p:nvGraphicFramePr>
        <p:xfrm>
          <a:off x="289875" y="1524000"/>
          <a:ext cx="11546525" cy="5227320"/>
        </p:xfrm>
        <a:graphic>
          <a:graphicData uri="http://schemas.openxmlformats.org/drawingml/2006/table">
            <a:tbl>
              <a:tblPr firstRow="1" firstCol="1" bandRow="1"/>
              <a:tblGrid>
                <a:gridCol w="464248"/>
                <a:gridCol w="2903477"/>
                <a:gridCol w="1534160"/>
                <a:gridCol w="866883"/>
                <a:gridCol w="3127950"/>
                <a:gridCol w="745411"/>
                <a:gridCol w="1158985"/>
                <a:gridCol w="745411"/>
              </a:tblGrid>
              <a:tr h="758613">
                <a:tc>
                  <a:txBody>
                    <a:bodyPr/>
                    <a:lstStyle/>
                    <a:p>
                      <a:pPr algn="ctr">
                        <a:spcAft>
                          <a:spcPts val="0"/>
                        </a:spcAft>
                      </a:pPr>
                      <a:r>
                        <a:rPr lang="pl-PL"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L.p.</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Treść wniosku</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Treść rekomendacji</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Adresat rekome-ndacji</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Sposób wdrożenia</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Termin wdrożenia (kwartał)</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Klasa rekomendacji</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Obszar tematyczny</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r>
              <a:tr h="3793067">
                <a:tc>
                  <a:txBody>
                    <a:bodyPr/>
                    <a:lstStyle/>
                    <a:p>
                      <a:pPr algn="ctr">
                        <a:spcAft>
                          <a:spcPts val="0"/>
                        </a:spcAft>
                      </a:pPr>
                      <a:r>
                        <a:rPr lang="pl-PL"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400">
                          <a:effectLst/>
                          <a:latin typeface="Calibri" panose="020F0502020204030204" pitchFamily="34" charset="0"/>
                          <a:ea typeface="Calibri" panose="020F0502020204030204" pitchFamily="34" charset="0"/>
                          <a:cs typeface="Calibri" panose="020F0502020204030204" pitchFamily="34" charset="0"/>
                        </a:rPr>
                        <a:t>Główne zaobserwowane zmiany w sytuacji zawodowej uczestników projektów polegają na przejściu z niepewnego do stabilnego zatrudnienia oraz wzrostu oceny wynagrodzenia. W przypadku znacznego odsetka uczestników projektów zaobserwowano negatywne zmiany, polegające w głównej mierze na spadku oceny wysokości wynagrodzenia w stosunku do wykonywanej pracy. W przypadku części badanych uczestników projektu nie stwierdzono zmian sytuacji zawodowej. Sytuacja taka dotyczyła przede wszystkim osób powyżej 50 roku życia oraz osób z wykształceniem wyższym</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pl-PL" sz="1400">
                          <a:effectLst/>
                          <a:latin typeface="Calibri" panose="020F0502020204030204" pitchFamily="34" charset="0"/>
                          <a:ea typeface="Calibri" panose="020F0502020204030204" pitchFamily="34" charset="0"/>
                          <a:cs typeface="Calibri" panose="020F0502020204030204" pitchFamily="34" charset="0"/>
                        </a:rPr>
                        <a:t> </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400">
                          <a:effectLst/>
                          <a:latin typeface="Calibri" panose="020F0502020204030204" pitchFamily="34" charset="0"/>
                          <a:ea typeface="Calibri" panose="020F0502020204030204" pitchFamily="34" charset="0"/>
                          <a:cs typeface="Calibri" panose="020F0502020204030204" pitchFamily="34" charset="0"/>
                        </a:rPr>
                        <a:t>Zaleca się kontynuowanie wsparcia ze szczególnym uwzględnieniem grup, wobec których przynosi ono największe efekty. </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400">
                          <a:effectLst/>
                          <a:latin typeface="Calibri" panose="020F0502020204030204" pitchFamily="34" charset="0"/>
                          <a:ea typeface="Calibri" panose="020F0502020204030204" pitchFamily="34" charset="0"/>
                          <a:cs typeface="Calibri" panose="020F0502020204030204" pitchFamily="34" charset="0"/>
                        </a:rPr>
                        <a:t>IZ</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400">
                          <a:effectLst/>
                          <a:latin typeface="Calibri" panose="020F0502020204030204" pitchFamily="34" charset="0"/>
                          <a:ea typeface="Calibri" panose="020F0502020204030204" pitchFamily="34" charset="0"/>
                          <a:cs typeface="Calibri" panose="020F0502020204030204" pitchFamily="34" charset="0"/>
                        </a:rPr>
                        <a:t>W ramach przyszłej perspektywy finansowej rekomenduje się stworzenie odrębnych form wsparcia dla grup osób, w stosunku do których wsparcie jest najbardziej skuteczne. W stosunku do grup osób, w przypadku których wsparcie nie przynosi zadowalających efektów należy rozważyć wprowadzenie odrębnych form wsparcia bądź realizacji odrębnych projektów skierowanych przede wszystkim do tych grup. Pozwoli to na lepsze dopasowanie wsparcia do potrzeb osób o konkretnych cechach. Będzie to wymagało jednak uwzględnienia w ramach dokumentacji konkursowej zróżnicowanych kryteriów oceny wniosków i różnorodnych kryteriów uprawniających do uczestnictwa w danym projekcie.</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400">
                          <a:effectLst/>
                          <a:latin typeface="Calibri" panose="020F0502020204030204" pitchFamily="34" charset="0"/>
                          <a:ea typeface="Calibri" panose="020F0502020204030204" pitchFamily="34" charset="0"/>
                          <a:cs typeface="Calibri" panose="020F0502020204030204" pitchFamily="34" charset="0"/>
                        </a:rPr>
                        <a:t>I kwartał 2021 roku</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400">
                          <a:effectLst/>
                          <a:latin typeface="Calibri" panose="020F0502020204030204" pitchFamily="34" charset="0"/>
                          <a:ea typeface="Calibri" panose="020F0502020204030204" pitchFamily="34" charset="0"/>
                          <a:cs typeface="Calibri" panose="020F0502020204030204" pitchFamily="34" charset="0"/>
                        </a:rPr>
                        <a:t>Programowa - operacyjna</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400" dirty="0">
                          <a:effectLst/>
                          <a:latin typeface="Calibri" panose="020F0502020204030204" pitchFamily="34" charset="0"/>
                          <a:ea typeface="Calibri" panose="020F0502020204030204" pitchFamily="34" charset="0"/>
                          <a:cs typeface="Calibri" panose="020F0502020204030204" pitchFamily="34" charset="0"/>
                        </a:rPr>
                        <a:t>Rynek pracy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61202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rostokąt 2"/>
          <p:cNvSpPr/>
          <p:nvPr/>
        </p:nvSpPr>
        <p:spPr>
          <a:xfrm>
            <a:off x="0" y="5066522"/>
            <a:ext cx="12192000" cy="18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289875" y="464127"/>
            <a:ext cx="3235437" cy="461665"/>
          </a:xfrm>
          <a:prstGeom prst="rect">
            <a:avLst/>
          </a:prstGeom>
          <a:noFill/>
        </p:spPr>
        <p:txBody>
          <a:bodyPr wrap="none" rtlCol="0">
            <a:spAutoFit/>
          </a:bodyPr>
          <a:lstStyle/>
          <a:p>
            <a:pPr algn="ctr"/>
            <a:r>
              <a:rPr lang="pl-PL"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Wnioski i rekomendacje</a:t>
            </a:r>
            <a:endParaRPr lang="pl-PL" sz="2000" b="1" dirty="0">
              <a:solidFill>
                <a:schemeClr val="bg1"/>
              </a:solidFill>
            </a:endParaRPr>
          </a:p>
        </p:txBody>
      </p:sp>
      <p:graphicFrame>
        <p:nvGraphicFramePr>
          <p:cNvPr id="9" name="Tabela 8"/>
          <p:cNvGraphicFramePr>
            <a:graphicFrameLocks noGrp="1"/>
          </p:cNvGraphicFramePr>
          <p:nvPr>
            <p:extLst>
              <p:ext uri="{D42A27DB-BD31-4B8C-83A1-F6EECF244321}">
                <p14:modId xmlns:p14="http://schemas.microsoft.com/office/powerpoint/2010/main" val="3024408528"/>
              </p:ext>
            </p:extLst>
          </p:nvPr>
        </p:nvGraphicFramePr>
        <p:xfrm>
          <a:off x="289875" y="1524001"/>
          <a:ext cx="11546525" cy="4095967"/>
        </p:xfrm>
        <a:graphic>
          <a:graphicData uri="http://schemas.openxmlformats.org/drawingml/2006/table">
            <a:tbl>
              <a:tblPr firstRow="1" firstCol="1" bandRow="1"/>
              <a:tblGrid>
                <a:gridCol w="464248"/>
                <a:gridCol w="2903477"/>
                <a:gridCol w="1534160"/>
                <a:gridCol w="866883"/>
                <a:gridCol w="3127950"/>
                <a:gridCol w="745411"/>
                <a:gridCol w="1158985"/>
                <a:gridCol w="745411"/>
              </a:tblGrid>
              <a:tr h="851953">
                <a:tc>
                  <a:txBody>
                    <a:bodyPr/>
                    <a:lstStyle/>
                    <a:p>
                      <a:pPr algn="ctr">
                        <a:spcAft>
                          <a:spcPts val="0"/>
                        </a:spcAft>
                      </a:pPr>
                      <a:r>
                        <a:rPr lang="pl-PL"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L.p.</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Treść wniosku</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Treść rekomendacji</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Adresat rekome-ndacji</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Sposób wdrożenia</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Termin wdrożenia (kwartał)</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Klasa rekomendacji</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Obszar tematyczny</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r>
              <a:tr h="3029167">
                <a:tc>
                  <a:txBody>
                    <a:bodyPr/>
                    <a:lstStyle/>
                    <a:p>
                      <a:pPr algn="ctr">
                        <a:spcAft>
                          <a:spcPts val="0"/>
                        </a:spcAft>
                      </a:pPr>
                      <a:r>
                        <a:rPr lang="pl-PL" sz="1400" b="1" dirty="0" smtClean="0">
                          <a:solidFill>
                            <a:srgbClr val="FFFFFF"/>
                          </a:solidFill>
                          <a:effectLst/>
                          <a:latin typeface="Calibri" panose="020F0502020204030204" pitchFamily="34" charset="0"/>
                          <a:ea typeface="Calibri" panose="020F0502020204030204" pitchFamily="34" charset="0"/>
                          <a:cs typeface="Calibri" panose="020F0502020204030204" pitchFamily="34" charset="0"/>
                        </a:rPr>
                        <a:t>2</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Za najbardziej skuteczne formy wsparcia należy uznać studia/kształcenie na poziomie podyplomowym, zwrot kosztów dojazdu bądź zakwaterowania, szkolenia i kursy oraz wsparcie z zakresu wykorzystania TIK. O skuteczności form wsparcia decydują przede wszystkim możliwość poszerzenia wiedzy i umiejętności, zdobycia nowej bądź usystematyzowania posiadanej wiedzy. Należy także zaznaczyć, że uczestnicy wsparcia (a także pracodawcy) cenią wysoko wsparcie, którego efekty można potwierdzić w sposób formalny (np. poprzez certyfikat).</a:t>
                      </a:r>
                      <a:endParaRPr lang="pl-PL"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Rekomenduje się, by wsparcie w ramach przyszłej perspektywy finansowej umożliwiało potwierdzenie zdobytych przez uczestników umiejętności i kwalifikacji w sposób formalny.</a:t>
                      </a:r>
                      <a:endParaRPr lang="pl-PL"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IZ</a:t>
                      </a:r>
                      <a:endParaRPr lang="pl-PL"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 ramach przyszłej perspektywy finansowej rekomenduje się zastrzec w dokumentacji konkursowej informację dotyczącą konieczności potwierdzenia w sposób formalny uzyskanych przez uczestnika kompetencji, umiejętności i wiedzy (np. w postaci certyfikatów wydawanych przez organizatora szkolenia). Spowoduje to zwiększenie skuteczności świadczonego wsparcia, bowiem wsparcie takie, jak wykazało badanie, jest wyżej cenione zarówno przez uczestników projektów, jak też przez pracodawców. Dzięki takiemu postępowaniu możliwe będzie zwiększenie skali uzyskiwanych efektów.</a:t>
                      </a:r>
                      <a:endParaRPr lang="pl-PL"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kwartał 2021 roku</a:t>
                      </a:r>
                      <a:endParaRPr lang="pl-PL"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Programowa - operacyjna</a:t>
                      </a:r>
                      <a:endParaRPr lang="pl-PL"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Rynek pracy</a:t>
                      </a:r>
                      <a:endParaRPr lang="pl-PL"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6715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rostokąt 2"/>
          <p:cNvSpPr/>
          <p:nvPr/>
        </p:nvSpPr>
        <p:spPr>
          <a:xfrm>
            <a:off x="0" y="5066522"/>
            <a:ext cx="12192000" cy="18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289875" y="464127"/>
            <a:ext cx="3235437" cy="461665"/>
          </a:xfrm>
          <a:prstGeom prst="rect">
            <a:avLst/>
          </a:prstGeom>
          <a:noFill/>
        </p:spPr>
        <p:txBody>
          <a:bodyPr wrap="none" rtlCol="0">
            <a:spAutoFit/>
          </a:bodyPr>
          <a:lstStyle/>
          <a:p>
            <a:pPr algn="ctr"/>
            <a:r>
              <a:rPr lang="pl-PL"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Wnioski i rekomendacje</a:t>
            </a:r>
            <a:endParaRPr lang="pl-PL" sz="2000" b="1" dirty="0">
              <a:solidFill>
                <a:schemeClr val="bg1"/>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1658258098"/>
              </p:ext>
            </p:extLst>
          </p:nvPr>
        </p:nvGraphicFramePr>
        <p:xfrm>
          <a:off x="350909" y="1389919"/>
          <a:ext cx="11490181" cy="5346924"/>
        </p:xfrm>
        <a:graphic>
          <a:graphicData uri="http://schemas.openxmlformats.org/drawingml/2006/table">
            <a:tbl>
              <a:tblPr firstRow="1" firstCol="1" bandRow="1"/>
              <a:tblGrid>
                <a:gridCol w="461982"/>
                <a:gridCol w="3112687"/>
                <a:gridCol w="1473788"/>
                <a:gridCol w="692161"/>
                <a:gridCol w="2986043"/>
                <a:gridCol w="868418"/>
                <a:gridCol w="1153328"/>
                <a:gridCol w="741774"/>
              </a:tblGrid>
              <a:tr h="592044">
                <a:tc>
                  <a:txBody>
                    <a:bodyPr/>
                    <a:lstStyle/>
                    <a:p>
                      <a:pPr algn="ctr">
                        <a:spcAft>
                          <a:spcPts val="0"/>
                        </a:spcAft>
                      </a:pPr>
                      <a:r>
                        <a:rPr lang="pl-PL" sz="1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L.p.</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Treść wniosku</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Treść rekomendacji</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Adresat rekome-ndacji</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Sposób wdrożenia</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Termin wdrożenia (kwartał)</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Klasa rekomendacji</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Obszar tematyczny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r>
              <a:tr h="2137937">
                <a:tc>
                  <a:txBody>
                    <a:bodyPr/>
                    <a:lstStyle/>
                    <a:p>
                      <a:pPr algn="ctr">
                        <a:spcAft>
                          <a:spcPts val="0"/>
                        </a:spcAft>
                      </a:pPr>
                      <a:r>
                        <a:rPr lang="pl-PL"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3</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Należy zwrócić uwagę, że formy wsparcia cieszące się wyjątkowym zainteresowaniem ze strony uczestników co do zasady nie są tożsame z formami wsparcia uznanymi za najbardziej skuteczne. Wskazuje to na dysonans pomiędzy skutecznością wsparcia a zainteresowaniem daną formą.</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W ramach przyszłej perspektywy finansowej zaleca się premiowanie na etapie wyboru projektów tych przedsięwzięć, które integrują kilka form wsparcia (np. doradztwo zawodowe połączone ze szkoleniem).</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a:effectLst/>
                          <a:latin typeface="Calibri" panose="020F0502020204030204" pitchFamily="34" charset="0"/>
                          <a:ea typeface="Calibri" panose="020F0502020204030204" pitchFamily="34" charset="0"/>
                          <a:cs typeface="Calibri" panose="020F0502020204030204" pitchFamily="34" charset="0"/>
                        </a:rPr>
                        <a:t>IZ</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pl-PL" sz="1200">
                          <a:effectLst/>
                          <a:latin typeface="Calibri" panose="020F0502020204030204" pitchFamily="34" charset="0"/>
                          <a:ea typeface="Calibri" panose="020F0502020204030204" pitchFamily="34" charset="0"/>
                          <a:cs typeface="Calibri" panose="020F0502020204030204" pitchFamily="34" charset="0"/>
                        </a:rPr>
                        <a:t>KM</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dirty="0">
                          <a:effectLst/>
                          <a:latin typeface="Calibri" panose="020F0502020204030204" pitchFamily="34" charset="0"/>
                          <a:ea typeface="Calibri" panose="020F0502020204030204" pitchFamily="34" charset="0"/>
                          <a:cs typeface="Calibri" panose="020F0502020204030204" pitchFamily="34" charset="0"/>
                        </a:rPr>
                        <a:t>Zapisy w zakresie premiowania projektów o określonych cechach powinny znaleźć się w kryteriach wyboru projektów.</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Wdrożenie rekomendacji w życie pozwoli na zwielokrotnienie efektów wsparcia i uzyskanie większej skuteczności i użyteczności. Integracja kilku form wsparcia w ramach jednego projektu pozwoli również na podwyższenie efektywności kosztowej wsparcia jednego uczestnika.</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a:effectLst/>
                          <a:latin typeface="Calibri" panose="020F0502020204030204" pitchFamily="34" charset="0"/>
                          <a:ea typeface="Calibri" panose="020F0502020204030204" pitchFamily="34" charset="0"/>
                          <a:cs typeface="Calibri" panose="020F0502020204030204" pitchFamily="34" charset="0"/>
                        </a:rPr>
                        <a:t>I kwartał 2021 roku</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a:effectLst/>
                          <a:latin typeface="Calibri" panose="020F0502020204030204" pitchFamily="34" charset="0"/>
                          <a:ea typeface="Calibri" panose="020F0502020204030204" pitchFamily="34" charset="0"/>
                          <a:cs typeface="Calibri" panose="020F0502020204030204" pitchFamily="34" charset="0"/>
                        </a:rPr>
                        <a:t>Programowa - strategiczna</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a:effectLst/>
                          <a:latin typeface="Calibri" panose="020F0502020204030204" pitchFamily="34" charset="0"/>
                          <a:ea typeface="Calibri" panose="020F0502020204030204" pitchFamily="34" charset="0"/>
                          <a:cs typeface="Calibri" panose="020F0502020204030204" pitchFamily="34" charset="0"/>
                        </a:rPr>
                        <a:t>System wdrażania polityki spójności</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302394">
                <a:tc>
                  <a:txBody>
                    <a:bodyPr/>
                    <a:lstStyle/>
                    <a:p>
                      <a:pPr algn="ctr">
                        <a:spcAft>
                          <a:spcPts val="0"/>
                        </a:spcAft>
                      </a:pPr>
                      <a:r>
                        <a:rPr lang="pl-PL"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4</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Na skutek realizacji projektów udało się osiągnąć nieprzewidziane wcześniej efekty. Odnosiły się one do konieczności dalszego wsparcia, gdyż zidentyfikowane w ramach projektu potrzeby uczestników przekraczały zakres tematyczny projektu. Sytuacja ta stwarza możliwości kontynuowania wsparcia względem danej grupy odbiorców działań, umożliwiając bardziej kompleksowe podejście do sytuacji tychże osób.</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W ramach przyszłej perspektywy finansowej zaleca się takie rozplanowanie naborów, by część wsparcia była możliwa do wykorzystania w drugiej połowie okresu programowania.</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a:effectLst/>
                          <a:latin typeface="Calibri" panose="020F0502020204030204" pitchFamily="34" charset="0"/>
                          <a:ea typeface="Calibri" panose="020F0502020204030204" pitchFamily="34" charset="0"/>
                          <a:cs typeface="Calibri" panose="020F0502020204030204" pitchFamily="34" charset="0"/>
                        </a:rPr>
                        <a:t>IZ</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a:effectLst/>
                          <a:latin typeface="Calibri" panose="020F0502020204030204" pitchFamily="34" charset="0"/>
                          <a:ea typeface="Calibri" panose="020F0502020204030204" pitchFamily="34" charset="0"/>
                          <a:cs typeface="Calibri" panose="020F0502020204030204" pitchFamily="34" charset="0"/>
                        </a:rPr>
                        <a:t>Harmonogram naborów w przyszłej perspektywie finansowej powinien umożliwiać wykorzystanie części środków w drugiej połowie okresu programowania. Wdrożenie w życie rekomendacji pozwoli na możliwość skorzystania ze wsparcia przez beneficjentów, którzy realizowali już wcześniej wsparcie (na początku okresu programowania). Tym samym, będą oni posiadali określoną grupę odbiorców, w stosunku do których zidentyfikowane będą już potrzeby i oczekiwania. Obniży to koszty realizacji wsparcia oraz zwiększy jego efektywność.</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a:effectLst/>
                          <a:latin typeface="Calibri" panose="020F0502020204030204" pitchFamily="34" charset="0"/>
                          <a:ea typeface="Calibri" panose="020F0502020204030204" pitchFamily="34" charset="0"/>
                          <a:cs typeface="Calibri" panose="020F0502020204030204" pitchFamily="34" charset="0"/>
                        </a:rPr>
                        <a:t>I kwartał 2021 roku</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a:effectLst/>
                          <a:latin typeface="Calibri" panose="020F0502020204030204" pitchFamily="34" charset="0"/>
                          <a:ea typeface="Calibri" panose="020F0502020204030204" pitchFamily="34" charset="0"/>
                          <a:cs typeface="Calibri" panose="020F0502020204030204" pitchFamily="34" charset="0"/>
                        </a:rPr>
                        <a:t>Programowa - strategiczna</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dirty="0">
                          <a:effectLst/>
                          <a:latin typeface="Calibri" panose="020F0502020204030204" pitchFamily="34" charset="0"/>
                          <a:ea typeface="Calibri" panose="020F0502020204030204" pitchFamily="34" charset="0"/>
                          <a:cs typeface="Calibri" panose="020F0502020204030204" pitchFamily="34" charset="0"/>
                        </a:rPr>
                        <a:t>System wdrażania polityki spójności</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0944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rostokąt 2"/>
          <p:cNvSpPr/>
          <p:nvPr/>
        </p:nvSpPr>
        <p:spPr>
          <a:xfrm>
            <a:off x="0" y="5066522"/>
            <a:ext cx="12192000" cy="18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289875" y="464127"/>
            <a:ext cx="3235437" cy="461665"/>
          </a:xfrm>
          <a:prstGeom prst="rect">
            <a:avLst/>
          </a:prstGeom>
          <a:noFill/>
        </p:spPr>
        <p:txBody>
          <a:bodyPr wrap="none" rtlCol="0">
            <a:spAutoFit/>
          </a:bodyPr>
          <a:lstStyle/>
          <a:p>
            <a:pPr algn="ctr"/>
            <a:r>
              <a:rPr lang="pl-PL"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Wnioski i rekomendacje</a:t>
            </a:r>
            <a:endParaRPr lang="pl-PL" sz="2000" b="1" dirty="0">
              <a:solidFill>
                <a:schemeClr val="bg1"/>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2208578740"/>
              </p:ext>
            </p:extLst>
          </p:nvPr>
        </p:nvGraphicFramePr>
        <p:xfrm>
          <a:off x="350909" y="2233198"/>
          <a:ext cx="11490181" cy="3405602"/>
        </p:xfrm>
        <a:graphic>
          <a:graphicData uri="http://schemas.openxmlformats.org/drawingml/2006/table">
            <a:tbl>
              <a:tblPr firstRow="1" firstCol="1" bandRow="1"/>
              <a:tblGrid>
                <a:gridCol w="461982"/>
                <a:gridCol w="3112687"/>
                <a:gridCol w="1473788"/>
                <a:gridCol w="692161"/>
                <a:gridCol w="2986043"/>
                <a:gridCol w="868418"/>
                <a:gridCol w="1153328"/>
                <a:gridCol w="741774"/>
              </a:tblGrid>
              <a:tr h="723557">
                <a:tc>
                  <a:txBody>
                    <a:bodyPr/>
                    <a:lstStyle/>
                    <a:p>
                      <a:pPr algn="ctr">
                        <a:spcAft>
                          <a:spcPts val="0"/>
                        </a:spcAft>
                      </a:pPr>
                      <a:r>
                        <a:rPr lang="pl-PL" sz="1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L.p.</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Treść wniosku</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Treść rekomendacji</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Adresat rekome-ndacji</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Sposób wdrożenia</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Termin wdrożenia (kwartał)</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Klasa rekomendacji</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Obszar tematyczny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r>
              <a:tr h="2682045">
                <a:tc>
                  <a:txBody>
                    <a:bodyPr/>
                    <a:lstStyle/>
                    <a:p>
                      <a:pPr algn="ctr">
                        <a:spcAft>
                          <a:spcPts val="0"/>
                        </a:spcAft>
                      </a:pPr>
                      <a:r>
                        <a:rPr lang="pl-PL" sz="1200" b="1" dirty="0" smtClean="0">
                          <a:solidFill>
                            <a:srgbClr val="FFFFFF"/>
                          </a:solidFill>
                          <a:effectLst/>
                          <a:latin typeface="Calibri" panose="020F0502020204030204" pitchFamily="34" charset="0"/>
                          <a:ea typeface="Calibri" panose="020F0502020204030204" pitchFamily="34" charset="0"/>
                          <a:cs typeface="Calibri" panose="020F0502020204030204" pitchFamily="34" charset="0"/>
                        </a:rPr>
                        <a:t>5</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90" marR="6399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pl-PL"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Osoby poniżej 30 roku życia to specyficzna na rynku pracy grupa, złożona z różnorodnych grup: NEETS, młodych rodziców, osób próbujących odnaleźć się na rynku pracy bądź łączących pracę zawodową z kształceniem. Jest to ponadto grupa wyposażona w umiejętności korzystania z TIK, dlatego należy skierować do niej formy wsparcia odrębne od tych skierowanych do innych grup.</a:t>
                      </a:r>
                      <a:endParaRPr lang="pl-PL"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W przyszłej perspektywie finansowej rekomenduje się wprowadzenie odrębnej formy wsparcia skierowanej do osób w wieku poniżej 30 roku życia.</a:t>
                      </a:r>
                      <a:endParaRPr lang="pl-PL"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IZ</a:t>
                      </a:r>
                      <a:endParaRPr lang="pl-PL"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W ramach form wparcia skierowanych do tej grupy osób powinny istnieć formy wsparcia dotyczące zaawansowanej obsługi komputera, obejmującej elementy programowania </a:t>
                      </a:r>
                      <a:r>
                        <a:rPr lang="pl-PL"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(tj. SQL, VBA, MS Excel dla zaawansowanych)</a:t>
                      </a:r>
                      <a:r>
                        <a:rPr lang="pl-PL"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 Zaleca się również wprowadzenie wsparcia w postaci e-learningu, które pozwoli osobom poniżej 30 roku życia na większe wykorzystanie świadczonej im pomocy oraz godzenie życia zawodowego, rodzinnego i uczestnictwa w projekcie.</a:t>
                      </a:r>
                      <a:endParaRPr lang="pl-PL"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I kwartał 2021 roku</a:t>
                      </a:r>
                      <a:endParaRPr lang="pl-PL"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Programowa - strategiczna</a:t>
                      </a:r>
                      <a:endParaRPr lang="pl-PL"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Aft>
                          <a:spcPts val="0"/>
                        </a:spcAft>
                      </a:pPr>
                      <a:r>
                        <a:rPr lang="pl-PL"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pl-PL"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pl-PL"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Rynek pracy</a:t>
                      </a:r>
                      <a:endParaRPr lang="pl-PL"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pl-PL"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pl-PL"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pl-PL"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pl-PL"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9443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ole tekstowe 4"/>
          <p:cNvSpPr txBox="1"/>
          <p:nvPr/>
        </p:nvSpPr>
        <p:spPr>
          <a:xfrm>
            <a:off x="367364" y="373647"/>
            <a:ext cx="3138039" cy="523220"/>
          </a:xfrm>
          <a:prstGeom prst="rect">
            <a:avLst/>
          </a:prstGeom>
          <a:noFill/>
        </p:spPr>
        <p:txBody>
          <a:bodyPr wrap="none" rtlCol="0">
            <a:spAutoFit/>
          </a:bodyPr>
          <a:lstStyle/>
          <a:p>
            <a:pPr algn="ctr"/>
            <a:r>
              <a:rPr lang="pl-PL" sz="2800" b="1" dirty="0" smtClean="0">
                <a:solidFill>
                  <a:schemeClr val="bg1"/>
                </a:solidFill>
              </a:rPr>
              <a:t>Zakres podmiotowy</a:t>
            </a:r>
            <a:endParaRPr lang="pl-PL" sz="2800" b="1" dirty="0">
              <a:solidFill>
                <a:schemeClr val="bg1"/>
              </a:solidFill>
            </a:endParaRPr>
          </a:p>
        </p:txBody>
      </p:sp>
      <p:sp>
        <p:nvSpPr>
          <p:cNvPr id="2" name="Prostokąt 1"/>
          <p:cNvSpPr/>
          <p:nvPr/>
        </p:nvSpPr>
        <p:spPr>
          <a:xfrm>
            <a:off x="367364" y="2115834"/>
            <a:ext cx="11234233" cy="2246769"/>
          </a:xfrm>
          <a:prstGeom prst="rect">
            <a:avLst/>
          </a:prstGeom>
        </p:spPr>
        <p:txBody>
          <a:bodyPr wrap="square">
            <a:spAutoFit/>
          </a:bodyPr>
          <a:lstStyle/>
          <a:p>
            <a:r>
              <a:rPr lang="pl-PL" sz="2000" dirty="0"/>
              <a:t>Pomiar wskaźnika został przeprowadzony na populacji lub reprezentatywnej próbie uczestników projektów (w zależności od liczebności w obrębie danego Działania/Poddziałania, Priorytetu Inwestycyjnego), którzy</a:t>
            </a:r>
            <a:r>
              <a:rPr lang="pl-PL" sz="2000" dirty="0" smtClean="0"/>
              <a:t>:</a:t>
            </a:r>
          </a:p>
          <a:p>
            <a:endParaRPr lang="pl-PL" sz="2000" dirty="0"/>
          </a:p>
          <a:p>
            <a:pPr marL="342900" lvl="0" indent="-342900">
              <a:buFont typeface="Wingdings" panose="05000000000000000000" pitchFamily="2" charset="2"/>
              <a:buChar char="ü"/>
            </a:pPr>
            <a:r>
              <a:rPr lang="pl-PL" sz="2000" dirty="0"/>
              <a:t>byli uczestnikami projektów RPO WM 2014-2020 w ramach wybranych Działań lub Poddziałań współfinansowanych z EFS i zakończyli udział we wsparciu do 30 czerwca 2018 r.;</a:t>
            </a:r>
          </a:p>
          <a:p>
            <a:pPr marL="342900" lvl="0" indent="-342900">
              <a:buFont typeface="Wingdings" panose="05000000000000000000" pitchFamily="2" charset="2"/>
              <a:buChar char="ü"/>
            </a:pPr>
            <a:r>
              <a:rPr lang="pl-PL" sz="2000" dirty="0"/>
              <a:t>byli zatrudnieni w momencie rozpoczęcia udziału w projekcie;</a:t>
            </a:r>
          </a:p>
          <a:p>
            <a:pPr marL="342900" lvl="0" indent="-342900">
              <a:buFont typeface="Wingdings" panose="05000000000000000000" pitchFamily="2" charset="2"/>
              <a:buChar char="ü"/>
            </a:pPr>
            <a:r>
              <a:rPr lang="pl-PL" sz="2000" dirty="0"/>
              <a:t>w przypadku których upłynęło co najmniej 6 miesięcy od zakończenia udziału we wsparciu.</a:t>
            </a:r>
          </a:p>
        </p:txBody>
      </p:sp>
    </p:spTree>
    <p:extLst>
      <p:ext uri="{BB962C8B-B14F-4D97-AF65-F5344CB8AC3E}">
        <p14:creationId xmlns:p14="http://schemas.microsoft.com/office/powerpoint/2010/main" val="2614667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794550"/>
          </a:xfrm>
          <a:prstGeom prst="rect">
            <a:avLst/>
          </a:prstGeom>
        </p:spPr>
      </p:pic>
      <p:sp>
        <p:nvSpPr>
          <p:cNvPr id="6" name="pole tekstowe 5"/>
          <p:cNvSpPr txBox="1"/>
          <p:nvPr/>
        </p:nvSpPr>
        <p:spPr>
          <a:xfrm>
            <a:off x="170786" y="2394331"/>
            <a:ext cx="5701003" cy="3785652"/>
          </a:xfrm>
          <a:prstGeom prst="rect">
            <a:avLst/>
          </a:prstGeom>
          <a:noFill/>
        </p:spPr>
        <p:txBody>
          <a:bodyPr wrap="square" rtlCol="0">
            <a:spAutoFit/>
          </a:bodyPr>
          <a:lstStyle/>
          <a:p>
            <a:pPr algn="just"/>
            <a:r>
              <a:rPr lang="pl-PL" sz="1600" b="1" dirty="0">
                <a:solidFill>
                  <a:schemeClr val="bg1"/>
                </a:solidFill>
              </a:rPr>
              <a:t>Wskaźnik rezultatu długoterminowego pn. </a:t>
            </a:r>
            <a:r>
              <a:rPr lang="pl-PL" sz="1600" b="1" i="1" dirty="0">
                <a:solidFill>
                  <a:schemeClr val="bg1"/>
                </a:solidFill>
              </a:rPr>
              <a:t>Uczestnicy znajdujący się w lepszej sytuacji na rynku pracy sześć miesięcy po opuszczeniu Programu</a:t>
            </a:r>
            <a:r>
              <a:rPr lang="pl-PL" sz="1600" b="1" dirty="0">
                <a:solidFill>
                  <a:schemeClr val="bg1"/>
                </a:solidFill>
              </a:rPr>
              <a:t> definiowany jest jako liczba osób pracujących, które uzyskały wsparcie z Europejskiego Funduszu Społecznego i w ciągu 6 miesięcy po opuszczeniu RPO WM 2014-2020 (tj. po zakończeniu udziału we wsparciu) poprawiły swoją sytuację na rynku pracy. </a:t>
            </a:r>
            <a:endParaRPr lang="pl-PL" sz="1600" b="1" dirty="0" smtClean="0">
              <a:solidFill>
                <a:schemeClr val="bg1"/>
              </a:solidFill>
            </a:endParaRPr>
          </a:p>
          <a:p>
            <a:r>
              <a:rPr lang="pl-PL" sz="1600" b="1" dirty="0">
                <a:solidFill>
                  <a:schemeClr val="bg1"/>
                </a:solidFill>
              </a:rPr>
              <a:t>Poprawa sytuacji na rynku pracy rozumiana jest natomiast jako: </a:t>
            </a:r>
          </a:p>
          <a:p>
            <a:pPr marL="285750" lvl="0" indent="-285750">
              <a:buFont typeface="Wingdings" panose="05000000000000000000" pitchFamily="2" charset="2"/>
              <a:buChar char="ü"/>
            </a:pPr>
            <a:r>
              <a:rPr lang="pl-PL" sz="1600" b="1" dirty="0">
                <a:solidFill>
                  <a:schemeClr val="bg1"/>
                </a:solidFill>
              </a:rPr>
              <a:t>Przejście z niepewnego do stabilnego zatrudnienia </a:t>
            </a:r>
            <a:r>
              <a:rPr lang="pl-PL" sz="1600" b="1" dirty="0" smtClean="0">
                <a:solidFill>
                  <a:schemeClr val="bg1"/>
                </a:solidFill>
              </a:rPr>
              <a:t>lub;</a:t>
            </a:r>
            <a:endParaRPr lang="pl-PL" sz="1600" b="1" dirty="0">
              <a:solidFill>
                <a:schemeClr val="bg1"/>
              </a:solidFill>
            </a:endParaRPr>
          </a:p>
          <a:p>
            <a:pPr marL="285750" lvl="0" indent="-285750">
              <a:buFont typeface="Wingdings" panose="05000000000000000000" pitchFamily="2" charset="2"/>
              <a:buChar char="ü"/>
            </a:pPr>
            <a:r>
              <a:rPr lang="pl-PL" sz="1600" b="1" dirty="0">
                <a:solidFill>
                  <a:schemeClr val="bg1"/>
                </a:solidFill>
              </a:rPr>
              <a:t>Przejście z niepełnego do pełnego zatrudnienia </a:t>
            </a:r>
            <a:r>
              <a:rPr lang="pl-PL" sz="1600" b="1" dirty="0" smtClean="0">
                <a:solidFill>
                  <a:schemeClr val="bg1"/>
                </a:solidFill>
              </a:rPr>
              <a:t>lub;</a:t>
            </a:r>
            <a:endParaRPr lang="pl-PL" sz="1600" b="1" dirty="0">
              <a:solidFill>
                <a:schemeClr val="bg1"/>
              </a:solidFill>
            </a:endParaRPr>
          </a:p>
          <a:p>
            <a:pPr marL="285750" lvl="0" indent="-285750">
              <a:buFont typeface="Wingdings" panose="05000000000000000000" pitchFamily="2" charset="2"/>
              <a:buChar char="ü"/>
            </a:pPr>
            <a:r>
              <a:rPr lang="pl-PL" sz="1600" b="1" dirty="0">
                <a:solidFill>
                  <a:schemeClr val="bg1"/>
                </a:solidFill>
              </a:rPr>
              <a:t>Zmiana pracy na inną, wymagającą wyższych kompetencji/umiejętności/kwalifikacji i wiążącą się z większą odpowiedzialnością </a:t>
            </a:r>
            <a:r>
              <a:rPr lang="pl-PL" sz="1600" b="1" dirty="0" smtClean="0">
                <a:solidFill>
                  <a:schemeClr val="bg1"/>
                </a:solidFill>
              </a:rPr>
              <a:t>lub;</a:t>
            </a:r>
            <a:endParaRPr lang="pl-PL" sz="1600" b="1" dirty="0">
              <a:solidFill>
                <a:schemeClr val="bg1"/>
              </a:solidFill>
            </a:endParaRPr>
          </a:p>
          <a:p>
            <a:pPr marL="285750" lvl="0" indent="-285750">
              <a:buFont typeface="Wingdings" panose="05000000000000000000" pitchFamily="2" charset="2"/>
              <a:buChar char="ü"/>
            </a:pPr>
            <a:r>
              <a:rPr lang="pl-PL" sz="1600" b="1" dirty="0">
                <a:solidFill>
                  <a:schemeClr val="bg1"/>
                </a:solidFill>
              </a:rPr>
              <a:t>Awans w pracy.</a:t>
            </a:r>
          </a:p>
          <a:p>
            <a:pPr algn="just"/>
            <a:endParaRPr lang="pl-PL" sz="1600" b="1" dirty="0">
              <a:solidFill>
                <a:schemeClr val="bg1"/>
              </a:solidFill>
            </a:endParaRPr>
          </a:p>
        </p:txBody>
      </p:sp>
      <p:sp>
        <p:nvSpPr>
          <p:cNvPr id="7" name="pole tekstowe 6"/>
          <p:cNvSpPr txBox="1"/>
          <p:nvPr/>
        </p:nvSpPr>
        <p:spPr>
          <a:xfrm>
            <a:off x="270588" y="401095"/>
            <a:ext cx="3098092" cy="523220"/>
          </a:xfrm>
          <a:prstGeom prst="rect">
            <a:avLst/>
          </a:prstGeom>
          <a:noFill/>
        </p:spPr>
        <p:txBody>
          <a:bodyPr wrap="none" rtlCol="0">
            <a:spAutoFit/>
          </a:bodyPr>
          <a:lstStyle/>
          <a:p>
            <a:pPr algn="ctr"/>
            <a:r>
              <a:rPr lang="pl-PL" sz="2800" b="1" dirty="0" smtClean="0">
                <a:solidFill>
                  <a:schemeClr val="bg1"/>
                </a:solidFill>
              </a:rPr>
              <a:t>Definicja wskaźnika</a:t>
            </a:r>
            <a:endParaRPr lang="pl-PL" sz="2800" b="1" dirty="0">
              <a:solidFill>
                <a:schemeClr val="bg1"/>
              </a:solidFill>
            </a:endParaRPr>
          </a:p>
        </p:txBody>
      </p:sp>
    </p:spTree>
    <p:extLst>
      <p:ext uri="{BB962C8B-B14F-4D97-AF65-F5344CB8AC3E}">
        <p14:creationId xmlns:p14="http://schemas.microsoft.com/office/powerpoint/2010/main" val="2727446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rostokąt 2"/>
          <p:cNvSpPr/>
          <p:nvPr/>
        </p:nvSpPr>
        <p:spPr>
          <a:xfrm>
            <a:off x="0" y="5066522"/>
            <a:ext cx="12192000" cy="18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458718" y="401095"/>
            <a:ext cx="2613216" cy="523220"/>
          </a:xfrm>
          <a:prstGeom prst="rect">
            <a:avLst/>
          </a:prstGeom>
          <a:noFill/>
        </p:spPr>
        <p:txBody>
          <a:bodyPr wrap="none" rtlCol="0">
            <a:spAutoFit/>
          </a:bodyPr>
          <a:lstStyle/>
          <a:p>
            <a:pPr algn="ctr"/>
            <a:r>
              <a:rPr lang="pl-PL" sz="2800" b="1" dirty="0" smtClean="0">
                <a:solidFill>
                  <a:schemeClr val="bg1"/>
                </a:solidFill>
              </a:rPr>
              <a:t>Wskaźnik brutto</a:t>
            </a:r>
            <a:endParaRPr lang="pl-PL" sz="2800" b="1" dirty="0">
              <a:solidFill>
                <a:schemeClr val="bg1"/>
              </a:solidFill>
            </a:endParaRPr>
          </a:p>
        </p:txBody>
      </p:sp>
      <p:graphicFrame>
        <p:nvGraphicFramePr>
          <p:cNvPr id="5" name="Tabela 4"/>
          <p:cNvGraphicFramePr>
            <a:graphicFrameLocks noGrp="1"/>
          </p:cNvGraphicFramePr>
          <p:nvPr/>
        </p:nvGraphicFramePr>
        <p:xfrm>
          <a:off x="919480" y="2205005"/>
          <a:ext cx="10515600" cy="3703320"/>
        </p:xfrm>
        <a:graphic>
          <a:graphicData uri="http://schemas.openxmlformats.org/drawingml/2006/table">
            <a:tbl>
              <a:tblPr firstRow="1" firstCol="1" bandRow="1">
                <a:tableStyleId>{21E4AEA4-8DFA-4A89-87EB-49C32662AFE0}</a:tableStyleId>
              </a:tblPr>
              <a:tblGrid>
                <a:gridCol w="3756172"/>
                <a:gridCol w="6759428"/>
              </a:tblGrid>
              <a:tr h="171450">
                <a:tc>
                  <a:txBody>
                    <a:bodyPr/>
                    <a:lstStyle/>
                    <a:p>
                      <a:pPr algn="ctr">
                        <a:lnSpc>
                          <a:spcPct val="150000"/>
                        </a:lnSpc>
                        <a:spcAft>
                          <a:spcPts val="0"/>
                        </a:spcAft>
                      </a:pPr>
                      <a:r>
                        <a:rPr lang="pl-PL" sz="1800" dirty="0">
                          <a:effectLst/>
                        </a:rPr>
                        <a:t>Priorytet inwestycyjny</a:t>
                      </a:r>
                      <a:endParaRPr lang="pl-P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dirty="0">
                          <a:effectLst/>
                        </a:rPr>
                        <a:t>Odsetek uczestników u których zaszła zmiana danego rodzaju</a:t>
                      </a:r>
                      <a:endParaRPr lang="pl-P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1450">
                <a:tc>
                  <a:txBody>
                    <a:bodyPr/>
                    <a:lstStyle/>
                    <a:p>
                      <a:pPr algn="ctr">
                        <a:lnSpc>
                          <a:spcPct val="150000"/>
                        </a:lnSpc>
                        <a:spcAft>
                          <a:spcPts val="0"/>
                        </a:spcAft>
                      </a:pPr>
                      <a:r>
                        <a:rPr lang="pl-PL" sz="1800" dirty="0">
                          <a:effectLst/>
                        </a:rPr>
                        <a:t>8iv</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dirty="0">
                          <a:effectLst/>
                        </a:rPr>
                        <a:t>25,00%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450">
                <a:tc>
                  <a:txBody>
                    <a:bodyPr/>
                    <a:lstStyle/>
                    <a:p>
                      <a:pPr algn="ctr">
                        <a:lnSpc>
                          <a:spcPct val="150000"/>
                        </a:lnSpc>
                        <a:spcAft>
                          <a:spcPts val="0"/>
                        </a:spcAft>
                      </a:pPr>
                      <a:r>
                        <a:rPr lang="pl-PL" sz="1800">
                          <a:effectLst/>
                        </a:rPr>
                        <a:t>9i</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18,75%</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450">
                <a:tc>
                  <a:txBody>
                    <a:bodyPr/>
                    <a:lstStyle/>
                    <a:p>
                      <a:pPr algn="ctr">
                        <a:lnSpc>
                          <a:spcPct val="150000"/>
                        </a:lnSpc>
                        <a:spcAft>
                          <a:spcPts val="0"/>
                        </a:spcAft>
                      </a:pPr>
                      <a:r>
                        <a:rPr lang="pl-PL" sz="1800">
                          <a:effectLst/>
                        </a:rPr>
                        <a:t>9iv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450">
                <a:tc>
                  <a:txBody>
                    <a:bodyPr/>
                    <a:lstStyle/>
                    <a:p>
                      <a:pPr algn="ctr">
                        <a:lnSpc>
                          <a:spcPct val="150000"/>
                        </a:lnSpc>
                        <a:spcAft>
                          <a:spcPts val="0"/>
                        </a:spcAft>
                      </a:pPr>
                      <a:r>
                        <a:rPr lang="pl-PL" sz="1800" dirty="0">
                          <a:effectLst/>
                        </a:rPr>
                        <a:t>9v</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450">
                <a:tc>
                  <a:txBody>
                    <a:bodyPr/>
                    <a:lstStyle/>
                    <a:p>
                      <a:pPr algn="ctr">
                        <a:lnSpc>
                          <a:spcPct val="150000"/>
                        </a:lnSpc>
                        <a:spcAft>
                          <a:spcPts val="0"/>
                        </a:spcAft>
                      </a:pPr>
                      <a:r>
                        <a:rPr lang="pl-PL" sz="1800">
                          <a:effectLst/>
                        </a:rPr>
                        <a:t>10i</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5,16%</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450">
                <a:tc>
                  <a:txBody>
                    <a:bodyPr/>
                    <a:lstStyle/>
                    <a:p>
                      <a:pPr algn="ctr">
                        <a:lnSpc>
                          <a:spcPct val="150000"/>
                        </a:lnSpc>
                        <a:spcAft>
                          <a:spcPts val="0"/>
                        </a:spcAft>
                      </a:pPr>
                      <a:r>
                        <a:rPr lang="pl-PL" sz="1800">
                          <a:effectLst/>
                        </a:rPr>
                        <a:t>10iii</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12,47%</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450">
                <a:tc>
                  <a:txBody>
                    <a:bodyPr/>
                    <a:lstStyle/>
                    <a:p>
                      <a:pPr algn="ctr">
                        <a:lnSpc>
                          <a:spcPct val="150000"/>
                        </a:lnSpc>
                        <a:spcAft>
                          <a:spcPts val="0"/>
                        </a:spcAft>
                      </a:pPr>
                      <a:r>
                        <a:rPr lang="pl-PL" sz="1800">
                          <a:effectLst/>
                        </a:rPr>
                        <a:t>10iv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19,83%</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450">
                <a:tc>
                  <a:txBody>
                    <a:bodyPr/>
                    <a:lstStyle/>
                    <a:p>
                      <a:pPr algn="ctr">
                        <a:lnSpc>
                          <a:spcPct val="150000"/>
                        </a:lnSpc>
                        <a:spcAft>
                          <a:spcPts val="0"/>
                        </a:spcAft>
                      </a:pPr>
                      <a:r>
                        <a:rPr lang="pl-PL" sz="1800">
                          <a:effectLst/>
                        </a:rPr>
                        <a:t>Ogółem</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b="1" dirty="0">
                          <a:effectLst/>
                        </a:rPr>
                        <a:t>12,78%</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10" name="Prostokąt 9"/>
          <p:cNvSpPr/>
          <p:nvPr/>
        </p:nvSpPr>
        <p:spPr>
          <a:xfrm>
            <a:off x="850900" y="1739581"/>
            <a:ext cx="10383520" cy="400110"/>
          </a:xfrm>
          <a:prstGeom prst="rect">
            <a:avLst/>
          </a:prstGeom>
        </p:spPr>
        <p:txBody>
          <a:bodyPr wrap="square">
            <a:spAutoFit/>
          </a:bodyPr>
          <a:lstStyle/>
          <a:p>
            <a:r>
              <a:rPr lang="pl-PL" sz="2000" b="1" dirty="0">
                <a:latin typeface="Calibri" panose="020F0502020204030204" pitchFamily="34" charset="0"/>
                <a:ea typeface="Calibri" panose="020F0502020204030204" pitchFamily="34" charset="0"/>
                <a:cs typeface="Times New Roman" panose="02020603050405020304" pitchFamily="18" charset="0"/>
              </a:rPr>
              <a:t>Wartość brutto wskaźnika – wartość wskaźnika w podziale na priorytety inwestycyjne</a:t>
            </a:r>
            <a:endParaRPr lang="pl-PL" sz="2000" b="1" dirty="0"/>
          </a:p>
        </p:txBody>
      </p:sp>
      <p:sp>
        <p:nvSpPr>
          <p:cNvPr id="11" name="Prostokąt 10"/>
          <p:cNvSpPr/>
          <p:nvPr/>
        </p:nvSpPr>
        <p:spPr>
          <a:xfrm>
            <a:off x="919480" y="5943344"/>
            <a:ext cx="10246360" cy="338554"/>
          </a:xfrm>
          <a:prstGeom prst="rect">
            <a:avLst/>
          </a:prstGeom>
        </p:spPr>
        <p:txBody>
          <a:bodyPr wrap="square">
            <a:spAutoFit/>
          </a:bodyPr>
          <a:lstStyle/>
          <a:p>
            <a:pPr algn="just">
              <a:spcAft>
                <a:spcPts val="0"/>
              </a:spcAft>
            </a:pPr>
            <a:r>
              <a:rPr lang="pl-PL" sz="1600" i="1" dirty="0">
                <a:latin typeface="Calibri" panose="020F0502020204030204" pitchFamily="34" charset="0"/>
                <a:ea typeface="Calibri" panose="020F0502020204030204" pitchFamily="34" charset="0"/>
                <a:cs typeface="Times New Roman" panose="02020603050405020304" pitchFamily="18" charset="0"/>
              </a:rPr>
              <a:t>Źródło: opracowanie własne na podstawie badania CAWI/CATI z uczestnikami projektów.</a:t>
            </a:r>
            <a:endParaRPr lang="pl-PL"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5743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rostokąt 2"/>
          <p:cNvSpPr/>
          <p:nvPr/>
        </p:nvSpPr>
        <p:spPr>
          <a:xfrm>
            <a:off x="0" y="5066522"/>
            <a:ext cx="12192000" cy="18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458718" y="401095"/>
            <a:ext cx="2613216" cy="523220"/>
          </a:xfrm>
          <a:prstGeom prst="rect">
            <a:avLst/>
          </a:prstGeom>
          <a:noFill/>
        </p:spPr>
        <p:txBody>
          <a:bodyPr wrap="none" rtlCol="0">
            <a:spAutoFit/>
          </a:bodyPr>
          <a:lstStyle/>
          <a:p>
            <a:pPr algn="ctr"/>
            <a:r>
              <a:rPr lang="pl-PL" sz="2800" b="1" dirty="0" smtClean="0">
                <a:solidFill>
                  <a:schemeClr val="bg1"/>
                </a:solidFill>
              </a:rPr>
              <a:t>Wskaźnik brutto</a:t>
            </a:r>
            <a:endParaRPr lang="pl-PL" sz="2800" b="1" dirty="0">
              <a:solidFill>
                <a:schemeClr val="bg1"/>
              </a:solidFill>
            </a:endParaRPr>
          </a:p>
        </p:txBody>
      </p:sp>
      <p:sp>
        <p:nvSpPr>
          <p:cNvPr id="10" name="Prostokąt 9"/>
          <p:cNvSpPr/>
          <p:nvPr/>
        </p:nvSpPr>
        <p:spPr>
          <a:xfrm>
            <a:off x="784860" y="1739581"/>
            <a:ext cx="10383520" cy="400110"/>
          </a:xfrm>
          <a:prstGeom prst="rect">
            <a:avLst/>
          </a:prstGeom>
        </p:spPr>
        <p:txBody>
          <a:bodyPr wrap="square">
            <a:spAutoFit/>
          </a:bodyPr>
          <a:lstStyle/>
          <a:p>
            <a:r>
              <a:rPr lang="pl-PL" sz="2000" b="1" dirty="0">
                <a:latin typeface="Calibri" panose="020F0502020204030204" pitchFamily="34" charset="0"/>
                <a:ea typeface="Calibri" panose="020F0502020204030204" pitchFamily="34" charset="0"/>
                <a:cs typeface="Times New Roman" panose="02020603050405020304" pitchFamily="18" charset="0"/>
              </a:rPr>
              <a:t>Wartość brutto wskaźnika – wartość wskaźnika w podziale na </a:t>
            </a:r>
            <a:r>
              <a:rPr lang="pl-PL" sz="2000" b="1" dirty="0" smtClean="0">
                <a:latin typeface="Calibri" panose="020F0502020204030204" pitchFamily="34" charset="0"/>
                <a:ea typeface="Calibri" panose="020F0502020204030204" pitchFamily="34" charset="0"/>
                <a:cs typeface="Times New Roman" panose="02020603050405020304" pitchFamily="18" charset="0"/>
              </a:rPr>
              <a:t>płeć</a:t>
            </a:r>
            <a:endParaRPr lang="pl-PL" sz="2000" b="1" dirty="0"/>
          </a:p>
        </p:txBody>
      </p:sp>
      <p:sp>
        <p:nvSpPr>
          <p:cNvPr id="11" name="Prostokąt 10"/>
          <p:cNvSpPr/>
          <p:nvPr/>
        </p:nvSpPr>
        <p:spPr>
          <a:xfrm>
            <a:off x="784860" y="5862562"/>
            <a:ext cx="10246360" cy="338554"/>
          </a:xfrm>
          <a:prstGeom prst="rect">
            <a:avLst/>
          </a:prstGeom>
        </p:spPr>
        <p:txBody>
          <a:bodyPr wrap="square">
            <a:spAutoFit/>
          </a:bodyPr>
          <a:lstStyle/>
          <a:p>
            <a:pPr algn="just">
              <a:spcAft>
                <a:spcPts val="0"/>
              </a:spcAft>
            </a:pPr>
            <a:r>
              <a:rPr lang="pl-PL" sz="1600" i="1" dirty="0">
                <a:latin typeface="Calibri" panose="020F0502020204030204" pitchFamily="34" charset="0"/>
                <a:ea typeface="Calibri" panose="020F0502020204030204" pitchFamily="34" charset="0"/>
                <a:cs typeface="Times New Roman" panose="02020603050405020304" pitchFamily="18" charset="0"/>
              </a:rPr>
              <a:t>Źródło: opracowanie własne na podstawie badania CAWI/CATI z uczestnikami projektów.</a:t>
            </a:r>
            <a:endParaRPr lang="pl-PL" sz="1600" i="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4161099432"/>
              </p:ext>
            </p:extLst>
          </p:nvPr>
        </p:nvGraphicFramePr>
        <p:xfrm>
          <a:off x="838200" y="2110179"/>
          <a:ext cx="10515600" cy="3703320"/>
        </p:xfrm>
        <a:graphic>
          <a:graphicData uri="http://schemas.openxmlformats.org/drawingml/2006/table">
            <a:tbl>
              <a:tblPr firstRow="1" firstCol="1" bandRow="1">
                <a:tableStyleId>{21E4AEA4-8DFA-4A89-87EB-49C32662AFE0}</a:tableStyleId>
              </a:tblPr>
              <a:tblGrid>
                <a:gridCol w="3756172"/>
                <a:gridCol w="3379714"/>
                <a:gridCol w="3379714"/>
              </a:tblGrid>
              <a:tr h="161925">
                <a:tc>
                  <a:txBody>
                    <a:bodyPr/>
                    <a:lstStyle/>
                    <a:p>
                      <a:pPr algn="ctr">
                        <a:lnSpc>
                          <a:spcPct val="150000"/>
                        </a:lnSpc>
                        <a:spcAft>
                          <a:spcPts val="0"/>
                        </a:spcAft>
                      </a:pPr>
                      <a:r>
                        <a:rPr lang="pl-PL" sz="1800" dirty="0">
                          <a:effectLst/>
                        </a:rPr>
                        <a:t>Priorytet inwestycyjny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pl-PL" sz="1800">
                          <a:effectLst/>
                        </a:rPr>
                        <a:t>Kobiety</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pl-PL" sz="1800">
                          <a:effectLst/>
                        </a:rPr>
                        <a:t>Mężczyźni</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161925">
                <a:tc>
                  <a:txBody>
                    <a:bodyPr/>
                    <a:lstStyle/>
                    <a:p>
                      <a:pPr algn="ctr">
                        <a:lnSpc>
                          <a:spcPct val="150000"/>
                        </a:lnSpc>
                        <a:spcAft>
                          <a:spcPts val="0"/>
                        </a:spcAft>
                      </a:pPr>
                      <a:r>
                        <a:rPr lang="pl-PL" sz="1800">
                          <a:effectLst/>
                        </a:rPr>
                        <a:t>8iv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25,00%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800">
                          <a:effectLst/>
                        </a:rPr>
                        <a:t>9i</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33,33%</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5,88%</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800" dirty="0">
                          <a:effectLst/>
                        </a:rPr>
                        <a:t>9iv</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800">
                          <a:effectLst/>
                        </a:rPr>
                        <a:t>9v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800">
                          <a:effectLst/>
                        </a:rPr>
                        <a:t>10i</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5,29%</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4,17%</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800">
                          <a:effectLst/>
                        </a:rPr>
                        <a:t>10iii</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11,29%</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14,60%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800">
                          <a:effectLst/>
                        </a:rPr>
                        <a:t>10iv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19,16%</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21,30%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800" dirty="0">
                          <a:effectLst/>
                        </a:rPr>
                        <a:t>Ogółem</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b="1" dirty="0">
                          <a:effectLst/>
                        </a:rPr>
                        <a:t>11,77%</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b="1" dirty="0">
                          <a:effectLst/>
                        </a:rPr>
                        <a:t>15,77%</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653494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rostokąt 2"/>
          <p:cNvSpPr/>
          <p:nvPr/>
        </p:nvSpPr>
        <p:spPr>
          <a:xfrm>
            <a:off x="0" y="5066522"/>
            <a:ext cx="12192000" cy="18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458718" y="401095"/>
            <a:ext cx="2613216" cy="523220"/>
          </a:xfrm>
          <a:prstGeom prst="rect">
            <a:avLst/>
          </a:prstGeom>
          <a:noFill/>
        </p:spPr>
        <p:txBody>
          <a:bodyPr wrap="none" rtlCol="0">
            <a:spAutoFit/>
          </a:bodyPr>
          <a:lstStyle/>
          <a:p>
            <a:pPr algn="ctr"/>
            <a:r>
              <a:rPr lang="pl-PL" sz="2800" b="1" dirty="0" smtClean="0">
                <a:solidFill>
                  <a:schemeClr val="bg1"/>
                </a:solidFill>
              </a:rPr>
              <a:t>Wskaźnik brutto</a:t>
            </a:r>
            <a:endParaRPr lang="pl-PL" sz="2800" b="1" dirty="0">
              <a:solidFill>
                <a:schemeClr val="bg1"/>
              </a:solidFill>
            </a:endParaRPr>
          </a:p>
        </p:txBody>
      </p:sp>
      <p:sp>
        <p:nvSpPr>
          <p:cNvPr id="10" name="Prostokąt 9"/>
          <p:cNvSpPr/>
          <p:nvPr/>
        </p:nvSpPr>
        <p:spPr>
          <a:xfrm>
            <a:off x="784860" y="1739581"/>
            <a:ext cx="10383520" cy="400110"/>
          </a:xfrm>
          <a:prstGeom prst="rect">
            <a:avLst/>
          </a:prstGeom>
        </p:spPr>
        <p:txBody>
          <a:bodyPr wrap="square">
            <a:spAutoFit/>
          </a:bodyPr>
          <a:lstStyle/>
          <a:p>
            <a:r>
              <a:rPr lang="pl-PL" sz="2000" b="1" dirty="0">
                <a:latin typeface="Calibri" panose="020F0502020204030204" pitchFamily="34" charset="0"/>
                <a:ea typeface="Calibri" panose="020F0502020204030204" pitchFamily="34" charset="0"/>
                <a:cs typeface="Times New Roman" panose="02020603050405020304" pitchFamily="18" charset="0"/>
              </a:rPr>
              <a:t>Wartość brutto wskaźnika – wartość wskaźnika w podziale na </a:t>
            </a:r>
            <a:r>
              <a:rPr lang="pl-PL" sz="2000" b="1" dirty="0" smtClean="0">
                <a:latin typeface="Calibri" panose="020F0502020204030204" pitchFamily="34" charset="0"/>
                <a:ea typeface="Calibri" panose="020F0502020204030204" pitchFamily="34" charset="0"/>
                <a:cs typeface="Times New Roman" panose="02020603050405020304" pitchFamily="18" charset="0"/>
              </a:rPr>
              <a:t>grupy wiekowe</a:t>
            </a:r>
            <a:endParaRPr lang="pl-PL" sz="2000" b="1" dirty="0"/>
          </a:p>
        </p:txBody>
      </p:sp>
      <p:sp>
        <p:nvSpPr>
          <p:cNvPr id="11" name="Prostokąt 10"/>
          <p:cNvSpPr/>
          <p:nvPr/>
        </p:nvSpPr>
        <p:spPr>
          <a:xfrm>
            <a:off x="784860" y="5904567"/>
            <a:ext cx="10246360" cy="338554"/>
          </a:xfrm>
          <a:prstGeom prst="rect">
            <a:avLst/>
          </a:prstGeom>
        </p:spPr>
        <p:txBody>
          <a:bodyPr wrap="square">
            <a:spAutoFit/>
          </a:bodyPr>
          <a:lstStyle/>
          <a:p>
            <a:pPr algn="just">
              <a:spcAft>
                <a:spcPts val="0"/>
              </a:spcAft>
            </a:pPr>
            <a:r>
              <a:rPr lang="pl-PL" sz="1600" i="1" dirty="0">
                <a:latin typeface="Calibri" panose="020F0502020204030204" pitchFamily="34" charset="0"/>
                <a:ea typeface="Calibri" panose="020F0502020204030204" pitchFamily="34" charset="0"/>
                <a:cs typeface="Times New Roman" panose="02020603050405020304" pitchFamily="18" charset="0"/>
              </a:rPr>
              <a:t>Źródło: opracowanie własne na podstawie badania CAWI/CATI z uczestnikami projektów.</a:t>
            </a:r>
            <a:endParaRPr lang="pl-PL" sz="1600" i="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4171390409"/>
              </p:ext>
            </p:extLst>
          </p:nvPr>
        </p:nvGraphicFramePr>
        <p:xfrm>
          <a:off x="838200" y="2135933"/>
          <a:ext cx="10515599" cy="3703320"/>
        </p:xfrm>
        <a:graphic>
          <a:graphicData uri="http://schemas.openxmlformats.org/drawingml/2006/table">
            <a:tbl>
              <a:tblPr firstRow="1" firstCol="1" bandRow="1">
                <a:tableStyleId>{21E4AEA4-8DFA-4A89-87EB-49C32662AFE0}</a:tableStyleId>
              </a:tblPr>
              <a:tblGrid>
                <a:gridCol w="2738262"/>
                <a:gridCol w="2473269"/>
                <a:gridCol w="2298710"/>
                <a:gridCol w="3005358"/>
              </a:tblGrid>
              <a:tr h="161925">
                <a:tc>
                  <a:txBody>
                    <a:bodyPr/>
                    <a:lstStyle/>
                    <a:p>
                      <a:pPr algn="ctr">
                        <a:lnSpc>
                          <a:spcPct val="150000"/>
                        </a:lnSpc>
                        <a:spcAft>
                          <a:spcPts val="0"/>
                        </a:spcAft>
                      </a:pPr>
                      <a:r>
                        <a:rPr lang="pl-PL" sz="1800" dirty="0">
                          <a:effectLst/>
                        </a:rPr>
                        <a:t>Priorytet inwestycyjny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pl-PL" sz="1800">
                          <a:effectLst/>
                        </a:rPr>
                        <a:t>poniżej 25 roku życia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pl-PL" sz="1800">
                          <a:effectLst/>
                        </a:rPr>
                        <a:t>25-50 rok życia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pl-PL" sz="1800">
                          <a:effectLst/>
                        </a:rPr>
                        <a:t>powyżej 50 roku życia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161925">
                <a:tc>
                  <a:txBody>
                    <a:bodyPr/>
                    <a:lstStyle/>
                    <a:p>
                      <a:pPr algn="ctr">
                        <a:lnSpc>
                          <a:spcPct val="150000"/>
                        </a:lnSpc>
                        <a:spcAft>
                          <a:spcPts val="0"/>
                        </a:spcAft>
                      </a:pPr>
                      <a:r>
                        <a:rPr lang="pl-PL" sz="1800">
                          <a:effectLst/>
                        </a:rPr>
                        <a:t>8iv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25,00%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800" dirty="0">
                          <a:effectLst/>
                        </a:rPr>
                        <a:t>9i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75,00%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11,11%</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800">
                          <a:effectLst/>
                        </a:rPr>
                        <a:t>9iv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800">
                          <a:effectLst/>
                        </a:rPr>
                        <a:t>9v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800" dirty="0">
                          <a:effectLst/>
                        </a:rPr>
                        <a:t>10i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12,50%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6,05%</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2,38%</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800">
                          <a:effectLst/>
                        </a:rPr>
                        <a:t>10iii</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15,38%</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7,25%</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800">
                          <a:effectLst/>
                        </a:rPr>
                        <a:t>10iv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34,69%</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20,25%</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a:effectLst/>
                        </a:rPr>
                        <a:t>6,76%</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800">
                          <a:effectLst/>
                        </a:rPr>
                        <a:t>Ogółem</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b="1" dirty="0">
                          <a:effectLst/>
                        </a:rPr>
                        <a:t>33,87%</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b="1" dirty="0">
                          <a:effectLst/>
                        </a:rPr>
                        <a:t>14,05%</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800" b="1" dirty="0">
                          <a:effectLst/>
                        </a:rPr>
                        <a:t>4,97%</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2718444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rostokąt 2"/>
          <p:cNvSpPr/>
          <p:nvPr/>
        </p:nvSpPr>
        <p:spPr>
          <a:xfrm>
            <a:off x="0" y="5066522"/>
            <a:ext cx="12192000" cy="18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458718" y="401095"/>
            <a:ext cx="2613216" cy="523220"/>
          </a:xfrm>
          <a:prstGeom prst="rect">
            <a:avLst/>
          </a:prstGeom>
          <a:noFill/>
        </p:spPr>
        <p:txBody>
          <a:bodyPr wrap="none" rtlCol="0">
            <a:spAutoFit/>
          </a:bodyPr>
          <a:lstStyle/>
          <a:p>
            <a:pPr algn="ctr"/>
            <a:r>
              <a:rPr lang="pl-PL" sz="2800" b="1" dirty="0" smtClean="0">
                <a:solidFill>
                  <a:schemeClr val="bg1"/>
                </a:solidFill>
              </a:rPr>
              <a:t>Wskaźnik brutto</a:t>
            </a:r>
            <a:endParaRPr lang="pl-PL" sz="2800" b="1" dirty="0">
              <a:solidFill>
                <a:schemeClr val="bg1"/>
              </a:solidFill>
            </a:endParaRPr>
          </a:p>
        </p:txBody>
      </p:sp>
      <p:sp>
        <p:nvSpPr>
          <p:cNvPr id="10" name="Prostokąt 9"/>
          <p:cNvSpPr/>
          <p:nvPr/>
        </p:nvSpPr>
        <p:spPr>
          <a:xfrm>
            <a:off x="201051" y="1517397"/>
            <a:ext cx="6066106" cy="584775"/>
          </a:xfrm>
          <a:prstGeom prst="rect">
            <a:avLst/>
          </a:prstGeom>
        </p:spPr>
        <p:txBody>
          <a:bodyPr wrap="square">
            <a:spAutoFit/>
          </a:bodyPr>
          <a:lstStyle/>
          <a:p>
            <a:pPr algn="just"/>
            <a:r>
              <a:rPr lang="pl-PL" sz="1600" b="1" dirty="0">
                <a:latin typeface="Calibri" panose="020F0502020204030204" pitchFamily="34" charset="0"/>
                <a:ea typeface="Calibri" panose="020F0502020204030204" pitchFamily="34" charset="0"/>
                <a:cs typeface="Times New Roman" panose="02020603050405020304" pitchFamily="18" charset="0"/>
              </a:rPr>
              <a:t>Wartość brutto wskaźnika – wartość wskaźnika w podziale na </a:t>
            </a:r>
            <a:r>
              <a:rPr lang="pl-PL" sz="1600" b="1" dirty="0" smtClean="0">
                <a:latin typeface="Calibri" panose="020F0502020204030204" pitchFamily="34" charset="0"/>
                <a:ea typeface="Calibri" panose="020F0502020204030204" pitchFamily="34" charset="0"/>
                <a:cs typeface="Times New Roman" panose="02020603050405020304" pitchFamily="18" charset="0"/>
              </a:rPr>
              <a:t>poziom wykształcenia</a:t>
            </a:r>
            <a:endParaRPr lang="pl-PL" sz="1600" b="1" dirty="0"/>
          </a:p>
        </p:txBody>
      </p:sp>
      <p:sp>
        <p:nvSpPr>
          <p:cNvPr id="11" name="Prostokąt 10"/>
          <p:cNvSpPr/>
          <p:nvPr/>
        </p:nvSpPr>
        <p:spPr>
          <a:xfrm>
            <a:off x="1586719" y="5990837"/>
            <a:ext cx="10246360" cy="338554"/>
          </a:xfrm>
          <a:prstGeom prst="rect">
            <a:avLst/>
          </a:prstGeom>
        </p:spPr>
        <p:txBody>
          <a:bodyPr wrap="square">
            <a:spAutoFit/>
          </a:bodyPr>
          <a:lstStyle/>
          <a:p>
            <a:pPr algn="just">
              <a:spcAft>
                <a:spcPts val="0"/>
              </a:spcAft>
            </a:pPr>
            <a:r>
              <a:rPr lang="pl-PL" sz="1600" i="1" dirty="0">
                <a:latin typeface="Calibri" panose="020F0502020204030204" pitchFamily="34" charset="0"/>
                <a:ea typeface="Calibri" panose="020F0502020204030204" pitchFamily="34" charset="0"/>
                <a:cs typeface="Times New Roman" panose="02020603050405020304" pitchFamily="18" charset="0"/>
              </a:rPr>
              <a:t>Źródło: opracowanie własne na podstawie badania CAWI/CATI z uczestnikami projektów.</a:t>
            </a:r>
            <a:endParaRPr lang="pl-PL" sz="1600" i="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4191109566"/>
              </p:ext>
            </p:extLst>
          </p:nvPr>
        </p:nvGraphicFramePr>
        <p:xfrm>
          <a:off x="314812" y="2112284"/>
          <a:ext cx="5952345" cy="3520440"/>
        </p:xfrm>
        <a:graphic>
          <a:graphicData uri="http://schemas.openxmlformats.org/drawingml/2006/table">
            <a:tbl>
              <a:tblPr firstRow="1" firstCol="1" bandRow="1">
                <a:tableStyleId>{21E4AEA4-8DFA-4A89-87EB-49C32662AFE0}</a:tableStyleId>
              </a:tblPr>
              <a:tblGrid>
                <a:gridCol w="1398918"/>
                <a:gridCol w="902673"/>
                <a:gridCol w="812212"/>
                <a:gridCol w="1144980"/>
                <a:gridCol w="863258"/>
                <a:gridCol w="830304"/>
              </a:tblGrid>
              <a:tr h="599770">
                <a:tc>
                  <a:txBody>
                    <a:bodyPr/>
                    <a:lstStyle/>
                    <a:p>
                      <a:pPr algn="ctr">
                        <a:lnSpc>
                          <a:spcPct val="150000"/>
                        </a:lnSpc>
                        <a:spcAft>
                          <a:spcPts val="0"/>
                        </a:spcAft>
                      </a:pPr>
                      <a:r>
                        <a:rPr lang="pl-PL" sz="1400" dirty="0">
                          <a:effectLst/>
                        </a:rPr>
                        <a:t>Priorytet inwestycyjny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dirty="0">
                          <a:effectLst/>
                        </a:rPr>
                        <a:t>podstawowe (ISCED 1)</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gimnazjalne (ISCED 2)</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ponadgimnazjalne (ISCED 3)</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policealne (ISCED 4)</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dirty="0">
                          <a:effectLst/>
                        </a:rPr>
                        <a:t>wyższe </a:t>
                      </a:r>
                      <a:br>
                        <a:rPr lang="pl-PL" sz="1400" dirty="0">
                          <a:effectLst/>
                        </a:rPr>
                      </a:br>
                      <a:r>
                        <a:rPr lang="pl-PL" sz="1400" dirty="0">
                          <a:effectLst/>
                        </a:rPr>
                        <a:t>(ISCED 5-8)</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1920">
                <a:tc>
                  <a:txBody>
                    <a:bodyPr/>
                    <a:lstStyle/>
                    <a:p>
                      <a:pPr algn="ctr">
                        <a:lnSpc>
                          <a:spcPct val="150000"/>
                        </a:lnSpc>
                        <a:spcAft>
                          <a:spcPts val="0"/>
                        </a:spcAft>
                      </a:pPr>
                      <a:r>
                        <a:rPr lang="pl-PL" sz="1400" dirty="0">
                          <a:effectLst/>
                        </a:rPr>
                        <a:t>8iv</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33,33%</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1920">
                <a:tc>
                  <a:txBody>
                    <a:bodyPr/>
                    <a:lstStyle/>
                    <a:p>
                      <a:pPr algn="ctr">
                        <a:lnSpc>
                          <a:spcPct val="150000"/>
                        </a:lnSpc>
                        <a:spcAft>
                          <a:spcPts val="0"/>
                        </a:spcAft>
                      </a:pPr>
                      <a:r>
                        <a:rPr lang="pl-PL" sz="1400">
                          <a:effectLst/>
                        </a:rPr>
                        <a:t>9i</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100,00%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25,00%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8,33%</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1920">
                <a:tc>
                  <a:txBody>
                    <a:bodyPr/>
                    <a:lstStyle/>
                    <a:p>
                      <a:pPr algn="ctr">
                        <a:lnSpc>
                          <a:spcPct val="150000"/>
                        </a:lnSpc>
                        <a:spcAft>
                          <a:spcPts val="0"/>
                        </a:spcAft>
                      </a:pPr>
                      <a:r>
                        <a:rPr lang="pl-PL" sz="1400">
                          <a:effectLst/>
                        </a:rPr>
                        <a:t>9iv</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1920">
                <a:tc>
                  <a:txBody>
                    <a:bodyPr/>
                    <a:lstStyle/>
                    <a:p>
                      <a:pPr algn="ctr">
                        <a:lnSpc>
                          <a:spcPct val="150000"/>
                        </a:lnSpc>
                        <a:spcAft>
                          <a:spcPts val="0"/>
                        </a:spcAft>
                      </a:pPr>
                      <a:r>
                        <a:rPr lang="pl-PL" sz="1400">
                          <a:effectLst/>
                        </a:rPr>
                        <a:t>9v</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dirty="0">
                          <a:effectLst/>
                        </a:rPr>
                        <a:t>0,00%</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1920">
                <a:tc>
                  <a:txBody>
                    <a:bodyPr/>
                    <a:lstStyle/>
                    <a:p>
                      <a:pPr algn="ctr">
                        <a:lnSpc>
                          <a:spcPct val="150000"/>
                        </a:lnSpc>
                        <a:spcAft>
                          <a:spcPts val="0"/>
                        </a:spcAft>
                      </a:pPr>
                      <a:r>
                        <a:rPr lang="pl-PL" sz="1400">
                          <a:effectLst/>
                        </a:rPr>
                        <a:t>10i</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5,20%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1920">
                <a:tc>
                  <a:txBody>
                    <a:bodyPr/>
                    <a:lstStyle/>
                    <a:p>
                      <a:pPr algn="ctr">
                        <a:lnSpc>
                          <a:spcPct val="150000"/>
                        </a:lnSpc>
                        <a:spcAft>
                          <a:spcPts val="0"/>
                        </a:spcAft>
                      </a:pPr>
                      <a:r>
                        <a:rPr lang="pl-PL" sz="1400">
                          <a:effectLst/>
                        </a:rPr>
                        <a:t>10iii</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11,64%</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20,00%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17,91%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1920">
                <a:tc>
                  <a:txBody>
                    <a:bodyPr/>
                    <a:lstStyle/>
                    <a:p>
                      <a:pPr algn="ctr">
                        <a:lnSpc>
                          <a:spcPct val="150000"/>
                        </a:lnSpc>
                        <a:spcAft>
                          <a:spcPts val="0"/>
                        </a:spcAft>
                      </a:pPr>
                      <a:r>
                        <a:rPr lang="pl-PL" sz="1400">
                          <a:effectLst/>
                        </a:rPr>
                        <a:t>10iv</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50,00%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10,53%</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23,08%</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a:effectLst/>
                        </a:rPr>
                        <a:t>20,40%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1920">
                <a:tc>
                  <a:txBody>
                    <a:bodyPr/>
                    <a:lstStyle/>
                    <a:p>
                      <a:pPr algn="ctr">
                        <a:lnSpc>
                          <a:spcPct val="150000"/>
                        </a:lnSpc>
                        <a:spcAft>
                          <a:spcPts val="0"/>
                        </a:spcAft>
                      </a:pPr>
                      <a:r>
                        <a:rPr lang="pl-PL" sz="1400">
                          <a:effectLst/>
                        </a:rPr>
                        <a:t>Ogółem</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b="1" dirty="0">
                          <a:effectLst/>
                        </a:rPr>
                        <a:t>6,67%</a:t>
                      </a:r>
                      <a:endParaRPr lang="pl-P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b="1" dirty="0">
                          <a:effectLst/>
                        </a:rPr>
                        <a:t>20,00%</a:t>
                      </a:r>
                      <a:endParaRPr lang="pl-P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b="1" dirty="0">
                          <a:effectLst/>
                        </a:rPr>
                        <a:t>11,99%</a:t>
                      </a:r>
                      <a:endParaRPr lang="pl-P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b="1" dirty="0">
                          <a:effectLst/>
                        </a:rPr>
                        <a:t>20,00%</a:t>
                      </a:r>
                      <a:endParaRPr lang="pl-P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pl-PL" sz="1400" b="1" dirty="0">
                          <a:effectLst/>
                        </a:rPr>
                        <a:t>12,74%</a:t>
                      </a:r>
                      <a:endParaRPr lang="pl-P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412593608"/>
              </p:ext>
            </p:extLst>
          </p:nvPr>
        </p:nvGraphicFramePr>
        <p:xfrm>
          <a:off x="6984609" y="2102172"/>
          <a:ext cx="4355122" cy="3520440"/>
        </p:xfrm>
        <a:graphic>
          <a:graphicData uri="http://schemas.openxmlformats.org/drawingml/2006/table">
            <a:tbl>
              <a:tblPr firstRow="1" firstCol="1" bandRow="1">
                <a:tableStyleId>{21E4AEA4-8DFA-4A89-87EB-49C32662AFE0}</a:tableStyleId>
              </a:tblPr>
              <a:tblGrid>
                <a:gridCol w="2318667"/>
                <a:gridCol w="2036455"/>
              </a:tblGrid>
              <a:tr h="161925">
                <a:tc>
                  <a:txBody>
                    <a:bodyPr/>
                    <a:lstStyle/>
                    <a:p>
                      <a:pPr algn="ctr">
                        <a:lnSpc>
                          <a:spcPct val="150000"/>
                        </a:lnSpc>
                        <a:spcAft>
                          <a:spcPts val="0"/>
                        </a:spcAft>
                      </a:pPr>
                      <a:r>
                        <a:rPr lang="pl-PL" sz="1400" dirty="0">
                          <a:effectLst/>
                        </a:rPr>
                        <a:t>Priorytet inwestycyjny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Wskaźnik brutto wśród osób z niepełnosprawnościami</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61925">
                <a:tc>
                  <a:txBody>
                    <a:bodyPr/>
                    <a:lstStyle/>
                    <a:p>
                      <a:pPr algn="ctr">
                        <a:lnSpc>
                          <a:spcPct val="150000"/>
                        </a:lnSpc>
                        <a:spcAft>
                          <a:spcPts val="0"/>
                        </a:spcAft>
                      </a:pPr>
                      <a:r>
                        <a:rPr lang="pl-PL" sz="1400">
                          <a:effectLst/>
                        </a:rPr>
                        <a:t>8iv</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400">
                          <a:effectLst/>
                        </a:rPr>
                        <a:t>9i</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12,50%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400" dirty="0">
                          <a:effectLst/>
                        </a:rPr>
                        <a:t>9iv</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400">
                          <a:effectLst/>
                        </a:rPr>
                        <a:t>9v</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400">
                          <a:effectLst/>
                        </a:rPr>
                        <a:t>10i</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400">
                          <a:effectLst/>
                        </a:rPr>
                        <a:t>10iii</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16,67%</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400">
                          <a:effectLst/>
                        </a:rPr>
                        <a:t>10iv</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a:effectLst/>
                        </a:rPr>
                        <a:t>40,00%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ctr">
                        <a:lnSpc>
                          <a:spcPct val="150000"/>
                        </a:lnSpc>
                        <a:spcAft>
                          <a:spcPts val="0"/>
                        </a:spcAft>
                      </a:pPr>
                      <a:r>
                        <a:rPr lang="pl-PL" sz="1400">
                          <a:effectLst/>
                        </a:rPr>
                        <a:t>Ogółem</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400" b="1" dirty="0" smtClean="0">
                          <a:effectLst/>
                        </a:rPr>
                        <a:t>22,00%</a:t>
                      </a:r>
                      <a:endParaRPr lang="pl-P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12" name="Prostokąt 11"/>
          <p:cNvSpPr/>
          <p:nvPr/>
        </p:nvSpPr>
        <p:spPr>
          <a:xfrm>
            <a:off x="6928337" y="1527509"/>
            <a:ext cx="4466494" cy="584775"/>
          </a:xfrm>
          <a:prstGeom prst="rect">
            <a:avLst/>
          </a:prstGeom>
        </p:spPr>
        <p:txBody>
          <a:bodyPr wrap="square">
            <a:spAutoFit/>
          </a:bodyPr>
          <a:lstStyle/>
          <a:p>
            <a:r>
              <a:rPr lang="pl-PL" sz="1600" b="1" dirty="0">
                <a:latin typeface="Calibri" panose="020F0502020204030204" pitchFamily="34" charset="0"/>
                <a:ea typeface="Calibri" panose="020F0502020204030204" pitchFamily="34" charset="0"/>
                <a:cs typeface="Times New Roman" panose="02020603050405020304" pitchFamily="18" charset="0"/>
              </a:rPr>
              <a:t>Wartość brutto wskaźnika – wartość wskaźnika </a:t>
            </a:r>
            <a:r>
              <a:rPr lang="pl-PL" sz="1600" b="1" dirty="0" smtClean="0">
                <a:latin typeface="Calibri" panose="020F0502020204030204" pitchFamily="34" charset="0"/>
                <a:ea typeface="Calibri" panose="020F0502020204030204" pitchFamily="34" charset="0"/>
                <a:cs typeface="Times New Roman" panose="02020603050405020304" pitchFamily="18" charset="0"/>
              </a:rPr>
              <a:t>– osoby z niepełnosprawnościami</a:t>
            </a:r>
            <a:endParaRPr lang="pl-PL" sz="1600" b="1" dirty="0"/>
          </a:p>
        </p:txBody>
      </p:sp>
    </p:spTree>
    <p:extLst>
      <p:ext uri="{BB962C8B-B14F-4D97-AF65-F5344CB8AC3E}">
        <p14:creationId xmlns:p14="http://schemas.microsoft.com/office/powerpoint/2010/main" val="3294766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rostokąt 2"/>
          <p:cNvSpPr/>
          <p:nvPr/>
        </p:nvSpPr>
        <p:spPr>
          <a:xfrm>
            <a:off x="0" y="5066522"/>
            <a:ext cx="12192000" cy="18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352821" y="499862"/>
            <a:ext cx="2981330" cy="446276"/>
          </a:xfrm>
          <a:prstGeom prst="rect">
            <a:avLst/>
          </a:prstGeom>
          <a:noFill/>
        </p:spPr>
        <p:txBody>
          <a:bodyPr wrap="none" rtlCol="0">
            <a:spAutoFit/>
          </a:bodyPr>
          <a:lstStyle/>
          <a:p>
            <a:pPr algn="ctr"/>
            <a:r>
              <a:rPr lang="pl-PL" sz="2300" b="1" dirty="0" smtClean="0">
                <a:solidFill>
                  <a:schemeClr val="bg1"/>
                </a:solidFill>
              </a:rPr>
              <a:t>Zmiany w zatrudnieniu</a:t>
            </a:r>
            <a:endParaRPr lang="pl-PL" sz="2300" b="1" dirty="0">
              <a:solidFill>
                <a:schemeClr val="bg1"/>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4065116371"/>
              </p:ext>
            </p:extLst>
          </p:nvPr>
        </p:nvGraphicFramePr>
        <p:xfrm>
          <a:off x="158359" y="2430376"/>
          <a:ext cx="5569634" cy="3384001"/>
        </p:xfrm>
        <a:graphic>
          <a:graphicData uri="http://schemas.openxmlformats.org/drawingml/2006/table">
            <a:tbl>
              <a:tblPr firstRow="1" firstCol="1" bandRow="1">
                <a:tableStyleId>{21E4AEA4-8DFA-4A89-87EB-49C32662AFE0}</a:tableStyleId>
              </a:tblPr>
              <a:tblGrid>
                <a:gridCol w="2028461"/>
                <a:gridCol w="3541173"/>
              </a:tblGrid>
              <a:tr h="536241">
                <a:tc>
                  <a:txBody>
                    <a:bodyPr/>
                    <a:lstStyle/>
                    <a:p>
                      <a:pPr algn="ctr">
                        <a:spcAft>
                          <a:spcPts val="0"/>
                        </a:spcAft>
                      </a:pPr>
                      <a:r>
                        <a:rPr lang="pl-PL" sz="1600" dirty="0">
                          <a:effectLst/>
                        </a:rPr>
                        <a:t>Priorytet inwestycyjny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1600" dirty="0">
                          <a:effectLst/>
                        </a:rPr>
                        <a:t>Odsetek uczestników, u których zaszła zmiana danego rodzaju</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5970">
                <a:tc>
                  <a:txBody>
                    <a:bodyPr/>
                    <a:lstStyle/>
                    <a:p>
                      <a:pPr algn="ctr">
                        <a:spcAft>
                          <a:spcPts val="0"/>
                        </a:spcAft>
                      </a:pPr>
                      <a:r>
                        <a:rPr lang="pl-PL" sz="1600" dirty="0">
                          <a:effectLst/>
                        </a:rPr>
                        <a:t>8iv</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1600" dirty="0">
                          <a:effectLst/>
                        </a:rPr>
                        <a:t>0,00%</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5970">
                <a:tc>
                  <a:txBody>
                    <a:bodyPr/>
                    <a:lstStyle/>
                    <a:p>
                      <a:pPr algn="ctr">
                        <a:spcAft>
                          <a:spcPts val="0"/>
                        </a:spcAft>
                      </a:pPr>
                      <a:r>
                        <a:rPr lang="pl-PL" sz="1600" dirty="0">
                          <a:effectLst/>
                        </a:rPr>
                        <a:t>9i</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1600" dirty="0">
                          <a:effectLst/>
                        </a:rPr>
                        <a:t>3,13%</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5970">
                <a:tc>
                  <a:txBody>
                    <a:bodyPr/>
                    <a:lstStyle/>
                    <a:p>
                      <a:pPr algn="ctr">
                        <a:spcAft>
                          <a:spcPts val="0"/>
                        </a:spcAft>
                      </a:pPr>
                      <a:r>
                        <a:rPr lang="pl-PL" sz="1600" dirty="0">
                          <a:effectLst/>
                        </a:rPr>
                        <a:t>9iv</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1600" dirty="0">
                          <a:effectLst/>
                        </a:rPr>
                        <a:t>0,00%</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5970">
                <a:tc>
                  <a:txBody>
                    <a:bodyPr/>
                    <a:lstStyle/>
                    <a:p>
                      <a:pPr algn="ctr">
                        <a:spcAft>
                          <a:spcPts val="0"/>
                        </a:spcAft>
                      </a:pPr>
                      <a:r>
                        <a:rPr lang="pl-PL" sz="1600">
                          <a:effectLst/>
                        </a:rPr>
                        <a:t>9v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1600" dirty="0">
                          <a:effectLst/>
                        </a:rPr>
                        <a:t>0,00%</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5970">
                <a:tc>
                  <a:txBody>
                    <a:bodyPr/>
                    <a:lstStyle/>
                    <a:p>
                      <a:pPr algn="ctr">
                        <a:spcAft>
                          <a:spcPts val="0"/>
                        </a:spcAft>
                      </a:pPr>
                      <a:r>
                        <a:rPr lang="pl-PL" sz="1600">
                          <a:effectLst/>
                        </a:rPr>
                        <a:t>10i</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1600" dirty="0">
                          <a:effectLst/>
                        </a:rPr>
                        <a:t>2,50%</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5970">
                <a:tc>
                  <a:txBody>
                    <a:bodyPr/>
                    <a:lstStyle/>
                    <a:p>
                      <a:pPr algn="ctr">
                        <a:spcAft>
                          <a:spcPts val="0"/>
                        </a:spcAft>
                      </a:pPr>
                      <a:r>
                        <a:rPr lang="pl-PL" sz="1600">
                          <a:effectLst/>
                        </a:rPr>
                        <a:t>10iii</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1600" dirty="0">
                          <a:effectLst/>
                        </a:rPr>
                        <a:t>3,38%</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5970">
                <a:tc>
                  <a:txBody>
                    <a:bodyPr/>
                    <a:lstStyle/>
                    <a:p>
                      <a:pPr algn="ctr">
                        <a:spcAft>
                          <a:spcPts val="0"/>
                        </a:spcAft>
                      </a:pPr>
                      <a:r>
                        <a:rPr lang="pl-PL" sz="1600" dirty="0">
                          <a:effectLst/>
                        </a:rPr>
                        <a:t>10iv</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1600" dirty="0">
                          <a:effectLst/>
                        </a:rPr>
                        <a:t>6,66%</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5970">
                <a:tc>
                  <a:txBody>
                    <a:bodyPr/>
                    <a:lstStyle/>
                    <a:p>
                      <a:pPr algn="ctr">
                        <a:spcAft>
                          <a:spcPts val="0"/>
                        </a:spcAft>
                      </a:pPr>
                      <a:r>
                        <a:rPr lang="pl-PL" sz="1600">
                          <a:effectLst/>
                        </a:rPr>
                        <a:t>Ogółem</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1600" b="1" dirty="0">
                          <a:effectLst/>
                        </a:rPr>
                        <a:t>4,32%</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Prostokąt 6"/>
          <p:cNvSpPr/>
          <p:nvPr/>
        </p:nvSpPr>
        <p:spPr>
          <a:xfrm>
            <a:off x="2189870" y="6027383"/>
            <a:ext cx="10246360" cy="338554"/>
          </a:xfrm>
          <a:prstGeom prst="rect">
            <a:avLst/>
          </a:prstGeom>
        </p:spPr>
        <p:txBody>
          <a:bodyPr wrap="square">
            <a:spAutoFit/>
          </a:bodyPr>
          <a:lstStyle/>
          <a:p>
            <a:pPr algn="just">
              <a:spcAft>
                <a:spcPts val="0"/>
              </a:spcAft>
            </a:pPr>
            <a:r>
              <a:rPr lang="pl-PL" sz="1600" i="1" dirty="0">
                <a:latin typeface="Calibri" panose="020F0502020204030204" pitchFamily="34" charset="0"/>
                <a:ea typeface="Calibri" panose="020F0502020204030204" pitchFamily="34" charset="0"/>
                <a:cs typeface="Times New Roman" panose="02020603050405020304" pitchFamily="18" charset="0"/>
              </a:rPr>
              <a:t>Źródło: opracowanie własne na podstawie badania CAWI/CATI z uczestnikami projektów.</a:t>
            </a:r>
            <a:endParaRPr lang="pl-PL"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Prostokąt 7"/>
          <p:cNvSpPr/>
          <p:nvPr/>
        </p:nvSpPr>
        <p:spPr>
          <a:xfrm>
            <a:off x="116840" y="1743575"/>
            <a:ext cx="5652672" cy="584775"/>
          </a:xfrm>
          <a:prstGeom prst="rect">
            <a:avLst/>
          </a:prstGeom>
        </p:spPr>
        <p:txBody>
          <a:bodyPr wrap="square">
            <a:spAutoFit/>
          </a:bodyPr>
          <a:lstStyle/>
          <a:p>
            <a:pPr algn="just"/>
            <a:r>
              <a:rPr lang="pl-PL" sz="1600" b="1" dirty="0">
                <a:latin typeface="Calibri" panose="020F0502020204030204" pitchFamily="34" charset="0"/>
                <a:ea typeface="Calibri" panose="020F0502020204030204" pitchFamily="34" charset="0"/>
                <a:cs typeface="Times New Roman" panose="02020603050405020304" pitchFamily="18" charset="0"/>
              </a:rPr>
              <a:t>Przejście od niepewnego do stabilnego zatrudnienia – wartość wskaźnika w podziale na priorytety inwestycyjne</a:t>
            </a:r>
            <a:endParaRPr lang="pl-PL" sz="1600" b="1" dirty="0"/>
          </a:p>
        </p:txBody>
      </p:sp>
      <p:graphicFrame>
        <p:nvGraphicFramePr>
          <p:cNvPr id="10" name="Tabela 9"/>
          <p:cNvGraphicFramePr>
            <a:graphicFrameLocks noGrp="1"/>
          </p:cNvGraphicFramePr>
          <p:nvPr>
            <p:extLst>
              <p:ext uri="{D42A27DB-BD31-4B8C-83A1-F6EECF244321}">
                <p14:modId xmlns:p14="http://schemas.microsoft.com/office/powerpoint/2010/main" val="3086238676"/>
              </p:ext>
            </p:extLst>
          </p:nvPr>
        </p:nvGraphicFramePr>
        <p:xfrm>
          <a:off x="5874580" y="2430376"/>
          <a:ext cx="6170832" cy="3443499"/>
        </p:xfrm>
        <a:graphic>
          <a:graphicData uri="http://schemas.openxmlformats.org/drawingml/2006/table">
            <a:tbl>
              <a:tblPr firstRow="1" firstCol="1" bandRow="1">
                <a:tableStyleId>{21E4AEA4-8DFA-4A89-87EB-49C32662AFE0}</a:tableStyleId>
              </a:tblPr>
              <a:tblGrid>
                <a:gridCol w="2247417"/>
                <a:gridCol w="3923415"/>
              </a:tblGrid>
              <a:tr h="517419">
                <a:tc>
                  <a:txBody>
                    <a:bodyPr/>
                    <a:lstStyle/>
                    <a:p>
                      <a:pPr algn="ctr">
                        <a:spcAft>
                          <a:spcPts val="0"/>
                        </a:spcAft>
                      </a:pPr>
                      <a:r>
                        <a:rPr lang="pl-PL" sz="1600" dirty="0">
                          <a:effectLst/>
                        </a:rPr>
                        <a:t>Priorytet inwestycyjny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pl-PL" sz="1600">
                          <a:effectLst/>
                        </a:rPr>
                        <a:t>Odsetek uczestników, u których zaszła zmiana danego rodzaju</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4323">
                <a:tc>
                  <a:txBody>
                    <a:bodyPr/>
                    <a:lstStyle/>
                    <a:p>
                      <a:pPr algn="ctr">
                        <a:lnSpc>
                          <a:spcPct val="150000"/>
                        </a:lnSpc>
                        <a:spcAft>
                          <a:spcPts val="0"/>
                        </a:spcAft>
                      </a:pPr>
                      <a:r>
                        <a:rPr lang="pl-PL" sz="1600" dirty="0">
                          <a:effectLst/>
                          <a:latin typeface="Calibri" panose="020F0502020204030204" pitchFamily="34" charset="0"/>
                          <a:ea typeface="Times New Roman" panose="02020603050405020304" pitchFamily="18" charset="0"/>
                          <a:cs typeface="Calibri" panose="020F0502020204030204" pitchFamily="34" charset="0"/>
                        </a:rPr>
                        <a:t>8iv</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4323">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9i</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4323">
                <a:tc>
                  <a:txBody>
                    <a:bodyPr/>
                    <a:lstStyle/>
                    <a:p>
                      <a:pPr algn="ctr">
                        <a:lnSpc>
                          <a:spcPct val="150000"/>
                        </a:lnSpc>
                        <a:spcAft>
                          <a:spcPts val="0"/>
                        </a:spcAft>
                      </a:pPr>
                      <a:r>
                        <a:rPr lang="pl-PL" sz="1600" dirty="0">
                          <a:effectLst/>
                          <a:latin typeface="Calibri" panose="020F0502020204030204" pitchFamily="34" charset="0"/>
                          <a:ea typeface="Times New Roman" panose="02020603050405020304" pitchFamily="18" charset="0"/>
                          <a:cs typeface="Calibri" panose="020F0502020204030204" pitchFamily="34" charset="0"/>
                        </a:rPr>
                        <a:t>9iv</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4323">
                <a:tc>
                  <a:txBody>
                    <a:bodyPr/>
                    <a:lstStyle/>
                    <a:p>
                      <a:pPr algn="ctr">
                        <a:lnSpc>
                          <a:spcPct val="150000"/>
                        </a:lnSpc>
                        <a:spcAft>
                          <a:spcPts val="0"/>
                        </a:spcAft>
                      </a:pPr>
                      <a:r>
                        <a:rPr lang="pl-PL" sz="1600" dirty="0">
                          <a:effectLst/>
                          <a:latin typeface="Calibri" panose="020F0502020204030204" pitchFamily="34" charset="0"/>
                          <a:ea typeface="Times New Roman" panose="02020603050405020304" pitchFamily="18" charset="0"/>
                          <a:cs typeface="Calibri" panose="020F0502020204030204" pitchFamily="34" charset="0"/>
                        </a:rPr>
                        <a:t>9v</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4323">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10i</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0,47%</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4323">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10iii</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0,78%</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4323">
                <a:tc>
                  <a:txBody>
                    <a:bodyPr/>
                    <a:lstStyle/>
                    <a:p>
                      <a:pPr algn="ctr">
                        <a:lnSpc>
                          <a:spcPct val="150000"/>
                        </a:lnSpc>
                        <a:spcAft>
                          <a:spcPts val="0"/>
                        </a:spcAft>
                      </a:pPr>
                      <a:r>
                        <a:rPr lang="pl-PL" sz="1600">
                          <a:effectLst/>
                          <a:latin typeface="Calibri" panose="020F0502020204030204" pitchFamily="34" charset="0"/>
                          <a:ea typeface="Times New Roman" panose="02020603050405020304" pitchFamily="18" charset="0"/>
                          <a:cs typeface="Calibri" panose="020F0502020204030204" pitchFamily="34" charset="0"/>
                        </a:rPr>
                        <a:t>10iv</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1,16%</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4323">
                <a:tc>
                  <a:txBody>
                    <a:bodyPr/>
                    <a:lstStyle/>
                    <a:p>
                      <a:pPr algn="ctr">
                        <a:lnSpc>
                          <a:spcPct val="150000"/>
                        </a:lnSpc>
                        <a:spcAft>
                          <a:spcPts val="0"/>
                        </a:spcAft>
                      </a:pPr>
                      <a:r>
                        <a:rPr lang="pl-PL" sz="1600" b="1" dirty="0">
                          <a:effectLst/>
                          <a:latin typeface="Calibri" panose="020F0502020204030204" pitchFamily="34" charset="0"/>
                          <a:ea typeface="Times New Roman" panose="02020603050405020304" pitchFamily="18" charset="0"/>
                          <a:cs typeface="Calibri" panose="020F0502020204030204" pitchFamily="34" charset="0"/>
                        </a:rPr>
                        <a:t>Ogółem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0,80%</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11" name="Prostokąt 10"/>
          <p:cNvSpPr/>
          <p:nvPr/>
        </p:nvSpPr>
        <p:spPr>
          <a:xfrm>
            <a:off x="5873408" y="1763545"/>
            <a:ext cx="6172004" cy="584775"/>
          </a:xfrm>
          <a:prstGeom prst="rect">
            <a:avLst/>
          </a:prstGeom>
        </p:spPr>
        <p:txBody>
          <a:bodyPr wrap="square">
            <a:spAutoFit/>
          </a:bodyPr>
          <a:lstStyle/>
          <a:p>
            <a:pPr algn="just"/>
            <a:r>
              <a:rPr lang="pl-PL" sz="1600" b="1" dirty="0">
                <a:latin typeface="Calibri" panose="020F0502020204030204" pitchFamily="34" charset="0"/>
                <a:ea typeface="Calibri" panose="020F0502020204030204" pitchFamily="34" charset="0"/>
                <a:cs typeface="Times New Roman" panose="02020603050405020304" pitchFamily="18" charset="0"/>
              </a:rPr>
              <a:t>Przejście z niepełnego do pełnego </a:t>
            </a:r>
            <a:r>
              <a:rPr lang="pl-PL" sz="1600" b="1" dirty="0" smtClean="0">
                <a:latin typeface="Calibri" panose="020F0502020204030204" pitchFamily="34" charset="0"/>
                <a:ea typeface="Calibri" panose="020F0502020204030204" pitchFamily="34" charset="0"/>
                <a:cs typeface="Times New Roman" panose="02020603050405020304" pitchFamily="18" charset="0"/>
              </a:rPr>
              <a:t>zatrudnienia – </a:t>
            </a:r>
            <a:r>
              <a:rPr lang="pl-PL" sz="1600" b="1" dirty="0">
                <a:latin typeface="Calibri" panose="020F0502020204030204" pitchFamily="34" charset="0"/>
                <a:ea typeface="Calibri" panose="020F0502020204030204" pitchFamily="34" charset="0"/>
                <a:cs typeface="Times New Roman" panose="02020603050405020304" pitchFamily="18" charset="0"/>
              </a:rPr>
              <a:t>wartość wskaźnika </a:t>
            </a:r>
            <a:r>
              <a:rPr lang="pl-PL" sz="1600" b="1" dirty="0" smtClean="0">
                <a:latin typeface="Calibri" panose="020F0502020204030204" pitchFamily="34" charset="0"/>
                <a:ea typeface="Calibri" panose="020F0502020204030204" pitchFamily="34" charset="0"/>
                <a:cs typeface="Times New Roman" panose="02020603050405020304" pitchFamily="18" charset="0"/>
              </a:rPr>
              <a:t>           w </a:t>
            </a:r>
            <a:r>
              <a:rPr lang="pl-PL" sz="1600" b="1" dirty="0">
                <a:latin typeface="Calibri" panose="020F0502020204030204" pitchFamily="34" charset="0"/>
                <a:ea typeface="Calibri" panose="020F0502020204030204" pitchFamily="34" charset="0"/>
                <a:cs typeface="Times New Roman" panose="02020603050405020304" pitchFamily="18" charset="0"/>
              </a:rPr>
              <a:t>podziale na priorytety inwestycyjne</a:t>
            </a:r>
            <a:endParaRPr lang="pl-PL" sz="1600" b="1" dirty="0"/>
          </a:p>
        </p:txBody>
      </p:sp>
    </p:spTree>
    <p:extLst>
      <p:ext uri="{BB962C8B-B14F-4D97-AF65-F5344CB8AC3E}">
        <p14:creationId xmlns:p14="http://schemas.microsoft.com/office/powerpoint/2010/main" val="115034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rostokąt 2"/>
          <p:cNvSpPr/>
          <p:nvPr/>
        </p:nvSpPr>
        <p:spPr>
          <a:xfrm>
            <a:off x="0" y="5066522"/>
            <a:ext cx="12192000" cy="1856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676340" y="228625"/>
            <a:ext cx="2334292" cy="800219"/>
          </a:xfrm>
          <a:prstGeom prst="rect">
            <a:avLst/>
          </a:prstGeom>
          <a:noFill/>
        </p:spPr>
        <p:txBody>
          <a:bodyPr wrap="none" rtlCol="0">
            <a:spAutoFit/>
          </a:bodyPr>
          <a:lstStyle/>
          <a:p>
            <a:pPr algn="ctr"/>
            <a:r>
              <a:rPr lang="pl-PL" sz="2300" b="1" dirty="0" smtClean="0">
                <a:solidFill>
                  <a:schemeClr val="bg1"/>
                </a:solidFill>
              </a:rPr>
              <a:t>Ocena wysokości </a:t>
            </a:r>
          </a:p>
          <a:p>
            <a:pPr algn="ctr"/>
            <a:r>
              <a:rPr lang="pl-PL" sz="2300" b="1" dirty="0" smtClean="0">
                <a:solidFill>
                  <a:schemeClr val="bg1"/>
                </a:solidFill>
              </a:rPr>
              <a:t>wynagrodzenia</a:t>
            </a:r>
            <a:endParaRPr lang="pl-PL" sz="2300" b="1" dirty="0">
              <a:solidFill>
                <a:schemeClr val="bg1"/>
              </a:solidFill>
            </a:endParaRPr>
          </a:p>
        </p:txBody>
      </p:sp>
      <p:sp>
        <p:nvSpPr>
          <p:cNvPr id="7" name="Prostokąt 6"/>
          <p:cNvSpPr/>
          <p:nvPr/>
        </p:nvSpPr>
        <p:spPr>
          <a:xfrm>
            <a:off x="2196904" y="6227150"/>
            <a:ext cx="10246360" cy="338554"/>
          </a:xfrm>
          <a:prstGeom prst="rect">
            <a:avLst/>
          </a:prstGeom>
        </p:spPr>
        <p:txBody>
          <a:bodyPr wrap="square">
            <a:spAutoFit/>
          </a:bodyPr>
          <a:lstStyle/>
          <a:p>
            <a:pPr algn="just">
              <a:spcAft>
                <a:spcPts val="0"/>
              </a:spcAft>
            </a:pPr>
            <a:r>
              <a:rPr lang="pl-PL" sz="1600" i="1" dirty="0">
                <a:latin typeface="Calibri" panose="020F0502020204030204" pitchFamily="34" charset="0"/>
                <a:ea typeface="Calibri" panose="020F0502020204030204" pitchFamily="34" charset="0"/>
                <a:cs typeface="Times New Roman" panose="02020603050405020304" pitchFamily="18" charset="0"/>
              </a:rPr>
              <a:t>Źródło: opracowanie własne na podstawie badania CAWI/CATI z uczestnikami projektów.</a:t>
            </a:r>
            <a:endParaRPr lang="pl-PL"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Prostokąt 7"/>
          <p:cNvSpPr/>
          <p:nvPr/>
        </p:nvSpPr>
        <p:spPr>
          <a:xfrm>
            <a:off x="1406575" y="1760793"/>
            <a:ext cx="9298744" cy="646331"/>
          </a:xfrm>
          <a:prstGeom prst="rect">
            <a:avLst/>
          </a:prstGeom>
        </p:spPr>
        <p:txBody>
          <a:bodyPr wrap="square">
            <a:spAutoFit/>
          </a:bodyPr>
          <a:lstStyle/>
          <a:p>
            <a:pPr algn="just"/>
            <a:r>
              <a:rPr lang="pl-PL" b="1" dirty="0">
                <a:latin typeface="Calibri" panose="020F0502020204030204" pitchFamily="34" charset="0"/>
                <a:ea typeface="Calibri" panose="020F0502020204030204" pitchFamily="34" charset="0"/>
                <a:cs typeface="Times New Roman" panose="02020603050405020304" pitchFamily="18" charset="0"/>
              </a:rPr>
              <a:t>Wzrost oceny wysokości wynagrodzenia – wartość wskaźnika </a:t>
            </a:r>
            <a:r>
              <a:rPr lang="pl-PL" b="1" dirty="0" smtClean="0">
                <a:latin typeface="Calibri" panose="020F0502020204030204" pitchFamily="34" charset="0"/>
                <a:ea typeface="Calibri" panose="020F0502020204030204" pitchFamily="34" charset="0"/>
                <a:cs typeface="Times New Roman" panose="02020603050405020304" pitchFamily="18" charset="0"/>
              </a:rPr>
              <a:t>w </a:t>
            </a:r>
            <a:r>
              <a:rPr lang="pl-PL" b="1" dirty="0">
                <a:latin typeface="Calibri" panose="020F0502020204030204" pitchFamily="34" charset="0"/>
                <a:ea typeface="Calibri" panose="020F0502020204030204" pitchFamily="34" charset="0"/>
                <a:cs typeface="Times New Roman" panose="02020603050405020304" pitchFamily="18" charset="0"/>
              </a:rPr>
              <a:t>podziale na priorytety inwestycyjne</a:t>
            </a:r>
            <a:endParaRPr lang="pl-PL" b="1" dirty="0"/>
          </a:p>
        </p:txBody>
      </p:sp>
      <p:graphicFrame>
        <p:nvGraphicFramePr>
          <p:cNvPr id="2" name="Tabela 1"/>
          <p:cNvGraphicFramePr>
            <a:graphicFrameLocks noGrp="1"/>
          </p:cNvGraphicFramePr>
          <p:nvPr>
            <p:extLst>
              <p:ext uri="{D42A27DB-BD31-4B8C-83A1-F6EECF244321}">
                <p14:modId xmlns:p14="http://schemas.microsoft.com/office/powerpoint/2010/main" val="589826094"/>
              </p:ext>
            </p:extLst>
          </p:nvPr>
        </p:nvGraphicFramePr>
        <p:xfrm>
          <a:off x="1469879" y="2465477"/>
          <a:ext cx="9235440" cy="3703320"/>
        </p:xfrm>
        <a:graphic>
          <a:graphicData uri="http://schemas.openxmlformats.org/drawingml/2006/table">
            <a:tbl>
              <a:tblPr firstRow="1" firstCol="1" bandRow="1">
                <a:tableStyleId>{21E4AEA4-8DFA-4A89-87EB-49C32662AFE0}</a:tableStyleId>
              </a:tblPr>
              <a:tblGrid>
                <a:gridCol w="3152979"/>
                <a:gridCol w="6082461"/>
              </a:tblGrid>
              <a:tr h="171450">
                <a:tc>
                  <a:txBody>
                    <a:bodyPr/>
                    <a:lstStyle/>
                    <a:p>
                      <a:pPr algn="ctr">
                        <a:lnSpc>
                          <a:spcPct val="150000"/>
                        </a:lnSpc>
                        <a:spcAft>
                          <a:spcPts val="0"/>
                        </a:spcAft>
                      </a:pPr>
                      <a:r>
                        <a:rPr lang="pl-PL" sz="1800" dirty="0">
                          <a:effectLst/>
                        </a:rPr>
                        <a:t>Priorytet inwestycyjny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Odsetek uczestników, u których zaszła zmiana danego rodzaju</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1450">
                <a:tc>
                  <a:txBody>
                    <a:bodyPr/>
                    <a:lstStyle/>
                    <a:p>
                      <a:pPr algn="ctr">
                        <a:lnSpc>
                          <a:spcPct val="150000"/>
                        </a:lnSpc>
                        <a:spcAft>
                          <a:spcPts val="0"/>
                        </a:spcAft>
                      </a:pPr>
                      <a:r>
                        <a:rPr lang="pl-PL" sz="1800">
                          <a:effectLst/>
                        </a:rPr>
                        <a:t>8iv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75,00%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450">
                <a:tc>
                  <a:txBody>
                    <a:bodyPr/>
                    <a:lstStyle/>
                    <a:p>
                      <a:pPr algn="ctr">
                        <a:lnSpc>
                          <a:spcPct val="150000"/>
                        </a:lnSpc>
                        <a:spcAft>
                          <a:spcPts val="0"/>
                        </a:spcAft>
                      </a:pPr>
                      <a:r>
                        <a:rPr lang="pl-PL" sz="1800">
                          <a:effectLst/>
                        </a:rPr>
                        <a:t>9i</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31,25%</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450">
                <a:tc>
                  <a:txBody>
                    <a:bodyPr/>
                    <a:lstStyle/>
                    <a:p>
                      <a:pPr algn="ctr">
                        <a:lnSpc>
                          <a:spcPct val="150000"/>
                        </a:lnSpc>
                        <a:spcAft>
                          <a:spcPts val="0"/>
                        </a:spcAft>
                      </a:pPr>
                      <a:r>
                        <a:rPr lang="pl-PL" sz="1800">
                          <a:effectLst/>
                        </a:rPr>
                        <a:t>9iv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20,00%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450">
                <a:tc>
                  <a:txBody>
                    <a:bodyPr/>
                    <a:lstStyle/>
                    <a:p>
                      <a:pPr algn="ctr">
                        <a:lnSpc>
                          <a:spcPct val="150000"/>
                        </a:lnSpc>
                        <a:spcAft>
                          <a:spcPts val="0"/>
                        </a:spcAft>
                      </a:pPr>
                      <a:r>
                        <a:rPr lang="pl-PL" sz="1800">
                          <a:effectLst/>
                        </a:rPr>
                        <a:t>9v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0,00%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71450">
                <a:tc>
                  <a:txBody>
                    <a:bodyPr/>
                    <a:lstStyle/>
                    <a:p>
                      <a:pPr algn="ctr">
                        <a:lnSpc>
                          <a:spcPct val="150000"/>
                        </a:lnSpc>
                        <a:spcAft>
                          <a:spcPts val="0"/>
                        </a:spcAft>
                      </a:pPr>
                      <a:r>
                        <a:rPr lang="pl-PL" sz="1800">
                          <a:effectLst/>
                        </a:rPr>
                        <a:t>10i</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14,08%</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450">
                <a:tc>
                  <a:txBody>
                    <a:bodyPr/>
                    <a:lstStyle/>
                    <a:p>
                      <a:pPr algn="ctr">
                        <a:lnSpc>
                          <a:spcPct val="150000"/>
                        </a:lnSpc>
                        <a:spcAft>
                          <a:spcPts val="0"/>
                        </a:spcAft>
                      </a:pPr>
                      <a:r>
                        <a:rPr lang="pl-PL" sz="1800">
                          <a:effectLst/>
                        </a:rPr>
                        <a:t>10iii</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30,65%</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450">
                <a:tc>
                  <a:txBody>
                    <a:bodyPr/>
                    <a:lstStyle/>
                    <a:p>
                      <a:pPr algn="ctr">
                        <a:lnSpc>
                          <a:spcPct val="150000"/>
                        </a:lnSpc>
                        <a:spcAft>
                          <a:spcPts val="0"/>
                        </a:spcAft>
                      </a:pPr>
                      <a:r>
                        <a:rPr lang="pl-PL" sz="1800">
                          <a:effectLst/>
                        </a:rPr>
                        <a:t>10iv</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a:effectLst/>
                        </a:rPr>
                        <a:t>34,01%</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450">
                <a:tc>
                  <a:txBody>
                    <a:bodyPr/>
                    <a:lstStyle/>
                    <a:p>
                      <a:pPr algn="ctr">
                        <a:lnSpc>
                          <a:spcPct val="150000"/>
                        </a:lnSpc>
                        <a:spcAft>
                          <a:spcPts val="0"/>
                        </a:spcAft>
                      </a:pPr>
                      <a:r>
                        <a:rPr lang="pl-PL" sz="1800">
                          <a:effectLst/>
                        </a:rPr>
                        <a:t>Ogółem</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pl-PL" sz="1800" b="1" dirty="0">
                          <a:effectLst/>
                        </a:rPr>
                        <a:t>26,01%</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478843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TotalTime>
  <Words>1202</Words>
  <Application>Microsoft Office PowerPoint</Application>
  <PresentationFormat>Panoramiczny</PresentationFormat>
  <Paragraphs>411</Paragraphs>
  <Slides>15</Slides>
  <Notes>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15</vt:i4>
      </vt:variant>
    </vt:vector>
  </HeadingPairs>
  <TitlesOfParts>
    <vt:vector size="21" baseType="lpstr">
      <vt:lpstr>Arial</vt:lpstr>
      <vt:lpstr>Calibri</vt:lpstr>
      <vt:lpstr>Calibri Light</vt:lpstr>
      <vt:lpstr>Times New Roman</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Tomasz Gutta</dc:creator>
  <cp:lastModifiedBy>Eu Consult</cp:lastModifiedBy>
  <cp:revision>128</cp:revision>
  <dcterms:created xsi:type="dcterms:W3CDTF">2019-01-04T12:39:41Z</dcterms:created>
  <dcterms:modified xsi:type="dcterms:W3CDTF">2019-05-28T09:22:22Z</dcterms:modified>
</cp:coreProperties>
</file>