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433" r:id="rId2"/>
    <p:sldId id="410" r:id="rId3"/>
    <p:sldId id="365" r:id="rId4"/>
    <p:sldId id="375" r:id="rId5"/>
    <p:sldId id="431" r:id="rId6"/>
    <p:sldId id="296" r:id="rId7"/>
    <p:sldId id="435" r:id="rId8"/>
    <p:sldId id="437" r:id="rId9"/>
    <p:sldId id="427" r:id="rId10"/>
    <p:sldId id="428" r:id="rId11"/>
    <p:sldId id="438" r:id="rId12"/>
    <p:sldId id="439" r:id="rId13"/>
    <p:sldId id="343" r:id="rId14"/>
  </p:sldIdLst>
  <p:sldSz cx="9144000" cy="6858000" type="screen4x3"/>
  <p:notesSz cx="6745288" cy="988218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5" autoAdjust="0"/>
    <p:restoredTop sz="94690" autoAdjust="0"/>
  </p:normalViewPr>
  <p:slideViewPr>
    <p:cSldViewPr snapToGrid="0">
      <p:cViewPr>
        <p:scale>
          <a:sx n="80" d="100"/>
          <a:sy n="80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Arkusz_programu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44459742805739E-2"/>
          <c:y val="0.20186003321253229"/>
          <c:w val="0.92638462427097967"/>
          <c:h val="0.634477630817463"/>
        </c:manualLayout>
      </c:layout>
      <c:lineChart>
        <c:grouping val="standard"/>
        <c:varyColors val="0"/>
        <c:ser>
          <c:idx val="0"/>
          <c:order val="0"/>
          <c:tx>
            <c:strRef>
              <c:f>'dane do wykresu 2'!$C$3</c:f>
              <c:strCache>
                <c:ptCount val="1"/>
                <c:pt idx="0">
                  <c:v>Nabory</c:v>
                </c:pt>
              </c:strCache>
            </c:strRef>
          </c:tx>
          <c:spPr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37343641465098E-2"/>
                  <c:y val="-2.2572859787376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2C-49B6-87DA-509826CE369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ED5EE48-235B-4D46-96E4-2B3895C50A4A}" type="VALUE">
                      <a:rPr lang="en-US" smtClean="0"/>
                      <a:pPr/>
                      <a:t>[WARTOŚĆ]</a:t>
                    </a:fld>
                    <a:r>
                      <a:rPr lang="en-US" smtClean="0"/>
                      <a:t>**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B2C-49B6-87DA-509826CE369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DE7EB47-41D6-4930-BABB-FA78E920DBD5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2C-49B6-87DA-509826CE369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75,84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2C-49B6-87DA-509826CE369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78,41%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2C-49B6-87DA-509826CE3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2'!$A$29:$A$41</c:f>
              <c:numCache>
                <c:formatCode>[$-415]mmm\ yy;@</c:formatCode>
                <c:ptCount val="13"/>
                <c:pt idx="0">
                  <c:v>43118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43391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</c:numCache>
            </c:numRef>
          </c:cat>
          <c:val>
            <c:numRef>
              <c:f>'dane do wykresu 2'!$D$29:$D$41</c:f>
              <c:numCache>
                <c:formatCode>0.00%</c:formatCode>
                <c:ptCount val="13"/>
                <c:pt idx="0">
                  <c:v>0.86796574776426372</c:v>
                </c:pt>
                <c:pt idx="1">
                  <c:v>0.76907744831326996</c:v>
                </c:pt>
                <c:pt idx="2">
                  <c:v>0.78115374284881223</c:v>
                </c:pt>
                <c:pt idx="3">
                  <c:v>0.76408936636233049</c:v>
                </c:pt>
                <c:pt idx="4">
                  <c:v>0.78998050757156602</c:v>
                </c:pt>
                <c:pt idx="5">
                  <c:v>0.80683723747623759</c:v>
                </c:pt>
                <c:pt idx="6">
                  <c:v>0.82065256584841073</c:v>
                </c:pt>
                <c:pt idx="7">
                  <c:v>0.82466869162313705</c:v>
                </c:pt>
                <c:pt idx="8">
                  <c:v>0.85563037683737875</c:v>
                </c:pt>
                <c:pt idx="9">
                  <c:v>0.88226773089153476</c:v>
                </c:pt>
                <c:pt idx="10">
                  <c:v>0.89320710851307283</c:v>
                </c:pt>
                <c:pt idx="11">
                  <c:v>0.91089250896988716</c:v>
                </c:pt>
                <c:pt idx="12">
                  <c:v>0.91221678782486237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2C-49B6-87DA-509826CE3693}"/>
            </c:ext>
          </c:extLst>
        </c:ser>
        <c:ser>
          <c:idx val="1"/>
          <c:order val="1"/>
          <c:tx>
            <c:strRef>
              <c:f>'dane do wykresu 2'!$G$3</c:f>
              <c:strCache>
                <c:ptCount val="1"/>
                <c:pt idx="0">
                  <c:v>Kontraktacja </c:v>
                </c:pt>
              </c:strCache>
            </c:strRef>
          </c:tx>
          <c:spPr>
            <a:ln w="38100" cap="rnd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800028161765603E-2"/>
                  <c:y val="-1.7678309303615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2C-49B6-87DA-509826CE3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2'!$A$29:$A$41</c:f>
              <c:numCache>
                <c:formatCode>[$-415]mmm\ yy;@</c:formatCode>
                <c:ptCount val="13"/>
                <c:pt idx="0">
                  <c:v>43118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43391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</c:numCache>
            </c:numRef>
          </c:cat>
          <c:val>
            <c:numRef>
              <c:f>'dane do wykresu 2'!$H$29:$H$41</c:f>
              <c:numCache>
                <c:formatCode>0.00%</c:formatCode>
                <c:ptCount val="13"/>
                <c:pt idx="0">
                  <c:v>0.48876605258482042</c:v>
                </c:pt>
                <c:pt idx="1">
                  <c:v>0.53320162587976361</c:v>
                </c:pt>
                <c:pt idx="2">
                  <c:v>0.55308820927560975</c:v>
                </c:pt>
                <c:pt idx="3">
                  <c:v>0.55991672670339099</c:v>
                </c:pt>
                <c:pt idx="4">
                  <c:v>0.57704814557161588</c:v>
                </c:pt>
                <c:pt idx="5">
                  <c:v>0.59452126735356281</c:v>
                </c:pt>
                <c:pt idx="6">
                  <c:v>0.62161940463671683</c:v>
                </c:pt>
                <c:pt idx="7">
                  <c:v>0.64601965247506754</c:v>
                </c:pt>
                <c:pt idx="8">
                  <c:v>0.66477471081320116</c:v>
                </c:pt>
                <c:pt idx="9">
                  <c:v>0.71098937587223066</c:v>
                </c:pt>
                <c:pt idx="10">
                  <c:v>0.72575687742503892</c:v>
                </c:pt>
                <c:pt idx="11">
                  <c:v>0.74772114023385039</c:v>
                </c:pt>
                <c:pt idx="12">
                  <c:v>0.75383193915472735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2C-49B6-87DA-509826CE3693}"/>
            </c:ext>
          </c:extLst>
        </c:ser>
        <c:ser>
          <c:idx val="4"/>
          <c:order val="2"/>
          <c:tx>
            <c:strRef>
              <c:f>'dane do wykresu 2'!$I$3</c:f>
              <c:strCache>
                <c:ptCount val="1"/>
                <c:pt idx="0">
                  <c:v>Środki przekazane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'dane do wykresu 2'!$A$29:$A$41</c:f>
              <c:numCache>
                <c:formatCode>[$-415]mmm\ yy;@</c:formatCode>
                <c:ptCount val="13"/>
                <c:pt idx="0">
                  <c:v>43118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43391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</c:numCache>
            </c:numRef>
          </c:cat>
          <c:val>
            <c:numRef>
              <c:f>'dane do wykresu 2'!$J$29:$J$41</c:f>
              <c:numCache>
                <c:formatCode>0.00%</c:formatCode>
                <c:ptCount val="13"/>
                <c:pt idx="0">
                  <c:v>0.1251653984927778</c:v>
                </c:pt>
                <c:pt idx="1">
                  <c:v>0.13526572922552901</c:v>
                </c:pt>
                <c:pt idx="2">
                  <c:v>0.14596917582446353</c:v>
                </c:pt>
                <c:pt idx="3">
                  <c:v>0.1615931399529531</c:v>
                </c:pt>
                <c:pt idx="4">
                  <c:v>0.17165749359903906</c:v>
                </c:pt>
                <c:pt idx="5">
                  <c:v>0.2006361390601627</c:v>
                </c:pt>
                <c:pt idx="6">
                  <c:v>0.21408077217562585</c:v>
                </c:pt>
                <c:pt idx="7">
                  <c:v>0.2307893114449113</c:v>
                </c:pt>
                <c:pt idx="8">
                  <c:v>0.2515520476881985</c:v>
                </c:pt>
                <c:pt idx="9">
                  <c:v>0.26100863836444227</c:v>
                </c:pt>
                <c:pt idx="10">
                  <c:v>0.28359421751665892</c:v>
                </c:pt>
                <c:pt idx="11">
                  <c:v>0.31271015230531413</c:v>
                </c:pt>
                <c:pt idx="12">
                  <c:v>0.32440307731076501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2C-49B6-87DA-509826CE3693}"/>
            </c:ext>
          </c:extLst>
        </c:ser>
        <c:ser>
          <c:idx val="2"/>
          <c:order val="3"/>
          <c:tx>
            <c:strRef>
              <c:f>'dane do wykresu 2'!$K$3</c:f>
              <c:strCache>
                <c:ptCount val="1"/>
                <c:pt idx="0">
                  <c:v>Zatwierdzone wnioski o płatność </c:v>
                </c:pt>
              </c:strCache>
            </c:strRef>
          </c:tx>
          <c:spPr>
            <a:ln w="38100" cap="rnd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2'!$A$29:$A$41</c:f>
              <c:numCache>
                <c:formatCode>[$-415]mmm\ yy;@</c:formatCode>
                <c:ptCount val="13"/>
                <c:pt idx="0">
                  <c:v>43118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43391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</c:numCache>
            </c:numRef>
          </c:cat>
          <c:val>
            <c:numRef>
              <c:f>'dane do wykresu 2'!$L$29:$L$41</c:f>
              <c:numCache>
                <c:formatCode>0.00%</c:formatCode>
                <c:ptCount val="13"/>
                <c:pt idx="0">
                  <c:v>9.5760469570014092E-2</c:v>
                </c:pt>
                <c:pt idx="1">
                  <c:v>0.10673668963249086</c:v>
                </c:pt>
                <c:pt idx="2">
                  <c:v>0.11834967779271388</c:v>
                </c:pt>
                <c:pt idx="3">
                  <c:v>0.12731221151643368</c:v>
                </c:pt>
                <c:pt idx="4">
                  <c:v>0.14104892375180531</c:v>
                </c:pt>
                <c:pt idx="5">
                  <c:v>0.16221632107576264</c:v>
                </c:pt>
                <c:pt idx="6">
                  <c:v>0.17381108841339674</c:v>
                </c:pt>
                <c:pt idx="7">
                  <c:v>0.1924471458268093</c:v>
                </c:pt>
                <c:pt idx="8">
                  <c:v>0.2064964990578656</c:v>
                </c:pt>
                <c:pt idx="9">
                  <c:v>0.2228301964863636</c:v>
                </c:pt>
                <c:pt idx="10">
                  <c:v>0.24400027786298556</c:v>
                </c:pt>
                <c:pt idx="11">
                  <c:v>0.26947379932188387</c:v>
                </c:pt>
                <c:pt idx="12">
                  <c:v>0.28195635734070307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2C-49B6-87DA-509826CE3693}"/>
            </c:ext>
          </c:extLst>
        </c:ser>
        <c:ser>
          <c:idx val="3"/>
          <c:order val="4"/>
          <c:tx>
            <c:strRef>
              <c:f>'dane do wykresu 2'!$B$3</c:f>
              <c:strCache>
                <c:ptCount val="1"/>
                <c:pt idx="0">
                  <c:v>Alokacja UE</c:v>
                </c:pt>
              </c:strCache>
            </c:strRef>
          </c:tx>
          <c:spPr>
            <a:ln w="44450" cap="rnd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7254961586541714E-2"/>
                  <c:y val="-4.86744826898974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b="1">
                        <a:solidFill>
                          <a:schemeClr val="tx1"/>
                        </a:solidFill>
                      </a:rPr>
                      <a:t>Alokacja RPO WM 2014-2020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sz="900" b="1" i="0" u="none" strike="noStrike" kern="1200" baseline="0" dirty="0" smtClean="0">
                        <a:solidFill>
                          <a:schemeClr val="tx1"/>
                        </a:solidFill>
                      </a:rPr>
                      <a:t>8 106 513 813</a:t>
                    </a:r>
                    <a:r>
                      <a:rPr lang="pl-PL" b="1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b="1">
                        <a:solidFill>
                          <a:schemeClr val="tx1"/>
                        </a:solidFill>
                      </a:rPr>
                    </a:br>
                    <a:endParaRPr lang="pl-PL" b="1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49868636271462"/>
                      <c:h val="9.7296951028214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B2C-49B6-87DA-509826CE36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'dane do wykresu 2'!$A$29:$A$41</c:f>
              <c:numCache>
                <c:formatCode>[$-415]mmm\ yy;@</c:formatCode>
                <c:ptCount val="13"/>
                <c:pt idx="0">
                  <c:v>43118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43391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</c:numCache>
            </c:numRef>
          </c:cat>
          <c:val>
            <c:numRef>
              <c:f>'dane do wykresu 2'!$M$25:$M$37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B2C-49B6-87DA-509826CE3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65000"/>
                  <a:lumOff val="35000"/>
                  <a:alpha val="33000"/>
                </a:schemeClr>
              </a:solidFill>
              <a:round/>
            </a:ln>
            <a:effectLst/>
          </c:spPr>
        </c:dropLines>
        <c:smooth val="0"/>
        <c:axId val="58093952"/>
        <c:axId val="58095488"/>
      </c:lineChart>
      <c:dateAx>
        <c:axId val="58093952"/>
        <c:scaling>
          <c:orientation val="minMax"/>
        </c:scaling>
        <c:delete val="0"/>
        <c:axPos val="b"/>
        <c:numFmt formatCode="[$-415]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095488"/>
        <c:crosses val="autoZero"/>
        <c:auto val="1"/>
        <c:lblOffset val="100"/>
        <c:baseTimeUnit val="months"/>
      </c:dateAx>
      <c:valAx>
        <c:axId val="5809548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0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b="1"/>
              <a:t>Realizacja Osi Priorytetowych RPO WM 2014-2020 - w PLN</a:t>
            </a:r>
          </a:p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b="1"/>
              <a:t>Alokacja </a:t>
            </a:r>
            <a:r>
              <a:rPr lang="pl-PL" sz="1600" b="1">
                <a:solidFill>
                  <a:srgbClr val="FF0000"/>
                </a:solidFill>
              </a:rPr>
              <a:t>bez Rezerwy Wykonania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 UE</c:v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bg1">
                  <a:lumMod val="6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-1.3903370045529144E-3"/>
                  <c:y val="8.844220172334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28-4DDC-A5BD-6A72C4E9E2E7}"/>
                </c:ext>
              </c:extLst>
            </c:dLbl>
            <c:dLbl>
              <c:idx val="6"/>
              <c:layout>
                <c:manualLayout>
                  <c:x val="4.1710110136585895E-3"/>
                  <c:y val="8.308206828556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28-4DDC-A5BD-6A72C4E9E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('dane do wykresu'!$A$7,'dane do wykresu'!$A$11,'dane do wykresu'!$A$19,'dane do wykresu'!$A$25,'dane do wykresu'!$A$30,'dane do wykresu'!$A$33,'dane do wykresu'!$A$36,'dane do wykresu'!$A$42,'dane do wykresu'!$A$48,'dane do wykresu'!$A$60)</c:f>
              <c:strCache>
                <c:ptCount val="10"/>
                <c:pt idx="0">
                  <c:v>OP I</c:v>
                </c:pt>
                <c:pt idx="1">
                  <c:v>OP II</c:v>
                </c:pt>
                <c:pt idx="2">
                  <c:v>OP III</c:v>
                </c:pt>
                <c:pt idx="3">
                  <c:v>OP IV</c:v>
                </c:pt>
                <c:pt idx="4">
                  <c:v>OP V</c:v>
                </c:pt>
                <c:pt idx="5">
                  <c:v>OP VI</c:v>
                </c:pt>
                <c:pt idx="6">
                  <c:v>OP VII</c:v>
                </c:pt>
                <c:pt idx="7">
                  <c:v>OP VIII</c:v>
                </c:pt>
                <c:pt idx="8">
                  <c:v>OP IX</c:v>
                </c:pt>
                <c:pt idx="9">
                  <c:v>OP X</c:v>
                </c:pt>
              </c:strCache>
            </c:strRef>
          </c:cat>
          <c:val>
            <c:numRef>
              <c:f>('dane do wykresu'!$C$7,'dane do wykresu'!$C$11,'dane do wykresu'!$C$19,'dane do wykresu'!$C$25,'dane do wykresu'!$C$30,'dane do wykresu'!$C$33,'dane do wykresu'!$C$36,'dane do wykresu'!$C$42,'dane do wykresu'!$C$48,'dane do wykresu'!$C$60)</c:f>
              <c:numCache>
                <c:formatCode>#,##0</c:formatCode>
                <c:ptCount val="10"/>
                <c:pt idx="0">
                  <c:v>1120741069.8267002</c:v>
                </c:pt>
                <c:pt idx="1">
                  <c:v>618377996.94640005</c:v>
                </c:pt>
                <c:pt idx="2">
                  <c:v>790004066.65789998</c:v>
                </c:pt>
                <c:pt idx="3">
                  <c:v>1613594413.1352</c:v>
                </c:pt>
                <c:pt idx="4">
                  <c:v>274346432.38139999</c:v>
                </c:pt>
                <c:pt idx="5">
                  <c:v>549494806.88</c:v>
                </c:pt>
                <c:pt idx="6">
                  <c:v>1254035229.181</c:v>
                </c:pt>
                <c:pt idx="7">
                  <c:v>562782249.59150004</c:v>
                </c:pt>
                <c:pt idx="8">
                  <c:v>690433439.14240015</c:v>
                </c:pt>
                <c:pt idx="9">
                  <c:v>632704109.16680002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28-4DDC-A5BD-6A72C4E9E2E7}"/>
            </c:ext>
          </c:extLst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5613480182114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28-4DDC-A5BD-6A72C4E9E2E7}"/>
                </c:ext>
              </c:extLst>
            </c:dLbl>
            <c:dLbl>
              <c:idx val="1"/>
              <c:layout>
                <c:manualLayout>
                  <c:x val="2.7806740091057252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28-4DDC-A5BD-6A72C4E9E2E7}"/>
                </c:ext>
              </c:extLst>
            </c:dLbl>
            <c:dLbl>
              <c:idx val="2"/>
              <c:layout>
                <c:manualLayout>
                  <c:x val="4.1710110136585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28-4DDC-A5BD-6A72C4E9E2E7}"/>
                </c:ext>
              </c:extLst>
            </c:dLbl>
            <c:dLbl>
              <c:idx val="3"/>
              <c:layout>
                <c:manualLayout>
                  <c:x val="2.7806740091057222E-3"/>
                  <c:y val="6.819936227063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628-4DDC-A5BD-6A72C4E9E2E7}"/>
                </c:ext>
              </c:extLst>
            </c:dLbl>
            <c:dLbl>
              <c:idx val="4"/>
              <c:layout>
                <c:manualLayout>
                  <c:x val="4.171011013658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28-4DDC-A5BD-6A72C4E9E2E7}"/>
                </c:ext>
              </c:extLst>
            </c:dLbl>
            <c:dLbl>
              <c:idx val="5"/>
              <c:layout>
                <c:manualLayout>
                  <c:x val="5.5613480182114504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28-4DDC-A5BD-6A72C4E9E2E7}"/>
                </c:ext>
              </c:extLst>
            </c:dLbl>
            <c:dLbl>
              <c:idx val="6"/>
              <c:layout>
                <c:manualLayout>
                  <c:x val="4.1710110136584811E-3"/>
                  <c:y val="-4.91339889129378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628-4DDC-A5BD-6A72C4E9E2E7}"/>
                </c:ext>
              </c:extLst>
            </c:dLbl>
            <c:dLbl>
              <c:idx val="7"/>
              <c:layout>
                <c:manualLayout>
                  <c:x val="4.171011013658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628-4DDC-A5BD-6A72C4E9E2E7}"/>
                </c:ext>
              </c:extLst>
            </c:dLbl>
            <c:dLbl>
              <c:idx val="8"/>
              <c:layout>
                <c:manualLayout>
                  <c:x val="2.7806740091056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628-4DDC-A5BD-6A72C4E9E2E7}"/>
                </c:ext>
              </c:extLst>
            </c:dLbl>
            <c:dLbl>
              <c:idx val="9"/>
              <c:layout>
                <c:manualLayout>
                  <c:x val="4.1710110136584811E-3"/>
                  <c:y val="5.360133437778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628-4DDC-A5BD-6A72C4E9E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90000" tIns="36000" rIns="108000" bIns="46800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wykresu'!$E$7,'dane do wykresu'!$E$11,'dane do wykresu'!$E$19,'dane do wykresu'!$E$25,'dane do wykresu'!$E$30,'dane do wykresu'!$E$33,'dane do wykresu'!$E$36,'dane do wykresu'!$E$42,'dane do wykresu'!$E$48,'dane do wykresu'!$E$60)</c:f>
              <c:numCache>
                <c:formatCode>#,##0</c:formatCode>
                <c:ptCount val="10"/>
                <c:pt idx="0">
                  <c:v>1082071129.0799999</c:v>
                </c:pt>
                <c:pt idx="1">
                  <c:v>536629688.35999995</c:v>
                </c:pt>
                <c:pt idx="2">
                  <c:v>668309375.32999992</c:v>
                </c:pt>
                <c:pt idx="3">
                  <c:v>1590031462.71</c:v>
                </c:pt>
                <c:pt idx="4">
                  <c:v>252478345.73999998</c:v>
                </c:pt>
                <c:pt idx="5">
                  <c:v>540941663.18000007</c:v>
                </c:pt>
                <c:pt idx="6">
                  <c:v>1260548405.73</c:v>
                </c:pt>
                <c:pt idx="7">
                  <c:v>387902327.54999995</c:v>
                </c:pt>
                <c:pt idx="8">
                  <c:v>499514437.61000001</c:v>
                </c:pt>
                <c:pt idx="9">
                  <c:v>576471155.57999992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628-4DDC-A5BD-6A72C4E9E2E7}"/>
            </c:ext>
          </c:extLst>
        </c:ser>
        <c:ser>
          <c:idx val="2"/>
          <c:order val="2"/>
          <c:tx>
            <c:v>Kotraktacja</c:v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1710110136585895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628-4DDC-A5BD-6A72C4E9E2E7}"/>
                </c:ext>
              </c:extLst>
            </c:dLbl>
            <c:dLbl>
              <c:idx val="1"/>
              <c:layout>
                <c:manualLayout>
                  <c:x val="4.171011013658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628-4DDC-A5BD-6A72C4E9E2E7}"/>
                </c:ext>
              </c:extLst>
            </c:dLbl>
            <c:dLbl>
              <c:idx val="2"/>
              <c:layout>
                <c:manualLayout>
                  <c:x val="4.1710110136585895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628-4DDC-A5BD-6A72C4E9E2E7}"/>
                </c:ext>
              </c:extLst>
            </c:dLbl>
            <c:dLbl>
              <c:idx val="3"/>
              <c:layout>
                <c:manualLayout>
                  <c:x val="4.171011013658541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628-4DDC-A5BD-6A72C4E9E2E7}"/>
                </c:ext>
              </c:extLst>
            </c:dLbl>
            <c:dLbl>
              <c:idx val="4"/>
              <c:layout>
                <c:manualLayout>
                  <c:x val="4.171011013658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628-4DDC-A5BD-6A72C4E9E2E7}"/>
                </c:ext>
              </c:extLst>
            </c:dLbl>
            <c:dLbl>
              <c:idx val="5"/>
              <c:layout>
                <c:manualLayout>
                  <c:x val="2.7806740091057252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628-4DDC-A5BD-6A72C4E9E2E7}"/>
                </c:ext>
              </c:extLst>
            </c:dLbl>
            <c:dLbl>
              <c:idx val="7"/>
              <c:layout>
                <c:manualLayout>
                  <c:x val="4.1710110136584811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628-4DDC-A5BD-6A72C4E9E2E7}"/>
                </c:ext>
              </c:extLst>
            </c:dLbl>
            <c:dLbl>
              <c:idx val="8"/>
              <c:layout>
                <c:manualLayout>
                  <c:x val="4.17101101365848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628-4DDC-A5BD-6A72C4E9E2E7}"/>
                </c:ext>
              </c:extLst>
            </c:dLbl>
            <c:dLbl>
              <c:idx val="9"/>
              <c:layout>
                <c:manualLayout>
                  <c:x val="2.7806740091057252E-3"/>
                  <c:y val="5.360133437778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628-4DDC-A5BD-6A72C4E9E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wykresu'!$I$7,'dane do wykresu'!$I$11,'dane do wykresu'!$I$19,'dane do wykresu'!$I$25,'dane do wykresu'!$I$30,'dane do wykresu'!$I$33,'dane do wykresu'!$I$36,'dane do wykresu'!$I$42,'dane do wykresu'!$I$48,'dane do wykresu'!$I$60)</c:f>
              <c:numCache>
                <c:formatCode>#,##0</c:formatCode>
                <c:ptCount val="10"/>
                <c:pt idx="0">
                  <c:v>940146860.76999998</c:v>
                </c:pt>
                <c:pt idx="1">
                  <c:v>503572185.54999995</c:v>
                </c:pt>
                <c:pt idx="2">
                  <c:v>584015073.03999996</c:v>
                </c:pt>
                <c:pt idx="3">
                  <c:v>1391020843.1700001</c:v>
                </c:pt>
                <c:pt idx="4">
                  <c:v>236428391.5</c:v>
                </c:pt>
                <c:pt idx="5">
                  <c:v>537470090.73000002</c:v>
                </c:pt>
                <c:pt idx="6">
                  <c:v>774585641.6400001</c:v>
                </c:pt>
                <c:pt idx="7">
                  <c:v>255441090.50999999</c:v>
                </c:pt>
                <c:pt idx="8">
                  <c:v>399671035.5</c:v>
                </c:pt>
                <c:pt idx="9">
                  <c:v>488597814.96000004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628-4DDC-A5BD-6A72C4E9E2E7}"/>
            </c:ext>
          </c:extLst>
        </c:ser>
        <c:ser>
          <c:idx val="4"/>
          <c:order val="3"/>
          <c:tx>
            <c:strRef>
              <c:f>'dane do wykresu'!$L$3</c:f>
              <c:strCache>
                <c:ptCount val="1"/>
                <c:pt idx="0">
                  <c:v>Wydatkowanie (środki przekazane)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39033700455286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628-4DDC-A5BD-6A72C4E9E2E7}"/>
                </c:ext>
              </c:extLst>
            </c:dLbl>
            <c:dLbl>
              <c:idx val="5"/>
              <c:layout>
                <c:manualLayout>
                  <c:x val="2.7806740091057243E-3"/>
                  <c:y val="-9.8267977825875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628-4DDC-A5BD-6A72C4E9E2E7}"/>
                </c:ext>
              </c:extLst>
            </c:dLbl>
            <c:dLbl>
              <c:idx val="7"/>
              <c:layout>
                <c:manualLayout>
                  <c:x val="6.9516850227642124E-3"/>
                  <c:y val="2.6800667188892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628-4DDC-A5BD-6A72C4E9E2E7}"/>
                </c:ext>
              </c:extLst>
            </c:dLbl>
            <c:dLbl>
              <c:idx val="8"/>
              <c:layout>
                <c:manualLayout>
                  <c:x val="5.5613480182114487E-3"/>
                  <c:y val="2.6800667188891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628-4DDC-A5BD-6A72C4E9E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('dane do wykresu'!$L$7,'dane do wykresu'!$L$11,'dane do wykresu'!$L$19,'dane do wykresu'!$L$25,'dane do wykresu'!$L$30,'dane do wykresu'!$L$33,'dane do wykresu'!$L$36,'dane do wykresu'!$L$42,'dane do wykresu'!$L$48,'dane do wykresu'!$L$60)</c:f>
              <c:numCache>
                <c:formatCode>#,##0</c:formatCode>
                <c:ptCount val="10"/>
                <c:pt idx="0">
                  <c:v>208914937.38</c:v>
                </c:pt>
                <c:pt idx="1">
                  <c:v>208725733.03999999</c:v>
                </c:pt>
                <c:pt idx="2">
                  <c:v>268357047.17000002</c:v>
                </c:pt>
                <c:pt idx="3">
                  <c:v>518358231.78999996</c:v>
                </c:pt>
                <c:pt idx="4">
                  <c:v>140866461.81999999</c:v>
                </c:pt>
                <c:pt idx="5">
                  <c:v>161074898.93000001</c:v>
                </c:pt>
                <c:pt idx="6">
                  <c:v>435426479</c:v>
                </c:pt>
                <c:pt idx="7">
                  <c:v>215907170.75</c:v>
                </c:pt>
                <c:pt idx="8">
                  <c:v>202147736.44000003</c:v>
                </c:pt>
                <c:pt idx="9">
                  <c:v>269999330.85000002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628-4DDC-A5BD-6A72C4E9E2E7}"/>
            </c:ext>
          </c:extLst>
        </c:ser>
        <c:ser>
          <c:idx val="3"/>
          <c:order val="4"/>
          <c:tx>
            <c:v>Zatwierdzone 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4.171011013658541E-3"/>
                  <c:y val="-1.96535955651751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0628-4DDC-A5BD-6A72C4E9E2E7}"/>
                </c:ext>
              </c:extLst>
            </c:dLbl>
            <c:dLbl>
              <c:idx val="6"/>
              <c:layout>
                <c:manualLayout>
                  <c:x val="4.1710110136585895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0628-4DDC-A5BD-6A72C4E9E2E7}"/>
                </c:ext>
              </c:extLst>
            </c:dLbl>
            <c:dLbl>
              <c:idx val="7"/>
              <c:layout>
                <c:manualLayout>
                  <c:x val="4.171011013658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0628-4DDC-A5BD-6A72C4E9E2E7}"/>
                </c:ext>
              </c:extLst>
            </c:dLbl>
            <c:dLbl>
              <c:idx val="8"/>
              <c:layout>
                <c:manualLayout>
                  <c:x val="4.1710110136585895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0628-4DDC-A5BD-6A72C4E9E2E7}"/>
                </c:ext>
              </c:extLst>
            </c:dLbl>
            <c:dLbl>
              <c:idx val="9"/>
              <c:layout>
                <c:manualLayout>
                  <c:x val="5.5613480182112492E-3"/>
                  <c:y val="-9.8267977825875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0628-4DDC-A5BD-6A72C4E9E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wykresu'!$N$7,'dane do wykresu'!$N$11,'dane do wykresu'!$N$19,'dane do wykresu'!$N$25,'dane do wykresu'!$N$30,'dane do wykresu'!$N$33,'dane do wykresu'!$N$36,'dane do wykresu'!$N$42,'dane do wykresu'!$N$48,'dane do wykresu'!$N$60)</c:f>
              <c:numCache>
                <c:formatCode>#,##0</c:formatCode>
                <c:ptCount val="10"/>
                <c:pt idx="0">
                  <c:v>196537870.23000002</c:v>
                </c:pt>
                <c:pt idx="1">
                  <c:v>166474983.11999997</c:v>
                </c:pt>
                <c:pt idx="2">
                  <c:v>259623485.83000001</c:v>
                </c:pt>
                <c:pt idx="3">
                  <c:v>501576020.25999999</c:v>
                </c:pt>
                <c:pt idx="4">
                  <c:v>128684578.13999999</c:v>
                </c:pt>
                <c:pt idx="5">
                  <c:v>147526286.34999999</c:v>
                </c:pt>
                <c:pt idx="6">
                  <c:v>420099890.43000001</c:v>
                </c:pt>
                <c:pt idx="7">
                  <c:v>200164977.03999999</c:v>
                </c:pt>
                <c:pt idx="8">
                  <c:v>88185007.920000002</c:v>
                </c:pt>
                <c:pt idx="9">
                  <c:v>176810006.09999999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628-4DDC-A5BD-6A72C4E9E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808000"/>
        <c:axId val="57809536"/>
        <c:axId val="0"/>
      </c:bar3DChart>
      <c:catAx>
        <c:axId val="578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809536"/>
        <c:crosses val="autoZero"/>
        <c:auto val="1"/>
        <c:lblAlgn val="ctr"/>
        <c:lblOffset val="100"/>
        <c:noMultiLvlLbl val="0"/>
      </c:catAx>
      <c:valAx>
        <c:axId val="578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8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81912939695659"/>
          <c:y val="0.13154016987213193"/>
          <c:w val="0.86476994094787474"/>
          <c:h val="0.74971247581871703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Arkusz1!$A$10</c:f>
              <c:strCache>
                <c:ptCount val="1"/>
                <c:pt idx="0">
                  <c:v>Wnioski o płatność - EFRR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82575111858587E-3"/>
                  <c:y val="-3.07653967056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4E-49E9-9104-F761811F7FD6}"/>
                </c:ext>
              </c:extLst>
            </c:dLbl>
            <c:dLbl>
              <c:idx val="1"/>
              <c:layout>
                <c:manualLayout>
                  <c:x val="1.4241287555929294E-3"/>
                  <c:y val="-2.353465181161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4E-49E9-9104-F761811F7FD6}"/>
                </c:ext>
              </c:extLst>
            </c:dLbl>
            <c:dLbl>
              <c:idx val="2"/>
              <c:layout>
                <c:manualLayout>
                  <c:x val="2.850500233635585E-3"/>
                  <c:y val="-1.294128355884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4E-49E9-9104-F761811F7FD6}"/>
                </c:ext>
              </c:extLst>
            </c:dLbl>
            <c:dLbl>
              <c:idx val="3"/>
              <c:layout>
                <c:manualLayout>
                  <c:x val="1.4271564309000953E-3"/>
                  <c:y val="2.3169844736057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4E-49E9-9104-F761811F7FD6}"/>
                </c:ext>
              </c:extLst>
            </c:dLbl>
            <c:dLbl>
              <c:idx val="4"/>
              <c:layout>
                <c:manualLayout>
                  <c:x val="2.8508366420030742E-3"/>
                  <c:y val="-2.6948708726118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4E-49E9-9104-F761811F7FD6}"/>
                </c:ext>
              </c:extLst>
            </c:dLbl>
            <c:dLbl>
              <c:idx val="5"/>
              <c:layout>
                <c:manualLayout>
                  <c:x val="1.4241287555929294E-3"/>
                  <c:y val="-5.2296084068235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4E-49E9-9104-F761811F7FD6}"/>
                </c:ext>
              </c:extLst>
            </c:dLbl>
            <c:dLbl>
              <c:idx val="6"/>
              <c:layout>
                <c:manualLayout>
                  <c:x val="1.4241287555929294E-3"/>
                  <c:y val="-3.574013505285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4E-49E9-9104-F761811F7FD6}"/>
                </c:ext>
              </c:extLst>
            </c:dLbl>
            <c:dLbl>
              <c:idx val="7"/>
              <c:layout>
                <c:manualLayout>
                  <c:x val="2.8417621381017369E-3"/>
                  <c:y val="-7.5672723512823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4E-49E9-9104-F761811F7FD6}"/>
                </c:ext>
              </c:extLst>
            </c:dLbl>
            <c:dLbl>
              <c:idx val="8"/>
              <c:layout>
                <c:manualLayout>
                  <c:x val="1.4241182087321061E-3"/>
                  <c:y val="-3.6977368351748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64E-49E9-9104-F761811F7FD6}"/>
                </c:ext>
              </c:extLst>
            </c:dLbl>
            <c:dLbl>
              <c:idx val="9"/>
              <c:layout>
                <c:manualLayout>
                  <c:x val="1.4046953706446797E-3"/>
                  <c:y val="-2.1738189061619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4E-49E9-9104-F761811F7FD6}"/>
                </c:ext>
              </c:extLst>
            </c:dLbl>
            <c:dLbl>
              <c:idx val="10"/>
              <c:layout>
                <c:manualLayout>
                  <c:x val="-5.197967693655622E-17"/>
                  <c:y val="-5.32717308982307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64E-49E9-9104-F761811F7FD6}"/>
                </c:ext>
              </c:extLst>
            </c:dLbl>
            <c:dLbl>
              <c:idx val="11"/>
              <c:layout>
                <c:manualLayout>
                  <c:x val="-1.4241182087321061E-3"/>
                  <c:y val="0.14128992176266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64E-49E9-9104-F761811F7FD6}"/>
                </c:ext>
              </c:extLst>
            </c:dLbl>
            <c:dLbl>
              <c:idx val="12"/>
              <c:layout>
                <c:manualLayout>
                  <c:x val="1.4111696500071552E-3"/>
                  <c:y val="0.1987931672907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64E-49E9-9104-F761811F7FD6}"/>
                </c:ext>
              </c:extLst>
            </c:dLbl>
            <c:dLbl>
              <c:idx val="13"/>
              <c:layout>
                <c:manualLayout>
                  <c:x val="-2.8482364174643162E-3"/>
                  <c:y val="0.21185357874150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64E-49E9-9104-F761811F7FD6}"/>
                </c:ext>
              </c:extLst>
            </c:dLbl>
            <c:dLbl>
              <c:idx val="14"/>
              <c:layout>
                <c:manualLayout>
                  <c:x val="-1.4111696500071552E-3"/>
                  <c:y val="0.2354578691130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64E-49E9-9104-F761811F7FD6}"/>
                </c:ext>
              </c:extLst>
            </c:dLbl>
            <c:dLbl>
              <c:idx val="15"/>
              <c:layout>
                <c:manualLayout>
                  <c:x val="0"/>
                  <c:y val="0.2613584644874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64E-49E9-9104-F761811F7FD6}"/>
                </c:ext>
              </c:extLst>
            </c:dLbl>
            <c:dLbl>
              <c:idx val="16"/>
              <c:layout>
                <c:manualLayout>
                  <c:x val="-2.8223393000143104E-3"/>
                  <c:y val="0.28197607367547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64E-49E9-9104-F761811F7FD6}"/>
                </c:ext>
              </c:extLst>
            </c:dLbl>
            <c:dLbl>
              <c:idx val="17"/>
              <c:layout>
                <c:manualLayout>
                  <c:x val="0"/>
                  <c:y val="0.31798769306362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64E-49E9-9104-F761811F7FD6}"/>
                </c:ext>
              </c:extLst>
            </c:dLbl>
            <c:dLbl>
              <c:idx val="18"/>
              <c:layout>
                <c:manualLayout>
                  <c:x val="6.4742793623715191E-6"/>
                  <c:y val="0.37486401480438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64E-49E9-9104-F761811F7FD6}"/>
                </c:ext>
              </c:extLst>
            </c:dLbl>
            <c:dLbl>
              <c:idx val="19"/>
              <c:layout>
                <c:manualLayout>
                  <c:x val="-1.4615127533257146E-3"/>
                  <c:y val="0.40482432612762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64E-49E9-9104-F761811F7FD6}"/>
                </c:ext>
              </c:extLst>
            </c:dLbl>
            <c:dLbl>
              <c:idx val="20"/>
              <c:layout>
                <c:manualLayout>
                  <c:x val="-1.4178671803821298E-3"/>
                  <c:y val="0.45175364564047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64E-49E9-9104-F761811F7FD6}"/>
                </c:ext>
              </c:extLst>
            </c:dLbl>
            <c:dLbl>
              <c:idx val="21"/>
              <c:layout>
                <c:manualLayout>
                  <c:x val="-1.4176439293695268E-3"/>
                  <c:y val="0.48485405507632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64E-49E9-9104-F761811F7FD6}"/>
                </c:ext>
              </c:extLst>
            </c:dLbl>
            <c:dLbl>
              <c:idx val="22"/>
              <c:layout>
                <c:manualLayout>
                  <c:x val="-2.8352878587392613E-3"/>
                  <c:y val="0.52525855966601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64E-49E9-9104-F761811F7FD6}"/>
                </c:ext>
              </c:extLst>
            </c:dLbl>
            <c:dLbl>
              <c:idx val="23"/>
              <c:layout>
                <c:manualLayout>
                  <c:x val="-1.4176439293697347E-3"/>
                  <c:y val="0.57913123245227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64E-49E9-9104-F761811F7FD6}"/>
                </c:ext>
              </c:extLst>
            </c:dLbl>
            <c:dLbl>
              <c:idx val="24"/>
              <c:layout>
                <c:manualLayout>
                  <c:x val="-1.4176439293696306E-3"/>
                  <c:y val="0.63973798933681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64E-49E9-9104-F761811F7FD6}"/>
                </c:ext>
              </c:extLst>
            </c:dLbl>
            <c:dLbl>
              <c:idx val="25"/>
              <c:layout>
                <c:manualLayout>
                  <c:x val="-2.8352878587393653E-3"/>
                  <c:y val="0.66667432572994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664E-49E9-9104-F761811F7FD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Arkusz1!$B$9:$AA$9</c:f>
              <c:strCache>
                <c:ptCount val="2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  <c:pt idx="16">
                  <c:v>IV 18</c:v>
                </c:pt>
                <c:pt idx="17">
                  <c:v>V 18</c:v>
                </c:pt>
                <c:pt idx="18">
                  <c:v>VI 18</c:v>
                </c:pt>
                <c:pt idx="19">
                  <c:v>VII 18</c:v>
                </c:pt>
                <c:pt idx="20">
                  <c:v>VIII 18</c:v>
                </c:pt>
                <c:pt idx="21">
                  <c:v>IX 18</c:v>
                </c:pt>
                <c:pt idx="22">
                  <c:v>X 18</c:v>
                </c:pt>
                <c:pt idx="23">
                  <c:v>XI 18</c:v>
                </c:pt>
                <c:pt idx="24">
                  <c:v>XII 18</c:v>
                </c:pt>
                <c:pt idx="25">
                  <c:v>I 19</c:v>
                </c:pt>
              </c:strCache>
            </c:strRef>
          </c:cat>
          <c:val>
            <c:numRef>
              <c:f>Arkusz1!$B$10:$AA$10</c:f>
              <c:numCache>
                <c:formatCode>#,##0.00</c:formatCode>
                <c:ptCount val="26"/>
                <c:pt idx="0">
                  <c:v>67881618.989999995</c:v>
                </c:pt>
                <c:pt idx="1">
                  <c:v>81781264.739999995</c:v>
                </c:pt>
                <c:pt idx="2">
                  <c:v>94491952.730000004</c:v>
                </c:pt>
                <c:pt idx="3">
                  <c:v>106397934.27</c:v>
                </c:pt>
                <c:pt idx="4">
                  <c:v>122385376.52</c:v>
                </c:pt>
                <c:pt idx="5">
                  <c:v>140875164.09</c:v>
                </c:pt>
                <c:pt idx="6">
                  <c:v>223978433.33000001</c:v>
                </c:pt>
                <c:pt idx="7">
                  <c:v>237474719.49000001</c:v>
                </c:pt>
                <c:pt idx="8">
                  <c:v>261256063.84999999</c:v>
                </c:pt>
                <c:pt idx="9">
                  <c:v>281215341.95999998</c:v>
                </c:pt>
                <c:pt idx="10">
                  <c:v>319962550.81</c:v>
                </c:pt>
                <c:pt idx="11">
                  <c:v>365158193.89999998</c:v>
                </c:pt>
                <c:pt idx="12">
                  <c:v>524517209.60000002</c:v>
                </c:pt>
                <c:pt idx="13">
                  <c:v>560872570.39999998</c:v>
                </c:pt>
                <c:pt idx="14">
                  <c:v>625728962.90999997</c:v>
                </c:pt>
                <c:pt idx="15">
                  <c:v>698076158.96000004</c:v>
                </c:pt>
                <c:pt idx="16">
                  <c:v>754303225.70000005</c:v>
                </c:pt>
                <c:pt idx="17">
                  <c:v>847031927.22000003</c:v>
                </c:pt>
                <c:pt idx="18">
                  <c:v>1005617166.77</c:v>
                </c:pt>
                <c:pt idx="19">
                  <c:v>1085278869.3</c:v>
                </c:pt>
                <c:pt idx="20">
                  <c:v>1219502976.6199999</c:v>
                </c:pt>
                <c:pt idx="21">
                  <c:v>1314197047.8</c:v>
                </c:pt>
                <c:pt idx="22">
                  <c:v>1423874700.28</c:v>
                </c:pt>
                <c:pt idx="23">
                  <c:v>1574371795.1400001</c:v>
                </c:pt>
                <c:pt idx="24">
                  <c:v>1746038829.72</c:v>
                </c:pt>
                <c:pt idx="25">
                  <c:v>1820523114.3599999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64E-49E9-9104-F761811F7FD6}"/>
            </c:ext>
          </c:extLst>
        </c:ser>
        <c:ser>
          <c:idx val="0"/>
          <c:order val="1"/>
          <c:tx>
            <c:strRef>
              <c:f>Arkusz1!$A$11</c:f>
              <c:strCache>
                <c:ptCount val="1"/>
                <c:pt idx="0">
                  <c:v>Certyfikacja od IC do KE - EFRR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965150223717174E-3"/>
                  <c:y val="-3.142572579198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664E-49E9-9104-F761811F7FD6}"/>
                </c:ext>
              </c:extLst>
            </c:dLbl>
            <c:dLbl>
              <c:idx val="1"/>
              <c:layout>
                <c:manualLayout>
                  <c:x val="5.6965150223717174E-3"/>
                  <c:y val="-3.142572579198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664E-49E9-9104-F761811F7FD6}"/>
                </c:ext>
              </c:extLst>
            </c:dLbl>
            <c:dLbl>
              <c:idx val="2"/>
              <c:layout>
                <c:manualLayout>
                  <c:x val="7.1206437779646461E-3"/>
                  <c:y val="-2.693633639312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664E-49E9-9104-F761811F7FD6}"/>
                </c:ext>
              </c:extLst>
            </c:dLbl>
            <c:dLbl>
              <c:idx val="3"/>
              <c:layout>
                <c:manualLayout>
                  <c:x val="1.4241182087320543E-3"/>
                  <c:y val="-1.571286289599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664E-49E9-9104-F761811F7FD6}"/>
                </c:ext>
              </c:extLst>
            </c:dLbl>
            <c:dLbl>
              <c:idx val="4"/>
              <c:layout>
                <c:manualLayout>
                  <c:x val="2.8482364174642122E-3"/>
                  <c:y val="-2.2446946994274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664E-49E9-9104-F761811F7FD6}"/>
                </c:ext>
              </c:extLst>
            </c:dLbl>
            <c:dLbl>
              <c:idx val="5"/>
              <c:layout>
                <c:manualLayout>
                  <c:x val="2.8482575111858062E-3"/>
                  <c:y val="-2.469164169370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664E-49E9-9104-F761811F7FD6}"/>
                </c:ext>
              </c:extLst>
            </c:dLbl>
            <c:dLbl>
              <c:idx val="6"/>
              <c:layout>
                <c:manualLayout>
                  <c:x val="2.8547106968266878E-3"/>
                  <c:y val="-4.040450458969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664E-49E9-9104-F761811F7FD6}"/>
                </c:ext>
              </c:extLst>
            </c:dLbl>
            <c:dLbl>
              <c:idx val="7"/>
              <c:layout>
                <c:manualLayout>
                  <c:x val="4.2723546261963707E-3"/>
                  <c:y val="-9.2949802793850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664E-49E9-9104-F761811F7FD6}"/>
                </c:ext>
              </c:extLst>
            </c:dLbl>
            <c:dLbl>
              <c:idx val="8"/>
              <c:layout>
                <c:manualLayout>
                  <c:x val="1.4305924880945815E-3"/>
                  <c:y val="-1.378436967823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664E-49E9-9104-F761811F7FD6}"/>
                </c:ext>
              </c:extLst>
            </c:dLbl>
            <c:dLbl>
              <c:idx val="9"/>
              <c:layout>
                <c:manualLayout>
                  <c:x val="2.8352878587391572E-3"/>
                  <c:y val="-1.542105258506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664E-49E9-9104-F761811F7FD6}"/>
                </c:ext>
              </c:extLst>
            </c:dLbl>
            <c:dLbl>
              <c:idx val="10"/>
              <c:layout>
                <c:manualLayout>
                  <c:x val="2.8547106968265837E-3"/>
                  <c:y val="-1.9240922021603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664E-49E9-9104-F761811F7FD6}"/>
                </c:ext>
              </c:extLst>
            </c:dLbl>
            <c:dLbl>
              <c:idx val="11"/>
              <c:layout>
                <c:manualLayout>
                  <c:x val="6.4742793624754789E-6"/>
                  <c:y val="0.11235951878694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664E-49E9-9104-F761811F7FD6}"/>
                </c:ext>
              </c:extLst>
            </c:dLbl>
            <c:dLbl>
              <c:idx val="12"/>
              <c:layout>
                <c:manualLayout>
                  <c:x val="2.8482364174641085E-3"/>
                  <c:y val="0.1784010880583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664E-49E9-9104-F761811F7FD6}"/>
                </c:ext>
              </c:extLst>
            </c:dLbl>
            <c:dLbl>
              <c:idx val="13"/>
              <c:layout>
                <c:manualLayout>
                  <c:x val="2.8482364174642122E-3"/>
                  <c:y val="0.1784010880583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664E-49E9-9104-F761811F7FD6}"/>
                </c:ext>
              </c:extLst>
            </c:dLbl>
            <c:dLbl>
              <c:idx val="14"/>
              <c:layout>
                <c:manualLayout>
                  <c:x val="1.4370667674570572E-3"/>
                  <c:y val="0.20419015568813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664E-49E9-9104-F761811F7FD6}"/>
                </c:ext>
              </c:extLst>
            </c:dLbl>
            <c:dLbl>
              <c:idx val="15"/>
              <c:layout>
                <c:manualLayout>
                  <c:x val="1.4435410468195326E-3"/>
                  <c:y val="0.21872517248357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664E-49E9-9104-F761811F7FD6}"/>
                </c:ext>
              </c:extLst>
            </c:dLbl>
            <c:dLbl>
              <c:idx val="16"/>
              <c:layout>
                <c:manualLayout>
                  <c:x val="1.2948558724950958E-5"/>
                  <c:y val="0.25470267958220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664E-49E9-9104-F761811F7FD6}"/>
                </c:ext>
              </c:extLst>
            </c:dLbl>
            <c:dLbl>
              <c:idx val="17"/>
              <c:layout>
                <c:manualLayout>
                  <c:x val="-1.4046953706446797E-3"/>
                  <c:y val="0.28663142908399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664E-49E9-9104-F761811F7FD6}"/>
                </c:ext>
              </c:extLst>
            </c:dLbl>
            <c:dLbl>
              <c:idx val="18"/>
              <c:layout>
                <c:manualLayout>
                  <c:x val="-1.2948558724950958E-5"/>
                  <c:y val="0.29854439502384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664E-49E9-9104-F761811F7FD6}"/>
                </c:ext>
              </c:extLst>
            </c:dLbl>
            <c:dLbl>
              <c:idx val="19"/>
              <c:layout>
                <c:manualLayout>
                  <c:x val="2.7666381723956673E-3"/>
                  <c:y val="0.38608748830151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664E-49E9-9104-F761811F7FD6}"/>
                </c:ext>
              </c:extLst>
            </c:dLbl>
            <c:dLbl>
              <c:idx val="20"/>
              <c:layout>
                <c:manualLayout>
                  <c:x val="-2.8174277777393291E-3"/>
                  <c:y val="0.38384279360208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664E-49E9-9104-F761811F7FD6}"/>
                </c:ext>
              </c:extLst>
            </c:dLbl>
            <c:dLbl>
              <c:idx val="21"/>
              <c:layout>
                <c:manualLayout>
                  <c:x val="1.4176439293696306E-3"/>
                  <c:y val="0.4253912087504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664E-49E9-9104-F761811F7FD6}"/>
                </c:ext>
              </c:extLst>
            </c:dLbl>
            <c:dLbl>
              <c:idx val="22"/>
              <c:layout>
                <c:manualLayout>
                  <c:x val="-1.4176439293697347E-3"/>
                  <c:y val="0.48709874977575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664E-49E9-9104-F761811F7FD6}"/>
                </c:ext>
              </c:extLst>
            </c:dLbl>
            <c:dLbl>
              <c:idx val="23"/>
              <c:layout>
                <c:manualLayout>
                  <c:x val="-1.0395935387311244E-16"/>
                  <c:y val="0.52525855966601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664E-49E9-9104-F761811F7FD6}"/>
                </c:ext>
              </c:extLst>
            </c:dLbl>
            <c:dLbl>
              <c:idx val="24"/>
              <c:layout>
                <c:manualLayout>
                  <c:x val="4.2529317881091003E-3"/>
                  <c:y val="0.5679077589551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664E-49E9-9104-F761811F7FD6}"/>
                </c:ext>
              </c:extLst>
            </c:dLbl>
            <c:dLbl>
              <c:idx val="25"/>
              <c:layout>
                <c:manualLayout>
                  <c:x val="4.2529317881088921E-3"/>
                  <c:y val="0.57015245365456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664E-49E9-9104-F761811F7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Arkusz1!$B$9:$AA$9</c:f>
              <c:strCache>
                <c:ptCount val="2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  <c:pt idx="16">
                  <c:v>IV 18</c:v>
                </c:pt>
                <c:pt idx="17">
                  <c:v>V 18</c:v>
                </c:pt>
                <c:pt idx="18">
                  <c:v>VI 18</c:v>
                </c:pt>
                <c:pt idx="19">
                  <c:v>VII 18</c:v>
                </c:pt>
                <c:pt idx="20">
                  <c:v>VIII 18</c:v>
                </c:pt>
                <c:pt idx="21">
                  <c:v>IX 18</c:v>
                </c:pt>
                <c:pt idx="22">
                  <c:v>X 18</c:v>
                </c:pt>
                <c:pt idx="23">
                  <c:v>XI 18</c:v>
                </c:pt>
                <c:pt idx="24">
                  <c:v>XII 18</c:v>
                </c:pt>
                <c:pt idx="25">
                  <c:v>I 19</c:v>
                </c:pt>
              </c:strCache>
            </c:strRef>
          </c:cat>
          <c:val>
            <c:numRef>
              <c:f>Arkusz1!$B$11:$AA$11</c:f>
              <c:numCache>
                <c:formatCode>#,##0.00</c:formatCode>
                <c:ptCount val="26"/>
                <c:pt idx="0">
                  <c:v>66600683.439999998</c:v>
                </c:pt>
                <c:pt idx="1">
                  <c:v>66600683.439999998</c:v>
                </c:pt>
                <c:pt idx="2">
                  <c:v>67887038</c:v>
                </c:pt>
                <c:pt idx="3">
                  <c:v>81858212.629999995</c:v>
                </c:pt>
                <c:pt idx="4">
                  <c:v>94601933.569999993</c:v>
                </c:pt>
                <c:pt idx="5">
                  <c:v>107237019.13</c:v>
                </c:pt>
                <c:pt idx="6">
                  <c:v>124200418.63</c:v>
                </c:pt>
                <c:pt idx="7">
                  <c:v>228560024.94999999</c:v>
                </c:pt>
                <c:pt idx="8">
                  <c:v>228560024.94999999</c:v>
                </c:pt>
                <c:pt idx="9">
                  <c:v>244018652.00999999</c:v>
                </c:pt>
                <c:pt idx="10">
                  <c:v>267004517.24000001</c:v>
                </c:pt>
                <c:pt idx="11">
                  <c:v>288736358.54000002</c:v>
                </c:pt>
                <c:pt idx="12">
                  <c:v>468662491.07999998</c:v>
                </c:pt>
                <c:pt idx="13">
                  <c:v>468662491.07999998</c:v>
                </c:pt>
                <c:pt idx="14">
                  <c:v>537122865.73000002</c:v>
                </c:pt>
                <c:pt idx="15">
                  <c:v>579613324.70000005</c:v>
                </c:pt>
                <c:pt idx="16">
                  <c:v>675988687.07000005</c:v>
                </c:pt>
                <c:pt idx="17">
                  <c:v>761982483.49000001</c:v>
                </c:pt>
                <c:pt idx="18">
                  <c:v>828344357.01999998</c:v>
                </c:pt>
                <c:pt idx="19">
                  <c:v>1034839627.51</c:v>
                </c:pt>
                <c:pt idx="20">
                  <c:v>1034839627.51</c:v>
                </c:pt>
                <c:pt idx="21">
                  <c:v>1146396453.28</c:v>
                </c:pt>
                <c:pt idx="22">
                  <c:v>1317542240.72</c:v>
                </c:pt>
                <c:pt idx="23">
                  <c:v>1424766455.6099999</c:v>
                </c:pt>
                <c:pt idx="24">
                  <c:v>1552089866.1099999</c:v>
                </c:pt>
                <c:pt idx="25">
                  <c:v>1552089866.1099999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664E-49E9-9104-F761811F7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155292600"/>
        <c:axId val="153837400"/>
        <c:axId val="0"/>
        <c:extLst/>
      </c:bar3DChart>
      <c:catAx>
        <c:axId val="15529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837400"/>
        <c:crosses val="autoZero"/>
        <c:auto val="1"/>
        <c:lblAlgn val="ctr"/>
        <c:lblOffset val="100"/>
        <c:noMultiLvlLbl val="0"/>
      </c:catAx>
      <c:valAx>
        <c:axId val="153837400"/>
        <c:scaling>
          <c:orientation val="minMax"/>
          <c:max val="2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PLN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29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 algn="ctr"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866477073746671E-2"/>
          <c:y val="0.11582730697613995"/>
          <c:w val="0.88315365364753284"/>
          <c:h val="0.75420186521757204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Arkusz1!$A$10</c:f>
              <c:strCache>
                <c:ptCount val="1"/>
                <c:pt idx="0">
                  <c:v>Wnioski o płatność - EFS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119410186654027E-3"/>
                  <c:y val="0.13309731635260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F9-4E87-946D-7626E46C1173}"/>
                </c:ext>
              </c:extLst>
            </c:dLbl>
            <c:dLbl>
              <c:idx val="1"/>
              <c:layout>
                <c:manualLayout>
                  <c:x val="-1.4119410186654155E-3"/>
                  <c:y val="0.14257275594601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F9-4E87-946D-7626E46C1173}"/>
                </c:ext>
              </c:extLst>
            </c:dLbl>
            <c:dLbl>
              <c:idx val="2"/>
              <c:layout>
                <c:manualLayout>
                  <c:x val="1.4263939582265317E-3"/>
                  <c:y val="0.15316612419878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F9-4E87-946D-7626E46C1173}"/>
                </c:ext>
              </c:extLst>
            </c:dLbl>
            <c:dLbl>
              <c:idx val="3"/>
              <c:layout>
                <c:manualLayout>
                  <c:x val="1.5231174768254582E-5"/>
                  <c:y val="0.16842439223123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F9-4E87-946D-7626E46C1173}"/>
                </c:ext>
              </c:extLst>
            </c:dLbl>
            <c:dLbl>
              <c:idx val="4"/>
              <c:layout>
                <c:manualLayout>
                  <c:x val="2.5570585377405163E-6"/>
                  <c:y val="0.18137009448043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F9-4E87-946D-7626E46C1173}"/>
                </c:ext>
              </c:extLst>
            </c:dLbl>
            <c:dLbl>
              <c:idx val="5"/>
              <c:layout>
                <c:manualLayout>
                  <c:x val="-1.2229410397889427E-5"/>
                  <c:y val="0.19679291454164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CF9-4E87-946D-7626E46C1173}"/>
                </c:ext>
              </c:extLst>
            </c:dLbl>
            <c:dLbl>
              <c:idx val="6"/>
              <c:layout>
                <c:manualLayout>
                  <c:x val="3.6577054735505651E-5"/>
                  <c:y val="0.214417833127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CF9-4E87-946D-7626E46C1173}"/>
                </c:ext>
              </c:extLst>
            </c:dLbl>
            <c:dLbl>
              <c:idx val="7"/>
              <c:layout>
                <c:manualLayout>
                  <c:x val="4.88064651333433E-5"/>
                  <c:y val="0.22722072330426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F9-4E87-946D-7626E46C1173}"/>
                </c:ext>
              </c:extLst>
            </c:dLbl>
            <c:dLbl>
              <c:idx val="8"/>
              <c:layout>
                <c:manualLayout>
                  <c:x val="-1.3875933743277993E-3"/>
                  <c:y val="0.25931172711582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CF9-4E87-946D-7626E46C1173}"/>
                </c:ext>
              </c:extLst>
            </c:dLbl>
            <c:dLbl>
              <c:idx val="9"/>
              <c:layout>
                <c:manualLayout>
                  <c:x val="0"/>
                  <c:y val="0.27385275333014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CF9-4E87-946D-7626E46C1173}"/>
                </c:ext>
              </c:extLst>
            </c:dLbl>
            <c:dLbl>
              <c:idx val="10"/>
              <c:layout>
                <c:manualLayout>
                  <c:x val="-1.4119410186654155E-3"/>
                  <c:y val="0.28956561622613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CF9-4E87-946D-7626E46C1173}"/>
                </c:ext>
              </c:extLst>
            </c:dLbl>
            <c:dLbl>
              <c:idx val="11"/>
              <c:layout>
                <c:manualLayout>
                  <c:x val="-1.3631345535320206E-3"/>
                  <c:y val="0.3131292546464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CF9-4E87-946D-7626E46C1173}"/>
                </c:ext>
              </c:extLst>
            </c:dLbl>
            <c:dLbl>
              <c:idx val="12"/>
              <c:layout>
                <c:manualLayout>
                  <c:x val="0"/>
                  <c:y val="0.3346175225817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CF9-4E87-946D-7626E46C1173}"/>
                </c:ext>
              </c:extLst>
            </c:dLbl>
            <c:dLbl>
              <c:idx val="13"/>
              <c:layout>
                <c:manualLayout>
                  <c:x val="-1.4362886630031352E-3"/>
                  <c:y val="0.34456646903337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CF9-4E87-946D-7626E46C1173}"/>
                </c:ext>
              </c:extLst>
            </c:dLbl>
            <c:dLbl>
              <c:idx val="14"/>
              <c:layout>
                <c:manualLayout>
                  <c:x val="-4.8806465133498612E-5"/>
                  <c:y val="0.37674036747596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CF9-4E87-946D-7626E46C1173}"/>
                </c:ext>
              </c:extLst>
            </c:dLbl>
            <c:dLbl>
              <c:idx val="15"/>
              <c:layout>
                <c:manualLayout>
                  <c:x val="0"/>
                  <c:y val="0.40404504589693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CF9-4E87-946D-7626E46C1173}"/>
                </c:ext>
              </c:extLst>
            </c:dLbl>
            <c:dLbl>
              <c:idx val="16"/>
              <c:layout>
                <c:manualLayout>
                  <c:x val="1.4119410186654155E-3"/>
                  <c:y val="0.44297141018967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CF9-4E87-946D-7626E46C1173}"/>
                </c:ext>
              </c:extLst>
            </c:dLbl>
            <c:dLbl>
              <c:idx val="17"/>
              <c:layout>
                <c:manualLayout>
                  <c:x val="-1.4119410186654155E-3"/>
                  <c:y val="0.46604139252375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CF9-4E87-946D-7626E46C1173}"/>
                </c:ext>
              </c:extLst>
            </c:dLbl>
            <c:dLbl>
              <c:idx val="18"/>
              <c:layout>
                <c:manualLayout>
                  <c:x val="0"/>
                  <c:y val="0.48894452511009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CF9-4E87-946D-7626E46C1173}"/>
                </c:ext>
              </c:extLst>
            </c:dLbl>
            <c:dLbl>
              <c:idx val="19"/>
              <c:layout>
                <c:manualLayout>
                  <c:x val="2.8238820373306241E-3"/>
                  <c:y val="0.51063375508259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CF9-4E87-946D-7626E46C1173}"/>
                </c:ext>
              </c:extLst>
            </c:dLbl>
            <c:dLbl>
              <c:idx val="20"/>
              <c:layout>
                <c:manualLayout>
                  <c:x val="-1.0354114525265167E-16"/>
                  <c:y val="0.53375039878680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CF9-4E87-946D-7626E46C1173}"/>
                </c:ext>
              </c:extLst>
            </c:dLbl>
            <c:dLbl>
              <c:idx val="21"/>
              <c:layout>
                <c:manualLayout>
                  <c:x val="0"/>
                  <c:y val="0.55853483297792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CF9-4E87-946D-7626E46C1173}"/>
                </c:ext>
              </c:extLst>
            </c:dLbl>
            <c:dLbl>
              <c:idx val="22"/>
              <c:layout>
                <c:manualLayout>
                  <c:x val="-1.4119410186655191E-3"/>
                  <c:y val="0.5944299756883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CF9-4E87-946D-7626E46C1173}"/>
                </c:ext>
              </c:extLst>
            </c:dLbl>
            <c:dLbl>
              <c:idx val="23"/>
              <c:layout>
                <c:manualLayout>
                  <c:x val="-2.8238820373309346E-3"/>
                  <c:y val="0.62402512644082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9CF9-4E87-946D-7626E46C1173}"/>
                </c:ext>
              </c:extLst>
            </c:dLbl>
            <c:dLbl>
              <c:idx val="24"/>
              <c:layout>
                <c:manualLayout>
                  <c:x val="-4.2358230559962464E-3"/>
                  <c:y val="0.664429631030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9CF9-4E87-946D-7626E46C1173}"/>
                </c:ext>
              </c:extLst>
            </c:dLbl>
            <c:dLbl>
              <c:idx val="25"/>
              <c:layout>
                <c:manualLayout>
                  <c:x val="1.4119410186654155E-3"/>
                  <c:y val="0.7003447462213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9CF9-4E87-946D-7626E46C117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Arkusz1!$B$9:$AA$9</c:f>
              <c:strCache>
                <c:ptCount val="2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  <c:pt idx="16">
                  <c:v>IV 18</c:v>
                </c:pt>
                <c:pt idx="17">
                  <c:v>V 18</c:v>
                </c:pt>
                <c:pt idx="18">
                  <c:v>VI 18</c:v>
                </c:pt>
                <c:pt idx="19">
                  <c:v>VII 18</c:v>
                </c:pt>
                <c:pt idx="20">
                  <c:v>VIII 18</c:v>
                </c:pt>
                <c:pt idx="21">
                  <c:v>IX 18</c:v>
                </c:pt>
                <c:pt idx="22">
                  <c:v>X 18</c:v>
                </c:pt>
                <c:pt idx="23">
                  <c:v>XI 18</c:v>
                </c:pt>
                <c:pt idx="24">
                  <c:v>XII 18</c:v>
                </c:pt>
                <c:pt idx="25">
                  <c:v>I 19</c:v>
                </c:pt>
              </c:strCache>
            </c:strRef>
          </c:cat>
          <c:val>
            <c:numRef>
              <c:f>Arkusz1!$B$10:$AA$10</c:f>
              <c:numCache>
                <c:formatCode>#,##0.00</c:formatCode>
                <c:ptCount val="26"/>
                <c:pt idx="0">
                  <c:v>102634578.65000001</c:v>
                </c:pt>
                <c:pt idx="1">
                  <c:v>111093670.8</c:v>
                </c:pt>
                <c:pt idx="2">
                  <c:v>118410667.31</c:v>
                </c:pt>
                <c:pt idx="3">
                  <c:v>130677412.09999999</c:v>
                </c:pt>
                <c:pt idx="4">
                  <c:v>141787588.52000001</c:v>
                </c:pt>
                <c:pt idx="5">
                  <c:v>154937311.75</c:v>
                </c:pt>
                <c:pt idx="6">
                  <c:v>169000297.78999999</c:v>
                </c:pt>
                <c:pt idx="7">
                  <c:v>181990044.34999999</c:v>
                </c:pt>
                <c:pt idx="8">
                  <c:v>205192044.75999999</c:v>
                </c:pt>
                <c:pt idx="9">
                  <c:v>218467994.66</c:v>
                </c:pt>
                <c:pt idx="10">
                  <c:v>231851171.03</c:v>
                </c:pt>
                <c:pt idx="11">
                  <c:v>250422729.77000001</c:v>
                </c:pt>
                <c:pt idx="12">
                  <c:v>268460720.92000002</c:v>
                </c:pt>
                <c:pt idx="13">
                  <c:v>276422274.86000001</c:v>
                </c:pt>
                <c:pt idx="14">
                  <c:v>302828072.52999997</c:v>
                </c:pt>
                <c:pt idx="15">
                  <c:v>326128152.94999999</c:v>
                </c:pt>
                <c:pt idx="16">
                  <c:v>357544012.16000003</c:v>
                </c:pt>
                <c:pt idx="17">
                  <c:v>374664659.38</c:v>
                </c:pt>
                <c:pt idx="18">
                  <c:v>395338877.87</c:v>
                </c:pt>
                <c:pt idx="19">
                  <c:v>413169890.33999997</c:v>
                </c:pt>
                <c:pt idx="20">
                  <c:v>432174256.49000001</c:v>
                </c:pt>
                <c:pt idx="21">
                  <c:v>452549789.76999998</c:v>
                </c:pt>
                <c:pt idx="22">
                  <c:v>482059480.36000001</c:v>
                </c:pt>
                <c:pt idx="23">
                  <c:v>504050256.38999999</c:v>
                </c:pt>
                <c:pt idx="24">
                  <c:v>539682030.15999997</c:v>
                </c:pt>
                <c:pt idx="25">
                  <c:v>571172559.85000002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F9-4E87-946D-7626E46C1173}"/>
            </c:ext>
          </c:extLst>
        </c:ser>
        <c:ser>
          <c:idx val="0"/>
          <c:order val="1"/>
          <c:tx>
            <c:strRef>
              <c:f>Arkusz1!$A$11</c:f>
              <c:strCache>
                <c:ptCount val="1"/>
                <c:pt idx="0">
                  <c:v>Certyfikacja od IC do KE - EFS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41704290633051E-3"/>
                  <c:y val="0.12121351376908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9CF9-4E87-946D-7626E46C1173}"/>
                </c:ext>
              </c:extLst>
            </c:dLbl>
            <c:dLbl>
              <c:idx val="1"/>
              <c:layout>
                <c:manualLayout>
                  <c:x val="2.8116526269329417E-3"/>
                  <c:y val="0.11672412437022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9CF9-4E87-946D-7626E46C1173}"/>
                </c:ext>
              </c:extLst>
            </c:dLbl>
            <c:dLbl>
              <c:idx val="2"/>
              <c:layout>
                <c:manualLayout>
                  <c:x val="1.3997116082675261E-3"/>
                  <c:y val="0.13243698726621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9CF9-4E87-946D-7626E46C1173}"/>
                </c:ext>
              </c:extLst>
            </c:dLbl>
            <c:dLbl>
              <c:idx val="3"/>
              <c:layout>
                <c:manualLayout>
                  <c:x val="1.4241704290633051E-3"/>
                  <c:y val="0.1436604607633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9CF9-4E87-946D-7626E46C1173}"/>
                </c:ext>
              </c:extLst>
            </c:dLbl>
            <c:dLbl>
              <c:idx val="4"/>
              <c:layout>
                <c:manualLayout>
                  <c:x val="1.4119410186654155E-3"/>
                  <c:y val="0.1526392395610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9CF9-4E87-946D-7626E46C1173}"/>
                </c:ext>
              </c:extLst>
            </c:dLbl>
            <c:dLbl>
              <c:idx val="5"/>
              <c:layout>
                <c:manualLayout>
                  <c:x val="2.8238820373308309E-3"/>
                  <c:y val="0.16610740775762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9CF9-4E87-946D-7626E46C1173}"/>
                </c:ext>
              </c:extLst>
            </c:dLbl>
            <c:dLbl>
              <c:idx val="6"/>
              <c:layout>
                <c:manualLayout>
                  <c:x val="0"/>
                  <c:y val="0.17957557595419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CF9-4E87-946D-7626E46C1173}"/>
                </c:ext>
              </c:extLst>
            </c:dLbl>
            <c:dLbl>
              <c:idx val="7"/>
              <c:layout>
                <c:manualLayout>
                  <c:x val="2.8604590920663369E-3"/>
                  <c:y val="0.21324599644560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9CF9-4E87-946D-7626E46C1173}"/>
                </c:ext>
              </c:extLst>
            </c:dLbl>
            <c:dLbl>
              <c:idx val="8"/>
              <c:layout>
                <c:manualLayout>
                  <c:x val="2.8238820373307793E-3"/>
                  <c:y val="0.21324599644560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9CF9-4E87-946D-7626E46C1173}"/>
                </c:ext>
              </c:extLst>
            </c:dLbl>
            <c:dLbl>
              <c:idx val="9"/>
              <c:layout>
                <c:manualLayout>
                  <c:x val="4.2358230559961952E-3"/>
                  <c:y val="0.22895885934159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9CF9-4E87-946D-7626E46C1173}"/>
                </c:ext>
              </c:extLst>
            </c:dLbl>
            <c:dLbl>
              <c:idx val="10"/>
              <c:layout>
                <c:manualLayout>
                  <c:x val="-2.4347644337616221E-5"/>
                  <c:y val="0.2558951957347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9CF9-4E87-946D-7626E46C1173}"/>
                </c:ext>
              </c:extLst>
            </c:dLbl>
            <c:dLbl>
              <c:idx val="11"/>
              <c:layout>
                <c:manualLayout>
                  <c:x val="-2.8116526269330454E-3"/>
                  <c:y val="0.27385275333014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9CF9-4E87-946D-7626E46C1173}"/>
                </c:ext>
              </c:extLst>
            </c:dLbl>
            <c:dLbl>
              <c:idx val="12"/>
              <c:layout>
                <c:manualLayout>
                  <c:x val="1.411941018665312E-3"/>
                  <c:y val="0.3099495650683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9CF9-4E87-946D-7626E46C1173}"/>
                </c:ext>
              </c:extLst>
            </c:dLbl>
            <c:dLbl>
              <c:idx val="13"/>
              <c:layout>
                <c:manualLayout>
                  <c:x val="4.21147541165863E-3"/>
                  <c:y val="0.3099495650683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9CF9-4E87-946D-7626E46C1173}"/>
                </c:ext>
              </c:extLst>
            </c:dLbl>
            <c:dLbl>
              <c:idx val="14"/>
              <c:layout>
                <c:manualLayout>
                  <c:x val="4.1992460012607409E-3"/>
                  <c:y val="0.33190444670484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9CF9-4E87-946D-7626E46C1173}"/>
                </c:ext>
              </c:extLst>
            </c:dLbl>
            <c:dLbl>
              <c:idx val="15"/>
              <c:layout>
                <c:manualLayout>
                  <c:x val="-6.0924699073225409E-5"/>
                  <c:y val="0.34142972912544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9CF9-4E87-946D-7626E46C1173}"/>
                </c:ext>
              </c:extLst>
            </c:dLbl>
            <c:dLbl>
              <c:idx val="16"/>
              <c:layout>
                <c:manualLayout>
                  <c:x val="0"/>
                  <c:y val="0.37486401480438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9CF9-4E87-946D-7626E46C1173}"/>
                </c:ext>
              </c:extLst>
            </c:dLbl>
            <c:dLbl>
              <c:idx val="17"/>
              <c:layout>
                <c:manualLayout>
                  <c:x val="1.4119410186654155E-3"/>
                  <c:y val="0.36588523600667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9CF9-4E87-946D-7626E46C1173}"/>
                </c:ext>
              </c:extLst>
            </c:dLbl>
            <c:dLbl>
              <c:idx val="18"/>
              <c:layout>
                <c:manualLayout>
                  <c:x val="-1.0354114525265167E-16"/>
                  <c:y val="0.42200260349235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9CF9-4E87-946D-7626E46C1173}"/>
                </c:ext>
              </c:extLst>
            </c:dLbl>
            <c:dLbl>
              <c:idx val="19"/>
              <c:layout>
                <c:manualLayout>
                  <c:x val="1.411941018665312E-3"/>
                  <c:y val="0.46603061091929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9CF9-4E87-946D-7626E46C1173}"/>
                </c:ext>
              </c:extLst>
            </c:dLbl>
            <c:dLbl>
              <c:idx val="20"/>
              <c:layout>
                <c:manualLayout>
                  <c:x val="4.2358230559962464E-3"/>
                  <c:y val="0.46378591621986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9CF9-4E87-946D-7626E46C1173}"/>
                </c:ext>
              </c:extLst>
            </c:dLbl>
            <c:dLbl>
              <c:idx val="21"/>
              <c:layout>
                <c:manualLayout>
                  <c:x val="2.8238820373307277E-3"/>
                  <c:y val="0.48763288106564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9CF9-4E87-946D-7626E46C1173}"/>
                </c:ext>
              </c:extLst>
            </c:dLbl>
            <c:dLbl>
              <c:idx val="22"/>
              <c:layout>
                <c:manualLayout>
                  <c:x val="1.4119410186654155E-3"/>
                  <c:y val="0.51171686446197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9CF9-4E87-946D-7626E46C1173}"/>
                </c:ext>
              </c:extLst>
            </c:dLbl>
            <c:dLbl>
              <c:idx val="23"/>
              <c:layout>
                <c:manualLayout>
                  <c:x val="2.8238820373306241E-3"/>
                  <c:y val="0.53423733846372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9CF9-4E87-946D-7626E46C1173}"/>
                </c:ext>
              </c:extLst>
            </c:dLbl>
            <c:dLbl>
              <c:idx val="24"/>
              <c:layout>
                <c:manualLayout>
                  <c:x val="0"/>
                  <c:y val="0.56341836955628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9CF9-4E87-946D-7626E46C1173}"/>
                </c:ext>
              </c:extLst>
            </c:dLbl>
            <c:dLbl>
              <c:idx val="25"/>
              <c:layout>
                <c:manualLayout>
                  <c:x val="4.2358230559962464E-3"/>
                  <c:y val="0.58362062185113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9CF9-4E87-946D-7626E46C1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Arkusz1!$B$9:$AA$9</c:f>
              <c:strCache>
                <c:ptCount val="26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  <c:pt idx="11">
                  <c:v>XI 17</c:v>
                </c:pt>
                <c:pt idx="12">
                  <c:v>XII 17</c:v>
                </c:pt>
                <c:pt idx="13">
                  <c:v>I 18</c:v>
                </c:pt>
                <c:pt idx="14">
                  <c:v>II 18</c:v>
                </c:pt>
                <c:pt idx="15">
                  <c:v>III 18</c:v>
                </c:pt>
                <c:pt idx="16">
                  <c:v>IV 18</c:v>
                </c:pt>
                <c:pt idx="17">
                  <c:v>V 18</c:v>
                </c:pt>
                <c:pt idx="18">
                  <c:v>VI 18</c:v>
                </c:pt>
                <c:pt idx="19">
                  <c:v>VII 18</c:v>
                </c:pt>
                <c:pt idx="20">
                  <c:v>VIII 18</c:v>
                </c:pt>
                <c:pt idx="21">
                  <c:v>IX 18</c:v>
                </c:pt>
                <c:pt idx="22">
                  <c:v>X 18</c:v>
                </c:pt>
                <c:pt idx="23">
                  <c:v>XI 18</c:v>
                </c:pt>
                <c:pt idx="24">
                  <c:v>XII 18</c:v>
                </c:pt>
                <c:pt idx="25">
                  <c:v>I 19</c:v>
                </c:pt>
              </c:strCache>
            </c:strRef>
          </c:cat>
          <c:val>
            <c:numRef>
              <c:f>Arkusz1!$B$11:$AA$11</c:f>
              <c:numCache>
                <c:formatCode>#,##0.00</c:formatCode>
                <c:ptCount val="26"/>
                <c:pt idx="0">
                  <c:v>96183390.939999983</c:v>
                </c:pt>
                <c:pt idx="1">
                  <c:v>96183390.939999983</c:v>
                </c:pt>
                <c:pt idx="2">
                  <c:v>102176830.90999998</c:v>
                </c:pt>
                <c:pt idx="3">
                  <c:v>110746488.39999998</c:v>
                </c:pt>
                <c:pt idx="4">
                  <c:v>118116059.69999997</c:v>
                </c:pt>
                <c:pt idx="5">
                  <c:v>130000346.22999997</c:v>
                </c:pt>
                <c:pt idx="6">
                  <c:v>140247148.07999998</c:v>
                </c:pt>
                <c:pt idx="7">
                  <c:v>168115487.39999998</c:v>
                </c:pt>
                <c:pt idx="8">
                  <c:v>168115487.39999998</c:v>
                </c:pt>
                <c:pt idx="9">
                  <c:v>181346303.56</c:v>
                </c:pt>
                <c:pt idx="10">
                  <c:v>204594852.28999999</c:v>
                </c:pt>
                <c:pt idx="11">
                  <c:v>217890544.19999999</c:v>
                </c:pt>
                <c:pt idx="12">
                  <c:v>248669387.05000001</c:v>
                </c:pt>
                <c:pt idx="13">
                  <c:v>248669387.05000001</c:v>
                </c:pt>
                <c:pt idx="14">
                  <c:v>265726854.91999999</c:v>
                </c:pt>
                <c:pt idx="15">
                  <c:v>273454859.76999998</c:v>
                </c:pt>
                <c:pt idx="16">
                  <c:v>301922932.07999998</c:v>
                </c:pt>
                <c:pt idx="17">
                  <c:v>293626474.79000002</c:v>
                </c:pt>
                <c:pt idx="18">
                  <c:v>339998182.18000001</c:v>
                </c:pt>
                <c:pt idx="19">
                  <c:v>374655908.12</c:v>
                </c:pt>
                <c:pt idx="20">
                  <c:v>374655908.12</c:v>
                </c:pt>
                <c:pt idx="21">
                  <c:v>392415320.19999999</c:v>
                </c:pt>
                <c:pt idx="22">
                  <c:v>412214949.73000002</c:v>
                </c:pt>
                <c:pt idx="23">
                  <c:v>431707706.64999998</c:v>
                </c:pt>
                <c:pt idx="24">
                  <c:v>458656015.24000001</c:v>
                </c:pt>
                <c:pt idx="25">
                  <c:v>477832547.75999999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9CF9-4E87-946D-7626E46C1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214847160"/>
        <c:axId val="214847552"/>
        <c:axId val="0"/>
        <c:extLst/>
      </c:bar3DChart>
      <c:catAx>
        <c:axId val="21484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4847552"/>
        <c:crosses val="autoZero"/>
        <c:auto val="1"/>
        <c:lblAlgn val="ctr"/>
        <c:lblOffset val="100"/>
        <c:noMultiLvlLbl val="0"/>
      </c:catAx>
      <c:valAx>
        <c:axId val="214847552"/>
        <c:scaling>
          <c:orientation val="minMax"/>
          <c:max val="6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PLN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484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0.2305</cdr:x>
      <cdr:y>0.03059</cdr:y>
    </cdr:from>
    <cdr:to>
      <cdr:x>0.64697</cdr:x>
      <cdr:y>0.17557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68346" y="122802"/>
          <a:ext cx="3375812" cy="5820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0.01293</cdr:x>
      <cdr:y>0.11507</cdr:y>
    </cdr:from>
    <cdr:to>
      <cdr:x>0.47474</cdr:x>
      <cdr:y>0.3452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4775" y="461963"/>
          <a:ext cx="3743325" cy="9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0.15182</cdr:x>
      <cdr:y>0</cdr:y>
    </cdr:from>
    <cdr:to>
      <cdr:x>0.89632</cdr:x>
      <cdr:y>0.10452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60074" y="-1063689"/>
          <a:ext cx="6669602" cy="5913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0.58694</cdr:x>
      <cdr:y>0.12844</cdr:y>
    </cdr:from>
    <cdr:to>
      <cdr:x>0.80137</cdr:x>
      <cdr:y>0.27648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5258074" y="726691"/>
          <a:ext cx="1921009" cy="837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800" dirty="0" smtClean="0">
              <a:solidFill>
                <a:schemeClr val="tx1"/>
              </a:solidFill>
            </a:rPr>
            <a:t>Różnica między kwotą zatwierdzonych wniosków o płatność a certyfikowanych wynika z dwumiesięcznego przesunięcia między zatwierdzeniem przez IP wniosków a certyfikowaniem przez IZ oraz IC.</a:t>
          </a:r>
          <a:endParaRPr lang="pl-PL" sz="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0.7053</cdr:x>
      <cdr:y>0.94143</cdr:y>
    </cdr:from>
    <cdr:to>
      <cdr:x>0.99179</cdr:x>
      <cdr:y>0.99403</cdr:y>
    </cdr:to>
    <cdr:sp macro="" textlink="">
      <cdr:nvSpPr>
        <cdr:cNvPr id="4" name="Prostokąt 3"/>
        <cdr:cNvSpPr/>
      </cdr:nvSpPr>
      <cdr:spPr>
        <a:xfrm xmlns:a="http://schemas.openxmlformats.org/drawingml/2006/main">
          <a:off x="6318470" y="5326412"/>
          <a:ext cx="2566467" cy="297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700" dirty="0" smtClean="0">
              <a:solidFill>
                <a:schemeClr val="tx1"/>
              </a:solidFill>
            </a:rPr>
            <a:t>Kwota certyfikacji uwzględnia kwoty wycofane ujęte w RZW.</a:t>
          </a:r>
          <a:endParaRPr lang="pl-PL" sz="7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0.71135</cdr:x>
      <cdr:y>0.93547</cdr:y>
    </cdr:from>
    <cdr:to>
      <cdr:x>0.97502</cdr:x>
      <cdr:y>0.9953</cdr:y>
    </cdr:to>
    <cdr:sp macro="" textlink="">
      <cdr:nvSpPr>
        <cdr:cNvPr id="2" name="pole tekstowe 3"/>
        <cdr:cNvSpPr txBox="1"/>
      </cdr:nvSpPr>
      <cdr:spPr>
        <a:xfrm xmlns:a="http://schemas.openxmlformats.org/drawingml/2006/main">
          <a:off x="6343651" y="5292660"/>
          <a:ext cx="23513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pl-PL" sz="800" dirty="0" smtClean="0"/>
            <a:t>Kwota certyfikacji uwzględnia kwoty wycofane ujęte w RZW.</a:t>
          </a:r>
          <a:endParaRPr lang="pl-PL" sz="800" dirty="0"/>
        </a:p>
      </cdr:txBody>
    </cdr:sp>
  </cdr:relSizeAnchor>
  <cdr:relSizeAnchor xmlns:cdr="http://schemas.openxmlformats.org/drawingml/2006/chartDrawing">
    <cdr:from>
      <cdr:x>0.17</cdr:x>
      <cdr:y>0</cdr:y>
    </cdr:from>
    <cdr:to>
      <cdr:x>0.89863</cdr:x>
      <cdr:y>0.10452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29123" y="-1063689"/>
          <a:ext cx="6553768" cy="5913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0.60166</cdr:x>
      <cdr:y>0.12301</cdr:y>
    </cdr:from>
    <cdr:to>
      <cdr:x>0.8195</cdr:x>
      <cdr:y>0.26154</cdr:y>
    </cdr:to>
    <cdr:sp macro="" textlink="">
      <cdr:nvSpPr>
        <cdr:cNvPr id="4" name="Prostokąt 3"/>
        <cdr:cNvSpPr/>
      </cdr:nvSpPr>
      <cdr:spPr>
        <a:xfrm xmlns:a="http://schemas.openxmlformats.org/drawingml/2006/main">
          <a:off x="5411754" y="695955"/>
          <a:ext cx="1959429" cy="783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800" dirty="0" smtClean="0">
              <a:solidFill>
                <a:schemeClr val="tx1"/>
              </a:solidFill>
            </a:rPr>
            <a:t>Różnica między kwotą zatwierdzonych wniosków o płatność a certyfikowanych wynika z dwumiesięcznego przesunięcia między zatwierdzeniem przez IP wniosków a certyfikowaniem przez IZ oraz IC.</a:t>
          </a:r>
          <a:endParaRPr lang="pl-PL" sz="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3693" cy="494663"/>
          </a:xfrm>
          <a:prstGeom prst="rect">
            <a:avLst/>
          </a:prstGeom>
        </p:spPr>
        <p:txBody>
          <a:bodyPr vert="horz" lIns="90374" tIns="45187" rIns="90374" bIns="45187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0020" y="1"/>
            <a:ext cx="2923693" cy="494663"/>
          </a:xfrm>
          <a:prstGeom prst="rect">
            <a:avLst/>
          </a:prstGeom>
        </p:spPr>
        <p:txBody>
          <a:bodyPr vert="horz" lIns="90374" tIns="45187" rIns="90374" bIns="45187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D5A4B-13FA-4983-B467-813F7B7A1C41}" type="datetimeFigureOut">
              <a:rPr lang="pl-PL"/>
              <a:pPr>
                <a:defRPr/>
              </a:pPr>
              <a:t>13.02.2019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85949"/>
            <a:ext cx="2923693" cy="494662"/>
          </a:xfrm>
          <a:prstGeom prst="rect">
            <a:avLst/>
          </a:prstGeom>
        </p:spPr>
        <p:txBody>
          <a:bodyPr vert="horz" lIns="90374" tIns="45187" rIns="90374" bIns="45187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0020" y="9385949"/>
            <a:ext cx="2923693" cy="494662"/>
          </a:xfrm>
          <a:prstGeom prst="rect">
            <a:avLst/>
          </a:prstGeom>
        </p:spPr>
        <p:txBody>
          <a:bodyPr vert="horz" wrap="square" lIns="90374" tIns="45187" rIns="90374" bIns="451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EDF538-567E-4782-A71E-88259AB6D8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58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3693" cy="494663"/>
          </a:xfrm>
          <a:prstGeom prst="rect">
            <a:avLst/>
          </a:prstGeom>
        </p:spPr>
        <p:txBody>
          <a:bodyPr vert="horz" lIns="90374" tIns="45187" rIns="90374" bIns="451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0020" y="1"/>
            <a:ext cx="2923693" cy="494663"/>
          </a:xfrm>
          <a:prstGeom prst="rect">
            <a:avLst/>
          </a:prstGeom>
        </p:spPr>
        <p:txBody>
          <a:bodyPr vert="horz" lIns="90374" tIns="45187" rIns="90374" bIns="451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861A00-80E9-4B3F-A422-6C839B6671A0}" type="datetimeFigureOut">
              <a:rPr lang="pl-PL"/>
              <a:pPr>
                <a:defRPr/>
              </a:pPr>
              <a:t>13.02.2019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4" tIns="45187" rIns="90374" bIns="45187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8" y="4695349"/>
            <a:ext cx="5396861" cy="4447221"/>
          </a:xfrm>
          <a:prstGeom prst="rect">
            <a:avLst/>
          </a:prstGeom>
        </p:spPr>
        <p:txBody>
          <a:bodyPr vert="horz" lIns="90374" tIns="45187" rIns="90374" bIns="45187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85949"/>
            <a:ext cx="2923693" cy="494662"/>
          </a:xfrm>
          <a:prstGeom prst="rect">
            <a:avLst/>
          </a:prstGeom>
        </p:spPr>
        <p:txBody>
          <a:bodyPr vert="horz" lIns="90374" tIns="45187" rIns="90374" bIns="451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0020" y="9385949"/>
            <a:ext cx="2923693" cy="494662"/>
          </a:xfrm>
          <a:prstGeom prst="rect">
            <a:avLst/>
          </a:prstGeom>
        </p:spPr>
        <p:txBody>
          <a:bodyPr vert="horz" wrap="square" lIns="90374" tIns="45187" rIns="90374" bIns="451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3C91BD-A4DD-4598-94D9-BD77F2F29F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32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94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59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UnijneFE_PR-LOGO-UE-EFSI kolo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0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DDB4-4F5A-424A-BE2A-2562C21077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91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435E-6169-4733-A22E-43A34E9B4A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290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9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65E-4E26-4B90-8797-4E8B2BB453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633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C2D-04C0-4BAF-8776-9BA560CD41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6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5BC2-AAFC-4F9E-91FD-1EC87932F9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0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A139-2FA2-455A-B784-22B6B0215D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54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BA2E-F63A-4AB8-B295-9E80872E6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75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61D-26AB-46AA-91FA-26F7DD722F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9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4BFC-3EA4-4C02-9612-F903E215C8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289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9E30A3-3DC0-4B76-8637-268787631C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6" r:id="rId2"/>
    <p:sldLayoutId id="2147485827" r:id="rId3"/>
    <p:sldLayoutId id="2147485828" r:id="rId4"/>
    <p:sldLayoutId id="2147485829" r:id="rId5"/>
    <p:sldLayoutId id="2147485830" r:id="rId6"/>
    <p:sldLayoutId id="2147485831" r:id="rId7"/>
    <p:sldLayoutId id="2147485832" r:id="rId8"/>
    <p:sldLayoutId id="2147485833" r:id="rId9"/>
    <p:sldLayoutId id="2147485834" r:id="rId10"/>
    <p:sldLayoutId id="21474858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0525"/>
            <a:ext cx="5937206" cy="56391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10540" y="1699260"/>
            <a:ext cx="81457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Regionalny Program Operacyjny Województwa Mazowieckiego </a:t>
            </a:r>
            <a:r>
              <a:rPr lang="pl-PL" alt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</a:t>
            </a:r>
            <a:r>
              <a:rPr lang="pl-PL" alt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lata </a:t>
            </a:r>
            <a:r>
              <a:rPr lang="pl-PL" alt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2014-2020</a:t>
            </a:r>
          </a:p>
          <a:p>
            <a:pPr algn="ctr"/>
            <a:endParaRPr lang="pl-PL" altLang="pl-PL" sz="4400" b="1" dirty="0" smtClean="0">
              <a:latin typeface="+mn-lt"/>
            </a:endParaRPr>
          </a:p>
          <a:p>
            <a:pPr algn="ctr"/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 </a:t>
            </a: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realizacji RPO </a:t>
            </a: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WM </a:t>
            </a: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wg stanu na </a:t>
            </a: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31.01.2019 </a:t>
            </a: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40029" y="1213071"/>
            <a:ext cx="8762722" cy="1069087"/>
          </a:xfrm>
        </p:spPr>
        <p:txBody>
          <a:bodyPr/>
          <a:lstStyle/>
          <a:p>
            <a:r>
              <a:rPr lang="pl-PL" sz="1800" dirty="0" smtClean="0">
                <a:latin typeface="+mn-lt"/>
              </a:rPr>
              <a:t>W ramach ZIT podpisano umowy o dofinansowanie dla 101 projektów na łączną kwotę dofinansowania unijnego </a:t>
            </a:r>
            <a:r>
              <a:rPr lang="pl-PL" sz="1800" b="1" dirty="0" smtClean="0">
                <a:latin typeface="+mn-lt"/>
              </a:rPr>
              <a:t>578 166 161 PLN</a:t>
            </a:r>
            <a:r>
              <a:rPr lang="pl-PL" sz="1800" dirty="0" smtClean="0">
                <a:latin typeface="+mn-lt"/>
              </a:rPr>
              <a:t>, co stanowi </a:t>
            </a:r>
            <a:r>
              <a:rPr lang="pl-PL" sz="1800" b="1" dirty="0" smtClean="0">
                <a:latin typeface="+mn-lt"/>
              </a:rPr>
              <a:t>85,91 %</a:t>
            </a:r>
            <a:r>
              <a:rPr lang="pl-PL" sz="1800" dirty="0" smtClean="0">
                <a:latin typeface="+mn-lt"/>
              </a:rPr>
              <a:t> zaangażowania kontraktacji w alokację dla ZIT bez RW, w </a:t>
            </a:r>
            <a:r>
              <a:rPr lang="pl-PL" sz="1800" dirty="0" smtClean="0">
                <a:latin typeface="+mn-lt"/>
              </a:rPr>
              <a:t>tym dla poszczególnych Poddziałań: </a:t>
            </a:r>
            <a:endParaRPr lang="pl-PL" sz="1800" dirty="0">
              <a:latin typeface="+mn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40030" y="2526031"/>
            <a:ext cx="3886200" cy="1236344"/>
          </a:xfrm>
        </p:spPr>
        <p:txBody>
          <a:bodyPr/>
          <a:lstStyle/>
          <a:p>
            <a:pPr marL="0" lvl="0" indent="0" rtl="0">
              <a:buNone/>
            </a:pPr>
            <a:r>
              <a:rPr lang="pl-PL" sz="1400" b="1" dirty="0" smtClean="0"/>
              <a:t>      EFRR</a:t>
            </a:r>
            <a:endParaRPr lang="pl-PL" sz="1400" b="1" dirty="0"/>
          </a:p>
          <a:p>
            <a:pPr lvl="0" rtl="0"/>
            <a:r>
              <a:rPr lang="pl-PL" sz="1400" dirty="0" smtClean="0"/>
              <a:t>2.1.2 –14 umów o łącznej wartości dofinansowania UE 98 386 335 PLN</a:t>
            </a:r>
          </a:p>
          <a:p>
            <a:pPr lvl="0" rtl="0"/>
            <a:r>
              <a:rPr lang="pl-PL" sz="1400" dirty="0" smtClean="0"/>
              <a:t>3.1.1 – 1 umowa o łącznej wartości dofinansowania UE 778 164 PLN</a:t>
            </a:r>
          </a:p>
          <a:p>
            <a:pPr lvl="0" rtl="0"/>
            <a:r>
              <a:rPr lang="pl-PL" sz="1400" dirty="0" smtClean="0"/>
              <a:t>4.3.2 – 42 umowy o łącznej wartości dofinansowania UE 422 929 734 PLN</a:t>
            </a:r>
            <a:endParaRPr lang="pl-PL" sz="1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43450" y="2526031"/>
            <a:ext cx="3886200" cy="1769744"/>
          </a:xfrm>
        </p:spPr>
        <p:txBody>
          <a:bodyPr/>
          <a:lstStyle/>
          <a:p>
            <a:pPr marL="0" lvl="0" indent="0" rtl="0">
              <a:buNone/>
            </a:pPr>
            <a:r>
              <a:rPr lang="pl-PL" sz="1400" b="1" dirty="0" smtClean="0"/>
              <a:t>      EFS</a:t>
            </a:r>
          </a:p>
          <a:p>
            <a:pPr lvl="0" rtl="0"/>
            <a:r>
              <a:rPr lang="pl-PL" sz="1400" dirty="0" smtClean="0"/>
              <a:t>8.3.2 – 11 umów o łącznej wartości dofinansowania UE 24 672 769 PLN</a:t>
            </a:r>
          </a:p>
          <a:p>
            <a:pPr lvl="0" rtl="0"/>
            <a:r>
              <a:rPr lang="pl-PL" sz="1400" dirty="0" smtClean="0"/>
              <a:t>10.1.2 – 29 umów o łącznej wartości dofinansowania UE 28 525 878 PLN</a:t>
            </a:r>
            <a:endParaRPr lang="pl-PL" sz="1400" dirty="0"/>
          </a:p>
          <a:p>
            <a:pPr lvl="0" rtl="0"/>
            <a:r>
              <a:rPr lang="pl-PL" sz="1400" dirty="0" smtClean="0"/>
              <a:t>10.3.3 – </a:t>
            </a:r>
            <a:r>
              <a:rPr lang="pl-PL" sz="1400" dirty="0"/>
              <a:t>4</a:t>
            </a:r>
            <a:r>
              <a:rPr lang="pl-PL" sz="1400" dirty="0" smtClean="0"/>
              <a:t> umowy o wartości dofinansowania UE 2 873 281 PLN</a:t>
            </a:r>
            <a:endParaRPr lang="pl-PL" sz="1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6A139-2FA2-455A-B784-22B6B0215D84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  <p:graphicFrame>
        <p:nvGraphicFramePr>
          <p:cNvPr id="5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331867"/>
              </p:ext>
            </p:extLst>
          </p:nvPr>
        </p:nvGraphicFramePr>
        <p:xfrm>
          <a:off x="74645" y="1063689"/>
          <a:ext cx="8958526" cy="56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0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12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  <p:graphicFrame>
        <p:nvGraphicFramePr>
          <p:cNvPr id="5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025762"/>
              </p:ext>
            </p:extLst>
          </p:nvPr>
        </p:nvGraphicFramePr>
        <p:xfrm>
          <a:off x="74645" y="1063689"/>
          <a:ext cx="8994710" cy="56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38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ostokąt 2"/>
          <p:cNvSpPr>
            <a:spLocks noGrp="1" noChangeArrowheads="1"/>
          </p:cNvSpPr>
          <p:nvPr>
            <p:ph idx="1"/>
          </p:nvPr>
        </p:nvSpPr>
        <p:spPr>
          <a:xfrm>
            <a:off x="628650" y="2463800"/>
            <a:ext cx="7886700" cy="1217613"/>
          </a:xfrm>
        </p:spPr>
        <p:txBody>
          <a:bodyPr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pl-PL" altLang="pl-PL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</a:p>
        </p:txBody>
      </p:sp>
      <p:sp>
        <p:nvSpPr>
          <p:cNvPr id="46083" name="Prostokąt 3"/>
          <p:cNvSpPr>
            <a:spLocks noChangeArrowheads="1"/>
          </p:cNvSpPr>
          <p:nvPr/>
        </p:nvSpPr>
        <p:spPr bwMode="auto">
          <a:xfrm>
            <a:off x="1195388" y="5251450"/>
            <a:ext cx="67008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Departament Rozwoju Regionalnego i Funduszy Europejskich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Urzędu Marszałkowskiego Województwa Mazowieckiego w Warszawie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Al. Solidarności 61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03-402 Warszawa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dsrr@mazovia.pl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1435434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400" b="1" dirty="0"/>
              <a:t>Ogłoszone nabory w trybie konkursowym i pozakonkursowym w ramach RPO WM </a:t>
            </a:r>
            <a:br>
              <a:rPr lang="pl-PL" sz="1400" b="1" dirty="0"/>
            </a:br>
            <a:r>
              <a:rPr lang="pl-PL" sz="1400" b="1" dirty="0"/>
              <a:t>na lata 2014-2020 wg stanu na </a:t>
            </a:r>
            <a:r>
              <a:rPr lang="pl-PL" sz="1400" b="1" dirty="0" smtClean="0"/>
              <a:t>31.01.2019 </a:t>
            </a:r>
            <a:r>
              <a:rPr lang="pl-PL" sz="1400" b="1" dirty="0"/>
              <a:t>r.</a:t>
            </a:r>
            <a:endParaRPr lang="pl-PL" altLang="pl-PL" sz="1400" b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idx="1"/>
          </p:nvPr>
        </p:nvSpPr>
        <p:spPr>
          <a:xfrm>
            <a:off x="341087" y="1327150"/>
            <a:ext cx="8541656" cy="4984750"/>
          </a:xfrm>
        </p:spPr>
        <p:txBody>
          <a:bodyPr/>
          <a:lstStyle/>
          <a:p>
            <a:pPr marL="395478" indent="-285750" eaLnBrk="1" fontAlgn="auto" hangingPunct="1">
              <a:spcAft>
                <a:spcPts val="0"/>
              </a:spcAft>
              <a:defRPr/>
            </a:pPr>
            <a:endParaRPr lang="pl-PL" sz="1400" dirty="0" smtClean="0">
              <a:solidFill>
                <a:srgbClr val="FF0000"/>
              </a:solidFill>
            </a:endParaRPr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endParaRPr lang="pl-PL" sz="1400" dirty="0">
              <a:solidFill>
                <a:srgbClr val="FF000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pl-PL" sz="1400" dirty="0" smtClean="0">
              <a:solidFill>
                <a:srgbClr val="FF0000"/>
              </a:solidFill>
            </a:endParaRPr>
          </a:p>
          <a:p>
            <a:pPr marL="395478" indent="-285750" algn="just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1800" spc="-10" dirty="0"/>
              <a:t>W ramach Osi Priorytetowych I-X, na dzień </a:t>
            </a:r>
            <a:r>
              <a:rPr lang="pl-PL" sz="1800" spc="-10" dirty="0" smtClean="0"/>
              <a:t>31.01.2019 </a:t>
            </a:r>
            <a:r>
              <a:rPr lang="pl-PL" sz="1800" spc="-10" dirty="0"/>
              <a:t>r. ogłoszono </a:t>
            </a:r>
            <a:r>
              <a:rPr lang="pl-PL" sz="1800" spc="-10" dirty="0" smtClean="0"/>
              <a:t>148 </a:t>
            </a:r>
            <a:r>
              <a:rPr lang="pl-PL" sz="1800" spc="-10" dirty="0" smtClean="0"/>
              <a:t>naborów </a:t>
            </a:r>
            <a:r>
              <a:rPr lang="pl-PL" sz="1800" spc="-10" dirty="0"/>
              <a:t>w trybie konkursowym i</a:t>
            </a:r>
            <a:r>
              <a:rPr lang="pl-PL" sz="1800" spc="-10" dirty="0">
                <a:solidFill>
                  <a:srgbClr val="92D050"/>
                </a:solidFill>
              </a:rPr>
              <a:t> </a:t>
            </a:r>
            <a:r>
              <a:rPr lang="pl-PL" sz="1800" spc="-10" dirty="0"/>
              <a:t>25 naborów w trybie pozakonkursowym. </a:t>
            </a:r>
            <a:r>
              <a:rPr lang="pl-PL" sz="1800" spc="-10" dirty="0" smtClean="0"/>
              <a:t>co </a:t>
            </a:r>
            <a:r>
              <a:rPr lang="pl-PL" sz="1800" spc="-10" dirty="0"/>
              <a:t>stanowi </a:t>
            </a:r>
            <a:r>
              <a:rPr lang="pl-PL" sz="1800" b="1" spc="-10" dirty="0" smtClean="0"/>
              <a:t>91,22 </a:t>
            </a:r>
            <a:r>
              <a:rPr lang="pl-PL" sz="1800" b="1" spc="-10" dirty="0"/>
              <a:t>%</a:t>
            </a:r>
            <a:r>
              <a:rPr lang="pl-PL" sz="1800" spc="-10" dirty="0"/>
              <a:t> alokacji na lata 2014-2020 (bez rezerwy wykonania), w tym:</a:t>
            </a:r>
          </a:p>
          <a:p>
            <a:pPr marL="395478" indent="-285750" algn="just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pl-PL" sz="1800" dirty="0"/>
              <a:t>w ramach </a:t>
            </a:r>
            <a:r>
              <a:rPr lang="pl-PL" sz="1800" dirty="0" smtClean="0"/>
              <a:t>EFRR </a:t>
            </a:r>
            <a:r>
              <a:rPr lang="pl-PL" sz="1800" dirty="0"/>
              <a:t>ogłoszono 76 naborów w trybie konkursowym i 10 naborów pozakonkursowych. </a:t>
            </a:r>
            <a:r>
              <a:rPr lang="pl-PL" sz="1800" dirty="0" smtClean="0"/>
              <a:t>co </a:t>
            </a:r>
            <a:r>
              <a:rPr lang="pl-PL" sz="1800" dirty="0"/>
              <a:t>stanowi  </a:t>
            </a:r>
            <a:r>
              <a:rPr lang="pl-PL" sz="1800" b="1" dirty="0" smtClean="0"/>
              <a:t>95,34 </a:t>
            </a:r>
            <a:r>
              <a:rPr lang="pl-PL" sz="1800" b="1" dirty="0"/>
              <a:t>% </a:t>
            </a:r>
            <a:r>
              <a:rPr lang="pl-PL" sz="1800" dirty="0"/>
              <a:t>dostępnej alokacji EFRR;</a:t>
            </a:r>
          </a:p>
          <a:p>
            <a:pPr marL="395478" indent="-285750" algn="just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pl-PL" sz="1800" dirty="0"/>
              <a:t>w </a:t>
            </a:r>
            <a:r>
              <a:rPr lang="pl-PL" sz="1800" dirty="0" smtClean="0"/>
              <a:t>ramach EFS</a:t>
            </a:r>
            <a:r>
              <a:rPr lang="pl-PL" sz="1800" dirty="0"/>
              <a:t>) ogłoszono </a:t>
            </a:r>
            <a:r>
              <a:rPr lang="pl-PL" sz="1800" dirty="0" smtClean="0"/>
              <a:t>72 </a:t>
            </a:r>
            <a:r>
              <a:rPr lang="pl-PL" sz="1800" dirty="0"/>
              <a:t>naborów w trybie konkursowym </a:t>
            </a:r>
            <a:r>
              <a:rPr lang="pl-PL" sz="1800" dirty="0" smtClean="0"/>
              <a:t>i </a:t>
            </a:r>
            <a:r>
              <a:rPr lang="pl-PL" sz="1800" dirty="0"/>
              <a:t>15 naborów pozakonkursowych. </a:t>
            </a:r>
            <a:r>
              <a:rPr lang="pl-PL" sz="1800" dirty="0" smtClean="0"/>
              <a:t>co </a:t>
            </a:r>
            <a:r>
              <a:rPr lang="pl-PL" sz="1800" dirty="0"/>
              <a:t>stanowi </a:t>
            </a:r>
            <a:r>
              <a:rPr lang="pl-PL" sz="1800" b="1" dirty="0" smtClean="0"/>
              <a:t>77,62 </a:t>
            </a:r>
            <a:r>
              <a:rPr lang="pl-PL" sz="1800" b="1" dirty="0"/>
              <a:t>% </a:t>
            </a:r>
            <a:r>
              <a:rPr lang="pl-PL" sz="1800" dirty="0"/>
              <a:t>dostępnej alokacji EFS (bez PT).</a:t>
            </a:r>
          </a:p>
          <a:p>
            <a:pPr marL="109728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1800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l-PL" altLang="pl-PL" sz="1800" dirty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l-PL" altLang="pl-PL" sz="9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38903"/>
              </p:ext>
            </p:extLst>
          </p:nvPr>
        </p:nvGraphicFramePr>
        <p:xfrm>
          <a:off x="114300" y="1323887"/>
          <a:ext cx="4105275" cy="52578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263">
                <a:tc>
                  <a:txBody>
                    <a:bodyPr/>
                    <a:lstStyle/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</a:t>
                      </a: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dofinansowania UE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Euro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dofinansowania </a:t>
                      </a:r>
                      <a:r>
                        <a:rPr lang="pl-PL" sz="1000" u="none" strike="noStrike" dirty="0" smtClean="0">
                          <a:effectLst/>
                        </a:rPr>
                        <a:t>UE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 </a:t>
                      </a:r>
                      <a:r>
                        <a:rPr lang="pl-PL" sz="1000" u="none" strike="noStrike" dirty="0">
                          <a:effectLst/>
                        </a:rPr>
                        <a:t>w 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PLN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8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EFRR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76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1 013 939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4 350 308 981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252 201 638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1 082 071 129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126 339 961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542 061 605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125 861 677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540 009 524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4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103 636 832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444 653 828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2.1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103 636 832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444 653 828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92 464 241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396 717 826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27 532 169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118 126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8 072 025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34 633 022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56 860 047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243 958 032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IV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349 052 071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1 497 607 910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52 531 045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225 384 450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76 550 267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328 438 920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219 970 759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943 784 540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56 868 262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243 993 277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5 929 710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25 441 422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4 935 170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21 174 346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42 923 584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184 163 637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5.4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3 079 798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13 213 872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77 931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334 363 495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37 706 644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161 780 358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40 224 481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172 583 137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81 785 693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350 901 516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81 785 693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350 901 516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61955"/>
              </p:ext>
            </p:extLst>
          </p:nvPr>
        </p:nvGraphicFramePr>
        <p:xfrm>
          <a:off x="4619625" y="1666879"/>
          <a:ext cx="4238625" cy="29350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{C4B1156A-380E-4F78-BDF5-A606A8083BF9}</a:tableStyleId>
              </a:tblPr>
              <a:tblGrid>
                <a:gridCol w="1106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471">
                <a:tc>
                  <a:txBody>
                    <a:bodyPr/>
                    <a:lstStyle/>
                    <a:p>
                      <a:pPr algn="l" fontAlgn="b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Liczba naborów</a:t>
                      </a: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dofinansowania UE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Euro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dofinansowania </a:t>
                      </a:r>
                      <a:r>
                        <a:rPr lang="pl-PL" sz="1000" u="none" strike="noStrike" dirty="0">
                          <a:effectLst/>
                        </a:rPr>
                        <a:t>UE </a:t>
                      </a:r>
                      <a:endParaRPr lang="pl-PL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PLN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EFS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255 210 331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1 094 979 925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0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19 162 420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82 216 362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8.2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4 263 904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18 294 282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8.3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14 898 515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63 922 080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60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IX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106 131 234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455 356 061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45 342 012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194 539 901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53 799 086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230 824 977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6 990 137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29 991 184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X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129 916 677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557 407 502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63 967 026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274 450 525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11 561 556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49 604 855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54 388 095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233 352 121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0" y="1016110"/>
            <a:ext cx="874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+mj-lt"/>
              </a:rPr>
              <a:t>Liczba </a:t>
            </a:r>
            <a:r>
              <a:rPr lang="pl-PL" sz="1400" b="1" dirty="0">
                <a:latin typeface="+mj-lt"/>
              </a:rPr>
              <a:t>i</a:t>
            </a:r>
            <a:r>
              <a:rPr lang="pl-PL" sz="1400" b="1" dirty="0" smtClean="0">
                <a:latin typeface="+mj-lt"/>
              </a:rPr>
              <a:t> wartość ogłoszonych naborów konkursowych w ramach RPO 2014-2020 </a:t>
            </a:r>
            <a:endParaRPr lang="pl-PL" sz="1400" b="1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400" b="1" dirty="0"/>
              <a:t>Liczba </a:t>
            </a:r>
            <a:r>
              <a:rPr lang="pl-PL" sz="1400" b="1" dirty="0" smtClean="0"/>
              <a:t>i </a:t>
            </a:r>
            <a:r>
              <a:rPr lang="pl-PL" sz="1400" b="1" dirty="0"/>
              <a:t>wartość ogłoszonych naborów </a:t>
            </a:r>
            <a:r>
              <a:rPr lang="pl-PL" sz="1400" b="1" dirty="0" smtClean="0"/>
              <a:t>pozakonkursowych w </a:t>
            </a:r>
            <a:r>
              <a:rPr lang="pl-PL" sz="1400" b="1" dirty="0"/>
              <a:t>ramach RPO </a:t>
            </a:r>
            <a:r>
              <a:rPr lang="pl-PL" sz="1400" b="1" dirty="0" smtClean="0"/>
              <a:t>2014-2020 </a:t>
            </a:r>
            <a:endParaRPr lang="pl-PL" sz="1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96415"/>
              </p:ext>
            </p:extLst>
          </p:nvPr>
        </p:nvGraphicFramePr>
        <p:xfrm>
          <a:off x="369617" y="2395267"/>
          <a:ext cx="4090872" cy="28013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3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7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Pozakonkursowe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w ramach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 PLN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3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165 398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709 641 940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18 027 871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77 348 581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2.1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18 027 871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77 348 581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III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9 359 447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40 156 706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9 359 447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40 156 706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Priorytetowa VI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22 335 548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95 830 668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22 335 548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95 830 668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</a:t>
                      </a:r>
                      <a:r>
                        <a:rPr lang="pl-P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Priorytetowa VII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115 675 559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496 305 985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7.1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63 348 660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271 797 424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7.2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52 326 899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224 508 560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końcowa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165 398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709 641 940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36894"/>
              </p:ext>
            </p:extLst>
          </p:nvPr>
        </p:nvGraphicFramePr>
        <p:xfrm>
          <a:off x="4670270" y="2443589"/>
          <a:ext cx="4090872" cy="26282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3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0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Pozakonkursowe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w ramach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 PLN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EFS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87 319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368 056 796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72 782 373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305 685 966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8.1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72 782 373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305 685 966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10 093 736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43 307 176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9 276 976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39 802 866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9.3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816 760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3 504 310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4 443 224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19 063 654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10.1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2 464 631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10 574 499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Działanie 10.3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1 978 593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8 489 155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 końcowa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87 319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368 056 796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/>
          <p:cNvSpPr>
            <a:spLocks noGrp="1"/>
          </p:cNvSpPr>
          <p:nvPr>
            <p:ph type="title"/>
          </p:nvPr>
        </p:nvSpPr>
        <p:spPr>
          <a:xfrm>
            <a:off x="130629" y="820964"/>
            <a:ext cx="9013371" cy="5826579"/>
          </a:xfrm>
        </p:spPr>
        <p:txBody>
          <a:bodyPr/>
          <a:lstStyle/>
          <a:p>
            <a:pPr marL="10972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realizacji RPO WM na lata 2014-2020 na dzień </a:t>
            </a:r>
            <a:r>
              <a:rPr lang="pl-PL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31.01.2019 </a:t>
            </a:r>
            <a:r>
              <a:rPr lang="pl-PL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1. Aktualna alokacja </a:t>
            </a:r>
            <a:r>
              <a:rPr lang="pl-PL" sz="1600" dirty="0" smtClean="0"/>
              <a:t>:</a:t>
            </a:r>
            <a:r>
              <a:rPr lang="pl-PL" sz="1600" b="1" dirty="0">
                <a:solidFill>
                  <a:srgbClr val="FF0000"/>
                </a:solidFill>
              </a:rPr>
              <a:t/>
            </a:r>
            <a:br>
              <a:rPr lang="pl-PL" sz="1600" b="1" dirty="0">
                <a:solidFill>
                  <a:srgbClr val="FF0000"/>
                </a:solidFill>
              </a:rPr>
            </a:br>
            <a:r>
              <a:rPr lang="pl-PL" sz="1600" dirty="0"/>
              <a:t>-w ramach </a:t>
            </a:r>
            <a:r>
              <a:rPr lang="pl-PL" sz="1600" b="1" dirty="0"/>
              <a:t>EFRR –  6 </a:t>
            </a:r>
            <a:r>
              <a:rPr lang="pl-PL" sz="1600" b="1" dirty="0" smtClean="0"/>
              <a:t>220 594 015 </a:t>
            </a:r>
            <a:r>
              <a:rPr lang="pl-PL" sz="1600" b="1" dirty="0"/>
              <a:t>PLN,</a:t>
            </a:r>
            <a:br>
              <a:rPr lang="pl-PL" sz="1600" b="1" dirty="0"/>
            </a:br>
            <a:r>
              <a:rPr lang="pl-PL" sz="1600" dirty="0"/>
              <a:t>-w ramach </a:t>
            </a:r>
            <a:r>
              <a:rPr lang="pl-PL" sz="1600" b="1" dirty="0"/>
              <a:t>EFS –  1 </a:t>
            </a:r>
            <a:r>
              <a:rPr lang="pl-PL" sz="1600" b="1" dirty="0" smtClean="0"/>
              <a:t>885 919 798 </a:t>
            </a:r>
            <a:r>
              <a:rPr lang="pl-PL" sz="1600" b="1" dirty="0"/>
              <a:t>PLN,</a:t>
            </a:r>
            <a:r>
              <a:rPr lang="pl-PL" sz="1600" b="1" dirty="0">
                <a:solidFill>
                  <a:srgbClr val="FF0000"/>
                </a:solidFill>
              </a:rPr>
              <a:t/>
            </a:r>
            <a:br>
              <a:rPr lang="pl-PL" sz="1600" b="1" dirty="0">
                <a:solidFill>
                  <a:srgbClr val="FF0000"/>
                </a:solidFill>
              </a:rPr>
            </a:br>
            <a:r>
              <a:rPr lang="pl-PL" sz="1600" b="1" dirty="0"/>
              <a:t> </a:t>
            </a:r>
            <a:r>
              <a:rPr lang="pl-PL" sz="1600" dirty="0"/>
              <a:t>w ramach ww. alokacji </a:t>
            </a:r>
            <a:r>
              <a:rPr lang="pl-PL" sz="1600" dirty="0" smtClean="0"/>
              <a:t>zaangażowano w konkursy </a:t>
            </a:r>
            <a:r>
              <a:rPr lang="pl-PL" sz="1600" b="1" spc="-10" dirty="0"/>
              <a:t>7 394 897 991</a:t>
            </a:r>
            <a:r>
              <a:rPr lang="pl-PL" sz="1600" b="1" dirty="0" smtClean="0"/>
              <a:t> </a:t>
            </a:r>
            <a:r>
              <a:rPr lang="pl-PL" sz="1600" b="1" dirty="0" smtClean="0"/>
              <a:t>PLN</a:t>
            </a:r>
            <a:r>
              <a:rPr lang="pl-PL" sz="1600" dirty="0" smtClean="0"/>
              <a:t> </a:t>
            </a:r>
            <a:r>
              <a:rPr lang="pl-PL" sz="1600" dirty="0"/>
              <a:t>co stanowi </a:t>
            </a:r>
            <a:r>
              <a:rPr lang="pl-PL" sz="1600" b="1" dirty="0" smtClean="0"/>
              <a:t>91,22 </a:t>
            </a:r>
            <a:r>
              <a:rPr lang="pl-PL" sz="1600" b="1" dirty="0"/>
              <a:t>%;</a:t>
            </a: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2. W ramach Osi I-X Programu zatwierdzono do dofinansowania </a:t>
            </a:r>
            <a:r>
              <a:rPr lang="pl-PL" sz="1600" b="1" dirty="0" smtClean="0"/>
              <a:t>2 938 wniosków </a:t>
            </a:r>
            <a:r>
              <a:rPr lang="pl-PL" sz="1600" b="1" dirty="0"/>
              <a:t>o dofinasowanie </a:t>
            </a:r>
            <a:r>
              <a:rPr lang="pl-PL" sz="1600" b="1" dirty="0" smtClean="0"/>
              <a:t>o wartości 6 </a:t>
            </a:r>
            <a:r>
              <a:rPr lang="pl-PL" sz="1600" b="1" dirty="0" smtClean="0"/>
              <a:t>365 809 666 </a:t>
            </a:r>
            <a:r>
              <a:rPr lang="pl-PL" sz="1600" b="1" dirty="0" smtClean="0"/>
              <a:t>PLN </a:t>
            </a:r>
            <a:r>
              <a:rPr lang="pl-PL" sz="1600" dirty="0" smtClean="0"/>
              <a:t>w </a:t>
            </a:r>
            <a:r>
              <a:rPr lang="pl-PL" sz="1600" dirty="0"/>
              <a:t>tym:</a:t>
            </a: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- </a:t>
            </a:r>
            <a:r>
              <a:rPr lang="pl-PL" sz="1600" dirty="0" smtClean="0"/>
              <a:t>w </a:t>
            </a:r>
            <a:r>
              <a:rPr lang="pl-PL" sz="1600" b="1" dirty="0"/>
              <a:t>EFRR </a:t>
            </a:r>
            <a:r>
              <a:rPr lang="pl-PL" sz="1600" b="1" dirty="0" smtClean="0"/>
              <a:t>1 684 wniosków </a:t>
            </a:r>
            <a:r>
              <a:rPr lang="pl-PL" sz="1600" b="1" dirty="0"/>
              <a:t>o dofinansowanie </a:t>
            </a:r>
            <a:r>
              <a:rPr lang="pl-PL" sz="1600" dirty="0"/>
              <a:t>na kwotę dofinansowania unijnego </a:t>
            </a:r>
            <a:r>
              <a:rPr lang="pl-PL" sz="1600" b="1" dirty="0" smtClean="0"/>
              <a:t>5 136 013 233 </a:t>
            </a:r>
            <a:r>
              <a:rPr lang="pl-PL" sz="1600" b="1" dirty="0" smtClean="0"/>
              <a:t>PLN,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- </a:t>
            </a:r>
            <a:r>
              <a:rPr lang="pl-PL" sz="1600" dirty="0" smtClean="0"/>
              <a:t>w </a:t>
            </a:r>
            <a:r>
              <a:rPr lang="pl-PL" sz="1600" b="1" dirty="0" smtClean="0"/>
              <a:t>EFS </a:t>
            </a:r>
            <a:r>
              <a:rPr lang="pl-PL" sz="1600" b="1" dirty="0" smtClean="0"/>
              <a:t>1 254 wniosków</a:t>
            </a:r>
            <a:r>
              <a:rPr lang="pl-PL" sz="1600" dirty="0" smtClean="0"/>
              <a:t> </a:t>
            </a:r>
            <a:r>
              <a:rPr lang="pl-PL" sz="1600" b="1" dirty="0"/>
              <a:t>o dofinansowanie </a:t>
            </a:r>
            <a:r>
              <a:rPr lang="pl-PL" sz="1600" dirty="0"/>
              <a:t>na łączną kwotę dofinansowania unijnego </a:t>
            </a:r>
            <a:r>
              <a:rPr lang="pl-PL" sz="1600" b="1" dirty="0" smtClean="0"/>
              <a:t>1 229 796 433 </a:t>
            </a:r>
            <a:r>
              <a:rPr lang="pl-PL" sz="1600" b="1" dirty="0" smtClean="0"/>
              <a:t>PLN.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3. </a:t>
            </a:r>
            <a:r>
              <a:rPr lang="pl-PL" sz="1600" dirty="0" smtClean="0"/>
              <a:t>Zakontraktowano </a:t>
            </a:r>
            <a:r>
              <a:rPr lang="pl-PL" sz="1600" dirty="0"/>
              <a:t>środki dla </a:t>
            </a:r>
            <a:r>
              <a:rPr lang="pl-PL" sz="1600" b="1" dirty="0" smtClean="0"/>
              <a:t>2 655 projektów</a:t>
            </a:r>
            <a:r>
              <a:rPr lang="pl-PL" sz="1600" dirty="0"/>
              <a:t>, których wartość dofinansowania unijnego wynosi </a:t>
            </a:r>
            <a:r>
              <a:rPr lang="pl-PL" sz="1600" b="1" dirty="0" smtClean="0"/>
              <a:t>6 110 949 027 </a:t>
            </a:r>
            <a:r>
              <a:rPr lang="pl-PL" sz="1600" b="1" dirty="0" smtClean="0"/>
              <a:t>PLN </a:t>
            </a:r>
            <a:r>
              <a:rPr lang="pl-PL" sz="1600" dirty="0" smtClean="0"/>
              <a:t>co </a:t>
            </a:r>
            <a:r>
              <a:rPr lang="pl-PL" sz="1600" dirty="0"/>
              <a:t>stanowi </a:t>
            </a:r>
            <a:r>
              <a:rPr lang="pl-PL" sz="1600" b="1" dirty="0" smtClean="0"/>
              <a:t>75,38 </a:t>
            </a:r>
            <a:r>
              <a:rPr lang="pl-PL" sz="1600" b="1" dirty="0"/>
              <a:t>%</a:t>
            </a:r>
            <a:r>
              <a:rPr lang="pl-PL" sz="1600" dirty="0"/>
              <a:t> alokacji dla ww. Osi, w tym:</a:t>
            </a: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- w </a:t>
            </a:r>
            <a:r>
              <a:rPr lang="pl-PL" sz="1600" b="1" dirty="0" smtClean="0"/>
              <a:t>EFRR </a:t>
            </a:r>
            <a:r>
              <a:rPr lang="pl-PL" sz="1600" dirty="0"/>
              <a:t>podpisano </a:t>
            </a:r>
            <a:r>
              <a:rPr lang="pl-PL" sz="1600" b="1" dirty="0" smtClean="0"/>
              <a:t>1 490 umów </a:t>
            </a:r>
            <a:r>
              <a:rPr lang="pl-PL" sz="1600" dirty="0" smtClean="0"/>
              <a:t>o </a:t>
            </a:r>
            <a:r>
              <a:rPr lang="pl-PL" sz="1600" dirty="0"/>
              <a:t>wartości wkładu wspólnotowego </a:t>
            </a:r>
            <a:r>
              <a:rPr lang="pl-PL" sz="1600" b="1" dirty="0" smtClean="0"/>
              <a:t>4 967 239 086 </a:t>
            </a:r>
            <a:r>
              <a:rPr lang="pl-PL" sz="1600" b="1" dirty="0" smtClean="0"/>
              <a:t>PLN.</a:t>
            </a:r>
            <a:r>
              <a:rPr lang="pl-PL" sz="1600" b="1" dirty="0">
                <a:solidFill>
                  <a:srgbClr val="FF0000"/>
                </a:solidFill>
              </a:rPr>
              <a:t/>
            </a:r>
            <a:br>
              <a:rPr lang="pl-PL" sz="1600" b="1" dirty="0">
                <a:solidFill>
                  <a:srgbClr val="FF0000"/>
                </a:solidFill>
              </a:rPr>
            </a:br>
            <a:r>
              <a:rPr lang="pl-PL" sz="1600" dirty="0"/>
              <a:t>- w ramach </a:t>
            </a:r>
            <a:r>
              <a:rPr lang="pl-PL" sz="1600" b="1" dirty="0"/>
              <a:t>EFS </a:t>
            </a:r>
            <a:r>
              <a:rPr lang="pl-PL" sz="1600" dirty="0"/>
              <a:t>podpisano </a:t>
            </a:r>
            <a:r>
              <a:rPr lang="pl-PL" sz="1600" b="1" dirty="0" smtClean="0"/>
              <a:t>1 165 umów</a:t>
            </a:r>
            <a:r>
              <a:rPr lang="pl-PL" sz="1600" dirty="0" smtClean="0"/>
              <a:t> </a:t>
            </a:r>
            <a:r>
              <a:rPr lang="pl-PL" sz="1600" dirty="0" smtClean="0"/>
              <a:t>o </a:t>
            </a:r>
            <a:r>
              <a:rPr lang="pl-PL" sz="1600" dirty="0"/>
              <a:t>wartości wkładu wspólnotowego </a:t>
            </a:r>
            <a:r>
              <a:rPr lang="pl-PL" sz="1600" b="1" dirty="0" smtClean="0"/>
              <a:t>1 143 709 941 </a:t>
            </a:r>
            <a:r>
              <a:rPr lang="pl-PL" sz="1600" b="1" dirty="0" smtClean="0"/>
              <a:t>PLN.</a:t>
            </a:r>
            <a:br>
              <a:rPr lang="pl-PL" sz="1600" b="1" dirty="0" smtClean="0"/>
            </a:b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4. </a:t>
            </a:r>
            <a:r>
              <a:rPr lang="pl-PL" sz="1600" dirty="0" smtClean="0"/>
              <a:t>Łącznie </a:t>
            </a:r>
            <a:r>
              <a:rPr lang="pl-PL" sz="1600" dirty="0"/>
              <a:t>zatwierdzono </a:t>
            </a:r>
            <a:r>
              <a:rPr lang="pl-PL" sz="1600" b="1" dirty="0"/>
              <a:t>wnioski o płatność</a:t>
            </a:r>
            <a:r>
              <a:rPr lang="pl-PL" sz="1600" dirty="0"/>
              <a:t> o wartości dofinansowania unijnego </a:t>
            </a:r>
            <a:r>
              <a:rPr lang="pl-PL" sz="1600" b="1" dirty="0" smtClean="0"/>
              <a:t>2 285 683 105 PLN</a:t>
            </a:r>
            <a:r>
              <a:rPr lang="pl-PL" sz="1600" dirty="0"/>
              <a:t>, </a:t>
            </a:r>
            <a:r>
              <a:rPr lang="pl-PL" sz="1600" dirty="0" smtClean="0"/>
              <a:t>co </a:t>
            </a:r>
            <a:r>
              <a:rPr lang="pl-PL" sz="1600" dirty="0"/>
              <a:t>stanowi </a:t>
            </a:r>
            <a:r>
              <a:rPr lang="pl-PL" sz="1600" b="1" dirty="0" smtClean="0"/>
              <a:t>28,20 </a:t>
            </a:r>
            <a:r>
              <a:rPr lang="pl-PL" sz="1600" b="1" dirty="0"/>
              <a:t>% </a:t>
            </a:r>
            <a:r>
              <a:rPr lang="pl-PL" sz="1600" dirty="0"/>
              <a:t>alokacji </a:t>
            </a:r>
            <a:r>
              <a:rPr lang="pl-PL" sz="1600" dirty="0" smtClean="0"/>
              <a:t>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800" dirty="0"/>
              <a:t/>
            </a:r>
            <a:br>
              <a:rPr lang="pl-PL" sz="800" dirty="0"/>
            </a:br>
            <a:endParaRPr lang="pl-PL" sz="7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5</a:t>
            </a:fld>
            <a:endParaRPr lang="pl-PL" alt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23888" y="5997442"/>
            <a:ext cx="8005282" cy="394593"/>
          </a:xfrm>
        </p:spPr>
        <p:txBody>
          <a:bodyPr/>
          <a:lstStyle/>
          <a:p>
            <a:r>
              <a:rPr lang="pl-PL" sz="750" dirty="0" smtClean="0"/>
              <a:t>**Spadek procentowy miał związek ze zmianą metodologii </a:t>
            </a:r>
            <a:r>
              <a:rPr lang="pl-PL" sz="750" dirty="0"/>
              <a:t>przedstawiania zaangażowania alokacji </a:t>
            </a:r>
            <a:r>
              <a:rPr lang="pl-PL" sz="750" dirty="0" smtClean="0"/>
              <a:t>(bez RW) w </a:t>
            </a:r>
            <a:r>
              <a:rPr lang="pl-PL" sz="750" dirty="0"/>
              <a:t>nabory, </a:t>
            </a:r>
            <a:r>
              <a:rPr lang="pl-PL" sz="750" dirty="0" smtClean="0"/>
              <a:t>gdzie nabory </a:t>
            </a:r>
            <a:r>
              <a:rPr lang="pl-PL" sz="750" dirty="0"/>
              <a:t>planowane w trybie konkursowym oraz ogłoszone </a:t>
            </a:r>
            <a:r>
              <a:rPr lang="pl-PL" sz="750" dirty="0" smtClean="0"/>
              <a:t>bez </a:t>
            </a:r>
            <a:r>
              <a:rPr lang="pl-PL" sz="750" dirty="0"/>
              <a:t>zatwierdzonej przez ZWM listy </a:t>
            </a:r>
            <a:r>
              <a:rPr lang="pl-PL" sz="750" dirty="0" smtClean="0"/>
              <a:t>projektów wybranych do dofinansowania, </a:t>
            </a:r>
            <a:r>
              <a:rPr lang="pl-PL" sz="750" dirty="0"/>
              <a:t>przeliczane są </a:t>
            </a:r>
            <a:r>
              <a:rPr lang="pl-PL" sz="750" dirty="0" smtClean="0"/>
              <a:t>po </a:t>
            </a:r>
            <a:r>
              <a:rPr lang="pl-PL" sz="750" dirty="0"/>
              <a:t>bieżącym kursie </a:t>
            </a:r>
            <a:r>
              <a:rPr lang="pl-PL" sz="750" dirty="0" smtClean="0"/>
              <a:t>EUR/PLN (wyjątek projekty IF), </a:t>
            </a:r>
            <a:r>
              <a:rPr lang="pl-PL" sz="750" dirty="0"/>
              <a:t>natomiast nabory rozstrzygnięte, </a:t>
            </a:r>
            <a:r>
              <a:rPr lang="pl-PL" sz="750" dirty="0" smtClean="0"/>
              <a:t>tj</a:t>
            </a:r>
            <a:r>
              <a:rPr lang="pl-PL" sz="750" dirty="0"/>
              <a:t>. z zatwierdzoną listą </a:t>
            </a:r>
            <a:r>
              <a:rPr lang="pl-PL" sz="750" dirty="0" smtClean="0"/>
              <a:t>projektów, </a:t>
            </a:r>
            <a:r>
              <a:rPr lang="pl-PL" sz="750" dirty="0"/>
              <a:t>zostały urealnione o zatwierdzone i anulowane wnioski o dofinansowanie. Tak przedstawione dane odzwierciedlają realny stan zaangażowanie środków wspólnotowych w nabory.</a:t>
            </a:r>
            <a:r>
              <a:rPr lang="pl-PL" sz="750" dirty="0" smtClean="0"/>
              <a:t> </a:t>
            </a:r>
            <a:endParaRPr lang="pl-PL" sz="75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29854"/>
              </p:ext>
            </p:extLst>
          </p:nvPr>
        </p:nvGraphicFramePr>
        <p:xfrm>
          <a:off x="245889" y="1152605"/>
          <a:ext cx="8598434" cy="484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000" b="1" dirty="0"/>
              <a:t>Stan realizacji RPO WM na lata 2014-2020 na dzień </a:t>
            </a:r>
            <a:r>
              <a:rPr lang="pl-PL" sz="2000" b="1" dirty="0" smtClean="0"/>
              <a:t>31.01.2019 </a:t>
            </a:r>
            <a:r>
              <a:rPr lang="pl-PL" sz="2000" b="1" dirty="0"/>
              <a:t>r. 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28650" y="1892300"/>
            <a:ext cx="7886700" cy="381522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W ramach Osi I-X, zakończono </a:t>
            </a:r>
            <a:r>
              <a:rPr lang="pl-PL" sz="2000" b="1" dirty="0" smtClean="0"/>
              <a:t>834</a:t>
            </a:r>
            <a:r>
              <a:rPr lang="pl-PL" sz="2000" dirty="0" smtClean="0"/>
              <a:t> </a:t>
            </a:r>
            <a:r>
              <a:rPr lang="pl-PL" sz="2000" dirty="0" smtClean="0"/>
              <a:t>projekty </a:t>
            </a:r>
            <a:r>
              <a:rPr lang="pl-PL" sz="2000" dirty="0"/>
              <a:t>na łączną kwotę dofinansowania UE </a:t>
            </a:r>
            <a:r>
              <a:rPr lang="pl-PL" sz="2000" dirty="0" smtClean="0"/>
              <a:t>w </a:t>
            </a:r>
            <a:r>
              <a:rPr lang="pl-PL" sz="2000" dirty="0"/>
              <a:t>tym:</a:t>
            </a:r>
          </a:p>
          <a:p>
            <a:pPr>
              <a:buFontTx/>
              <a:buChar char="-"/>
            </a:pPr>
            <a:r>
              <a:rPr lang="pl-PL" sz="2000" dirty="0"/>
              <a:t>w ramach </a:t>
            </a:r>
            <a:r>
              <a:rPr lang="pl-PL" sz="2000" b="1" dirty="0"/>
              <a:t>EFRR </a:t>
            </a:r>
            <a:r>
              <a:rPr lang="pl-PL" sz="2000" dirty="0"/>
              <a:t>zakończono </a:t>
            </a:r>
            <a:r>
              <a:rPr lang="pl-PL" sz="2000" b="1" dirty="0" smtClean="0"/>
              <a:t>560 projektów, </a:t>
            </a:r>
            <a:r>
              <a:rPr lang="pl-PL" sz="2000" dirty="0"/>
              <a:t>o wartości dofinansowania unijnego </a:t>
            </a:r>
            <a:r>
              <a:rPr lang="pl-PL" sz="2000" b="1" dirty="0" smtClean="0"/>
              <a:t>573 075 231 PLN</a:t>
            </a:r>
            <a:r>
              <a:rPr lang="pl-PL" sz="2000" dirty="0"/>
              <a:t>,</a:t>
            </a:r>
          </a:p>
          <a:p>
            <a:pPr>
              <a:buFontTx/>
              <a:buChar char="-"/>
            </a:pPr>
            <a:r>
              <a:rPr lang="pl-PL" sz="2000" dirty="0"/>
              <a:t>w ramach </a:t>
            </a:r>
            <a:r>
              <a:rPr lang="pl-PL" sz="2000" b="1" dirty="0"/>
              <a:t>EFS </a:t>
            </a:r>
            <a:r>
              <a:rPr lang="pl-PL" sz="2000" dirty="0"/>
              <a:t>zakończono </a:t>
            </a:r>
            <a:r>
              <a:rPr lang="pl-PL" sz="2000" dirty="0" smtClean="0"/>
              <a:t> </a:t>
            </a:r>
            <a:r>
              <a:rPr lang="pl-PL" sz="2000" b="1" dirty="0" smtClean="0"/>
              <a:t>274 projekty</a:t>
            </a:r>
            <a:r>
              <a:rPr lang="pl-PL" sz="2000" dirty="0" smtClean="0"/>
              <a:t>, </a:t>
            </a:r>
            <a:r>
              <a:rPr lang="pl-PL" sz="2000" dirty="0"/>
              <a:t>o wartości dofinansowania unijnego </a:t>
            </a:r>
            <a:r>
              <a:rPr lang="pl-PL" sz="2000" b="1" dirty="0" smtClean="0"/>
              <a:t>213 882 201 PLN</a:t>
            </a:r>
            <a:r>
              <a:rPr lang="pl-PL" sz="2000" b="1" dirty="0"/>
              <a:t>. </a:t>
            </a:r>
            <a:endParaRPr lang="pl-PL" sz="1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1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300" dirty="0" smtClean="0"/>
              <a:t> </a:t>
            </a:r>
            <a:endParaRPr lang="pl-PL" sz="13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45424"/>
              </p:ext>
            </p:extLst>
          </p:nvPr>
        </p:nvGraphicFramePr>
        <p:xfrm>
          <a:off x="4762" y="1059656"/>
          <a:ext cx="9134476" cy="523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790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86751" y="2069432"/>
            <a:ext cx="8693426" cy="979112"/>
          </a:xfrm>
        </p:spPr>
        <p:txBody>
          <a:bodyPr/>
          <a:lstStyle/>
          <a:p>
            <a:r>
              <a:rPr lang="pl-PL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000" dirty="0" smtClean="0">
                <a:solidFill>
                  <a:srgbClr val="FF0000"/>
                </a:solidFill>
                <a:latin typeface="+mn-lt"/>
              </a:rPr>
            </a:br>
            <a:r>
              <a:rPr lang="pl-PL" sz="2000" dirty="0" smtClean="0">
                <a:latin typeface="+mn-lt"/>
              </a:rPr>
              <a:t>Na projekty w ramach </a:t>
            </a:r>
            <a:r>
              <a:rPr lang="pl-PL" sz="2000" dirty="0" smtClean="0">
                <a:latin typeface="+mn-lt"/>
              </a:rPr>
              <a:t>ZIT kwota </a:t>
            </a:r>
            <a:r>
              <a:rPr lang="pl-PL" sz="2000" dirty="0" smtClean="0">
                <a:latin typeface="+mn-lt"/>
              </a:rPr>
              <a:t>alokacji wynosi </a:t>
            </a:r>
            <a:r>
              <a:rPr lang="pl-PL" sz="2000" b="1" dirty="0" smtClean="0">
                <a:latin typeface="+mn-lt"/>
              </a:rPr>
              <a:t>673 017 228 PLN UE</a:t>
            </a:r>
            <a:r>
              <a:rPr lang="pl-PL" sz="2000" dirty="0" smtClean="0">
                <a:latin typeface="+mn-lt"/>
              </a:rPr>
              <a:t>.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Do t</a:t>
            </a:r>
            <a:r>
              <a:rPr lang="pl-PL" sz="2000" dirty="0">
                <a:latin typeface="+mn-lt"/>
              </a:rPr>
              <a:t>ej </a:t>
            </a:r>
            <a:r>
              <a:rPr lang="pl-PL" sz="2000" dirty="0" smtClean="0">
                <a:latin typeface="+mn-lt"/>
              </a:rPr>
              <a:t>pory dla projektów realizowanych w ramach  ZIT </a:t>
            </a:r>
            <a:r>
              <a:rPr lang="pl-PL" sz="2000" dirty="0" smtClean="0">
                <a:latin typeface="+mn-lt"/>
              </a:rPr>
              <a:t>zaangażowano </a:t>
            </a:r>
            <a:r>
              <a:rPr lang="pl-PL" sz="2000" dirty="0" smtClean="0">
                <a:latin typeface="+mn-lt"/>
              </a:rPr>
              <a:t>środki wspólnotowe o łącznej wartości 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b="1" dirty="0" smtClean="0">
                <a:latin typeface="+mn-lt"/>
              </a:rPr>
              <a:t>662 </a:t>
            </a:r>
            <a:r>
              <a:rPr lang="pl-PL" sz="2000" b="1" dirty="0" smtClean="0">
                <a:latin typeface="+mn-lt"/>
              </a:rPr>
              <a:t>865 435 PLN</a:t>
            </a:r>
            <a:r>
              <a:rPr lang="pl-PL" sz="2000" dirty="0" smtClean="0">
                <a:latin typeface="+mn-lt"/>
              </a:rPr>
              <a:t>, co stanowi </a:t>
            </a:r>
            <a:r>
              <a:rPr lang="pl-PL" sz="2000" b="1" dirty="0" smtClean="0">
                <a:latin typeface="+mn-lt"/>
              </a:rPr>
              <a:t>98,49 %</a:t>
            </a:r>
            <a:r>
              <a:rPr lang="pl-PL" sz="2000" dirty="0" smtClean="0">
                <a:latin typeface="+mn-lt"/>
              </a:rPr>
              <a:t> alokacji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</a:t>
            </a:r>
            <a:r>
              <a:rPr lang="pl-PL" sz="2000" dirty="0" smtClean="0">
                <a:latin typeface="+mn-lt"/>
              </a:rPr>
              <a:t>ramach mechanizmu ZIT, w następujących Poddziałaniach:</a:t>
            </a:r>
            <a:endParaRPr lang="pl-PL" sz="2000" dirty="0">
              <a:latin typeface="+mn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86751" y="3789614"/>
            <a:ext cx="3886200" cy="2238374"/>
          </a:xfrm>
        </p:spPr>
        <p:txBody>
          <a:bodyPr/>
          <a:lstStyle/>
          <a:p>
            <a:pPr marL="0" lvl="0" indent="0" rtl="0">
              <a:buNone/>
            </a:pPr>
            <a:r>
              <a:rPr lang="pl-PL" sz="1400" b="1" dirty="0" smtClean="0"/>
              <a:t>      EFRR</a:t>
            </a:r>
            <a:endParaRPr lang="pl-PL" sz="1400" b="1" dirty="0"/>
          </a:p>
          <a:p>
            <a:pPr lvl="0" rtl="0"/>
            <a:r>
              <a:rPr lang="pl-PL" sz="1400" dirty="0" smtClean="0"/>
              <a:t>2.1.2 - 113 013 614 PLN</a:t>
            </a:r>
            <a:endParaRPr lang="pl-PL" sz="1400" dirty="0"/>
          </a:p>
          <a:p>
            <a:pPr lvl="0"/>
            <a:r>
              <a:rPr lang="pl-PL" sz="1400" dirty="0" smtClean="0"/>
              <a:t>3.1.1 -         778 164 PLN</a:t>
            </a:r>
            <a:endParaRPr lang="pl-PL" sz="1400" dirty="0"/>
          </a:p>
          <a:p>
            <a:pPr lvl="0" rtl="0"/>
            <a:r>
              <a:rPr lang="pl-PL" sz="1400" dirty="0" smtClean="0"/>
              <a:t>4.3.2 </a:t>
            </a:r>
            <a:r>
              <a:rPr lang="pl-PL" sz="1400" dirty="0"/>
              <a:t>-</a:t>
            </a:r>
            <a:r>
              <a:rPr lang="pl-PL" sz="1400" dirty="0" smtClean="0"/>
              <a:t> 470 282 702 PLN</a:t>
            </a:r>
          </a:p>
          <a:p>
            <a:pPr lvl="0" rtl="0"/>
            <a:endParaRPr lang="pl-PL" sz="1800" dirty="0" smtClean="0"/>
          </a:p>
          <a:p>
            <a:pPr lvl="0" rtl="0"/>
            <a:endParaRPr lang="pl-PL" sz="1800" dirty="0"/>
          </a:p>
          <a:p>
            <a:pPr marL="0" lvl="0" indent="0" rtl="0">
              <a:buNone/>
            </a:pPr>
            <a:endParaRPr lang="pl-PL" sz="1800" dirty="0" smtClean="0"/>
          </a:p>
          <a:p>
            <a:pPr marL="0" lvl="0" indent="0" rtl="0">
              <a:buNone/>
            </a:pPr>
            <a:r>
              <a:rPr lang="pl-PL" sz="650" dirty="0" smtClean="0"/>
              <a:t>.</a:t>
            </a:r>
            <a:endParaRPr lang="pl-PL" sz="650" dirty="0"/>
          </a:p>
          <a:p>
            <a:pPr marL="0" lvl="0" indent="0" rtl="0">
              <a:buNone/>
            </a:pPr>
            <a:endParaRPr lang="pl-PL" sz="1000" dirty="0" smtClean="0"/>
          </a:p>
          <a:p>
            <a:pPr lvl="0" rtl="0"/>
            <a:endParaRPr lang="pl-PL" sz="1800" dirty="0"/>
          </a:p>
          <a:p>
            <a:pPr marL="0" lvl="0" indent="0" rtl="0">
              <a:buNone/>
            </a:pPr>
            <a:endParaRPr lang="pl-PL" sz="18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33464" y="3789614"/>
            <a:ext cx="3886200" cy="2219325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 smtClean="0"/>
              <a:t>      EFS</a:t>
            </a:r>
          </a:p>
          <a:p>
            <a:r>
              <a:rPr lang="pl-PL" sz="1400" dirty="0" smtClean="0"/>
              <a:t> 8.3.2 -   43 776 278 PLN</a:t>
            </a:r>
          </a:p>
          <a:p>
            <a:r>
              <a:rPr lang="pl-PL" sz="1400" dirty="0" smtClean="0"/>
              <a:t>10.1.2 - 29 852 488 PLN</a:t>
            </a:r>
            <a:endParaRPr lang="pl-PL" sz="1400" dirty="0"/>
          </a:p>
          <a:p>
            <a:pPr lvl="0" rtl="0"/>
            <a:r>
              <a:rPr lang="pl-PL" sz="1400" dirty="0" smtClean="0"/>
              <a:t>10.3.3 -   5 162 189 PLN</a:t>
            </a:r>
            <a:endParaRPr lang="pl-PL" sz="1400" dirty="0"/>
          </a:p>
        </p:txBody>
      </p:sp>
      <p:sp>
        <p:nvSpPr>
          <p:cNvPr id="5" name="Tytuł 6"/>
          <p:cNvSpPr txBox="1">
            <a:spLocks/>
          </p:cNvSpPr>
          <p:nvPr/>
        </p:nvSpPr>
        <p:spPr bwMode="auto">
          <a:xfrm>
            <a:off x="0" y="1257223"/>
            <a:ext cx="8693426" cy="5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 smtClean="0">
                <a:latin typeface="+mn-lt"/>
              </a:rPr>
              <a:t>Zintegrowane Inwestycje Terytorialne w ramach RPO WM 2014-2020</a:t>
            </a:r>
            <a:r>
              <a:rPr lang="pl-PL" sz="1400" b="1" dirty="0" smtClean="0">
                <a:latin typeface="+mn-lt"/>
              </a:rPr>
              <a:t/>
            </a:r>
            <a:br>
              <a:rPr lang="pl-PL" sz="1400" b="1" dirty="0" smtClean="0">
                <a:latin typeface="+mn-lt"/>
              </a:rPr>
            </a:br>
            <a:endParaRPr lang="pl-PL" sz="1400" b="1" dirty="0">
              <a:latin typeface="+mn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15064</TotalTime>
  <Words>1287</Words>
  <Application>Microsoft Office PowerPoint</Application>
  <PresentationFormat>Pokaz na ekranie (4:3)</PresentationFormat>
  <Paragraphs>458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Calibri</vt:lpstr>
      <vt:lpstr>Programy Regionalne</vt:lpstr>
      <vt:lpstr>Prezentacja programu PowerPoint</vt:lpstr>
      <vt:lpstr>Ogłoszone nabory w trybie konkursowym i pozakonkursowym w ramach RPO WM  na lata 2014-2020 wg stanu na 31.01.2019 r.</vt:lpstr>
      <vt:lpstr>Prezentacja programu PowerPoint</vt:lpstr>
      <vt:lpstr>Liczba i wartość ogłoszonych naborów pozakonkursowych w ramach RPO 2014-2020 </vt:lpstr>
      <vt:lpstr>Stan realizacji RPO WM na lata 2014-2020 na dzień 31.01.2019 r.  1. Aktualna alokacja : -w ramach EFRR –  6 220 594 015 PLN, -w ramach EFS –  1 885 919 798 PLN,  w ramach ww. alokacji zaangażowano w konkursy 7 394 897 991 PLN co stanowi 91,22 %;  2. W ramach Osi I-X Programu zatwierdzono do dofinansowania 2 938 wniosków o dofinasowanie o wartości 6 365 809 666 PLN w tym: - w EFRR 1 684 wniosków o dofinansowanie na kwotę dofinansowania unijnego 5 136 013 233 PLN, - w EFS 1 254 wniosków o dofinansowanie na łączną kwotę dofinansowania unijnego 1 229 796 433 PLN.  3. Zakontraktowano środki dla 2 655 projektów, których wartość dofinansowania unijnego wynosi 6 110 949 027 PLN co stanowi 75,38 % alokacji dla ww. Osi, w tym: - w EFRR podpisano 1 490 umów o wartości wkładu wspólnotowego 4 967 239 086 PLN. - w ramach EFS podpisano 1 165 umów o wartości wkładu wspólnotowego 1 143 709 941 PLN.  4. Łącznie zatwierdzono wnioski o płatność o wartości dofinansowania unijnego 2 285 683 105 PLN, co stanowi 28,20 % alokacji     </vt:lpstr>
      <vt:lpstr>Prezentacja programu PowerPoint</vt:lpstr>
      <vt:lpstr>Stan realizacji RPO WM na lata 2014-2020 na dzień 31.01.2019 r. </vt:lpstr>
      <vt:lpstr>Prezentacja programu PowerPoint</vt:lpstr>
      <vt:lpstr> Na projekty w ramach ZIT kwota alokacji wynosi 673 017 228 PLN UE.   Do tej pory dla projektów realizowanych w ramach  ZIT zaangażowano środki wspólnotowe o łącznej wartości  662 865 435 PLN, co stanowi 98,49 % alokacji  w ramach mechanizmu ZIT, w następujących Poddziałaniach:</vt:lpstr>
      <vt:lpstr>W ramach ZIT podpisano umowy o dofinansowanie dla 101 projektów na łączną kwotę dofinansowania unijnego 578 166 161 PLN, co stanowi 85,91 % zaangażowania kontraktacji w alokację dla ZIT bez RW, w tym dla poszczególnych Poddziałań: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Król Leszek</cp:lastModifiedBy>
  <cp:revision>1290</cp:revision>
  <cp:lastPrinted>2019-02-08T09:55:26Z</cp:lastPrinted>
  <dcterms:created xsi:type="dcterms:W3CDTF">2015-04-20T12:46:14Z</dcterms:created>
  <dcterms:modified xsi:type="dcterms:W3CDTF">2019-02-13T13:51:42Z</dcterms:modified>
  <cp:contentStatus/>
</cp:coreProperties>
</file>