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5" r:id="rId3"/>
    <p:sldId id="319" r:id="rId4"/>
    <p:sldId id="320" r:id="rId5"/>
    <p:sldId id="323" r:id="rId6"/>
    <p:sldId id="324" r:id="rId7"/>
    <p:sldId id="326" r:id="rId8"/>
    <p:sldId id="327" r:id="rId9"/>
    <p:sldId id="328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18" r:id="rId18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7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iw-pokl.org.pl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unduszedlamazowsza.eu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unduszedlamazowsza.eu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Propozycja kryteriów wyboru projektów w ramach Regionalnego Programu Operacyjnego Województwa Mazowieckiego na lata 2014-2020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17 stycznia 2019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30742"/>
              </p:ext>
            </p:extLst>
          </p:nvPr>
        </p:nvGraphicFramePr>
        <p:xfrm>
          <a:off x="131092" y="1301002"/>
          <a:ext cx="8636000" cy="564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86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7.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</a:t>
                      </a:r>
                      <a:b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partnerstwie lub we współpracy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jednostek odpowiedzialnych za pieczę zastępczą (PCPR) i wsparcie rodziny (OPS).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zastosowania kryterium jest zapewnienie lepszej koordynacji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komplementarności działań na danym terytorium prowadzonych przez różne podmioty w odniesieniu do tej samej grupy docelowej lub nastawionych na realizację tych samych celów. Kryterium sprzyja zapewnieniu w projekcie kompleksowego wsparcia, a także zachowaniu trwałości rezultatów.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Może się to przyczynić do wypracowania trwałych mechanizmów współpracy między tymi instytucjami, co będzie dodatkową korzyścią płynącą z realizacji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przypadku braku możliwości zawarcia partnerstwa w ramach projektu, np. OPS i PCPR funkcjonują w ramach tej samej jednostki samorządu terytorialnego, możliwy jest udział tych podmiotów w realizacji projektu na zasadzie współpracy.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za spełnienie kryterium zostaną przyznane w przypadku zawarcia partnerstwa w skład, którego wchodzi minimum jeden PCPR i jeden OPS lub wnioskodawca wykaże we wniosku w jaki sposób będzie realizowana współpraca OPS i PCPR w realizacji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6798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OCENIANE NA ETAPIE OCENY MERYTORYCZNEJ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79338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8.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w partnerstwie podmiotów z różnych sektorów (publiczny, prywatny, społeczny).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zastosowania kryterium jest zapewnienie lepszej koordynacji i komplementarności działań na danym terytorium prowadzonych przez podmioty z różnych sektorów w odniesieniu do tej samej grupy docelowej lub nastawionych na realizację tych samych celów. Kryterium sprzyja również zapewnieniu w projekcie kompleksowego wsparcia. 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realizacji projektu w partnerstwie zastosowanie mają przepisy art. 33 ustawy z dnia 11 lipca 2014 r. o zasadach realizacji programów w zakresie polityki spójności finansowanych w perspektywie finansowej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za spełnienie kryterium zostaną przyznane w przypadku zawarcia partnerstwa w skład, którego będą wchodziły co najmniej dwa podmioty z różnych sektorów.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84541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9.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przewiduje tworzenie mieszkań wspomaganych dla osób opuszczających pieczę zastępczą.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ustaleń kontroli NIK „Pomoc w usamodzielnianiu się pełnoletnich wychowanków pieczy zastępczej” z 2014 r. wynika, iż osoby opuszczające pieczę zastępczą borykają się z wieloma problemami związanymi z procesem usamodzielnienia, są bardziej narażone na bezdomność, bezrobocie, wejście w konflikt  z prawem oraz problemy rozwojowe i zdrowotne.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Jednymi z najistotniejszych problemów są: brak odpowiednich warunków mieszkaniowych oraz nieporadność w sprawach bytowych. Skuteczną formą wsparcia procesu usamodzielnienia, wykorzystywaną jednak w niewielkim stopniu, jest zamieszkanie osoby usamodzielnianej w mieszkaniu wspomaganym.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ma na celu wsparcie tworzenia mieszkań wspomaganych zapewniających osobom opuszczającym pieczę zastępczą odpowiednie warunki wejścia w dorosłe życie i znalezienia miejsca w społeczeństwie.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Definicja mieszkania wspomaganego została zawarta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47119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10.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Projektodawca zobowiązuje się do wdrożenia w ramach projektu działań prewencyjnych ograniczających umieszczanie dzieci w pieczy zastępczej.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 </a:t>
                      </a:r>
                      <a:r>
                        <a:rPr lang="pl-PL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deinstytucjonalizacji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oznacza nie tylko rozwój rodzinnych form pieczy zastępczej, ale przede wszystkim działania prewencyjne, powstrzymujące proces rozpadu rodziny (umieszczanie dzieci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pieczy zastępczej), podejmowane przez organizacje z różnych sektorów.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Celem zastosowania kryterium jest wzmocnienie działań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ograniczających umieszczanie dzieci w pieczy zastępczej  poprzez usługi wsparcia rodziny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mającej problemy w wypełnianiu funkcji opiekuńczo- wychowawczych m.in.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asystenturę rodzinną, rodziny wspierające, konsultacje i poradnictwo specjalistyczne,  terapie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mediacje.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53017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11.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wykorzystuje zwalidowane produkty finalne (rozwiązania, instrumenty, narzędzia i metody pracy) wypracowane w ramach projektów innowacyjnych Programu Inicjatywy Wspólnotowej EQUAL, Programu Operacyjnego Kapitał Ludzki lub PO WER.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ma na celu wdrożenie skutecznych </a:t>
                      </a:r>
                      <a:b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efektywnych rozwiązań, instrumentów, narzędzi i metod pracy wypracowanych w ramach projektów z Programu Inicjatywy Wspólnotowej EQUAL, Programu Operacyjnego Kapitał Ludzki lub PO WER. Wnioskodawca wskazuje we wniosku o dofinansowanie projektu rozwiązania, instrumenty, narzędzia lub metody wypracowane w projektach innowacyjnych i program/projekt, w ramach którego zostały one wypracowane i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zwalidowane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ma możliwość zapoznania się z rozwiązaniami innowacyjnymi wypracowanymi w ramach PO KL oraz PIW EQUAL na stronie Krajowej Instytucji Wspomagającej, pod adresem: </a:t>
                      </a:r>
                      <a:r>
                        <a:rPr lang="pl-PL" sz="9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www.kiw-pokl.org.pl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.” W ramach Programu Operacyjnego Wiedza Edukacja Rozwój na stronie www.power.gov.pl.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04605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12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wynika z Planu Inwestycyjnego dla subregionu objętego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problemowym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Obszarem Strategicznej Interwencji  (OSI problemowymi).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przyczyni się do wzmocnienia potencjału Obszarów Strategicznej Interwencji (OSI) oraz zapewni komplementarność wsparcia w ramach EFS  i EFRR.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Obszarów Strategicznej Interwencji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ramach RPO WM 2014-2020 odbywa się poprzez realizację </a:t>
                      </a:r>
                      <a:r>
                        <a:rPr lang="pl-PL" sz="10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Planów Inwestycyjnych dla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subregionów (</a:t>
                      </a:r>
                      <a:r>
                        <a:rPr lang="pl-PL" sz="10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ciechanowskiego, płockiego, ostrołęckiego, siedleckiego i radomskiego)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objętych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OSI problemowymi.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podlega, czy projekt jest zawarty 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Planie inwestycyjnym dla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subregionu objętego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problemowym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Obszarem Strategicznej Interwencji,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jako </a:t>
                      </a:r>
                      <a:r>
                        <a:rPr lang="pl-PL" sz="1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towarzyszący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Plany inwestycyjne dla poszczególnych subregionów są dostępne na stronie </a:t>
                      </a:r>
                      <a:r>
                        <a:rPr lang="pl-PL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www.funduszedlamazowsza.eu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zakładka O programie/Zapoznaj się z dokumentami.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zapisów Regionalnego Programu Operacyjnego Województwa Mazowieckiego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7795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13.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jest wpisany do programu rewitalizacji obowiązującego na obszarze, na którym jest realizowany.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przyczyni się do wsparcia procesu rewitalizacji mającego na celu pobudzenie aktywności środowisk lokalnych, stymulowanie współpracy na rzecz rozwoju społeczno-gospodarczego oraz przeciwdziałanie zjawisku wykluczenia społecznego na obszarach degradowanych i zmarginalizowanych.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celu uzyskania korzystnych efektów działań rewitalizacyjnych niezbędna jest koordynacja 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synergia projektów finansowanych w ramach EFS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EFRR.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zapisów RPO WM oraz Wytycznych w zakresie rewitalizacji w programach operacyjnych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wskazanie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 rewitalizacji musi znajdować się w Wykazie programów rewitalizacji województwa mazowieckiego publikowanym na stronie </a:t>
                      </a:r>
                      <a:r>
                        <a:rPr lang="pl-PL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http://www.funduszedlamazowsza.eu/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uwagę.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Kryteria dostępu oraz 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wyboru projektów konkursowych w ramach Regionalnego Programu Operacyjnego Województwa Mazowieckiego  na lata 2014 – 2020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Działanie </a:t>
            </a:r>
            <a:r>
              <a:rPr lang="pl-PL" dirty="0" smtClean="0"/>
              <a:t>9.2 Usługi społeczne i usługi opieki zdrowotnej, Poddziałanie 9.2.1 Zwiększenie dostępności usług społecznych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pl-PL" b="1" dirty="0" smtClean="0"/>
              <a:t>Poddziałanie 9.2.1 (9iv)</a:t>
            </a:r>
            <a:endParaRPr lang="pl-PL" b="1" dirty="0"/>
          </a:p>
          <a:p>
            <a:endParaRPr lang="pl-PL" sz="2000" b="1" dirty="0"/>
          </a:p>
          <a:p>
            <a:r>
              <a:rPr lang="pl-PL" sz="2000" b="1" dirty="0"/>
              <a:t> </a:t>
            </a:r>
            <a:endParaRPr lang="pl-PL" sz="2000" dirty="0"/>
          </a:p>
          <a:p>
            <a:r>
              <a:rPr lang="pl-PL" sz="2000" b="1" dirty="0"/>
              <a:t>Typ projektu: </a:t>
            </a:r>
          </a:p>
          <a:p>
            <a:r>
              <a:rPr lang="pl-PL" sz="2000" b="1" dirty="0" smtClean="0"/>
              <a:t>Programy </a:t>
            </a:r>
            <a:r>
              <a:rPr lang="pl-PL" sz="2000" b="1" dirty="0" err="1" smtClean="0"/>
              <a:t>deinstytucjonalizacji</a:t>
            </a:r>
            <a:r>
              <a:rPr lang="pl-PL" sz="2000" b="1" dirty="0" smtClean="0"/>
              <a:t> usług na rzecz dzieci i młodzieży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31748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j-lt"/>
                        </a:rPr>
                        <a:t>1.</a:t>
                      </a:r>
                      <a:endParaRPr lang="pl-PL" sz="10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Okres realizacji projektu wynosi maksymalnie 24 miesiące.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o dofinansowanie (punkt A6. Planowany okres realizacji projektu).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811613"/>
                  </p:ext>
                </p:extLst>
              </p:nvPr>
            </p:nvGraphicFramePr>
            <p:xfrm>
              <a:off x="335279" y="1425289"/>
              <a:ext cx="8636000" cy="5344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2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74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07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638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r>
                            <a:rPr lang="pl-PL" sz="10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</a:t>
                          </a:r>
                          <a:r>
                            <a:rPr lang="pl-PL" sz="12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2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Średni koszt wsparcia na uczestnika (osoby zagrożonej ubóstwem lub wykluczeniem społecznym) nie przekracza kwoty 20 000,00 PLN.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Kryterium będzie weryfikowane zgodnie z następującym wzorem: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ś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𝐫𝐞𝐝𝐧𝐢</m:t>
                                </m:r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𝐤𝐨𝐬𝐳𝐭</m:t>
                                </m:r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𝐰𝐬𝐩𝐚𝐫𝐜𝐢𝐚</m:t>
                                </m:r>
                                <m:r>
                                  <a:rPr lang="pl-PL" sz="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pl-PL" sz="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b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Warto</m:t>
                                    </m:r>
                                    <m: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ść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projektu</m:t>
                                    </m:r>
                                    <m: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pl-PL" sz="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pl-PL" sz="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tym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r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ó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wnie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ż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wk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ad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asny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i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koszty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po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ś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rednie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pl-PL" sz="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Warto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ść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wska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ź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nika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produktu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: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Liczba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os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zagro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ż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onych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stwem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lub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wykluczeniem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spo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ecznym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obj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tych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us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ugami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spo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ecznymi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ś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wiadczonymi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interesie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og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lnym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programie</m:t>
                                        </m:r>
                                      </m:e>
                                      <m:e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We wskaźniku Liczba os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zagro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ż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onych ub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stwem lub wykluczeniem spo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ecznym obj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ę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tych us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ugami spo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ecznymi 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ś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wiadczonymi w interesie og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lnym w programie należy uwzględnić wyłącznie osoby, które otrzymują wsparcie </a:t>
                          </a:r>
                          <a:b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a:b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 projekcie i jednocześnie należą do grupy osób zagrożonych ubóstwem lub wykluczaniem społecznym. Mogą to być zarówno dzieci przebywające w pieczy zastępczej jak i rodzice biologiczni (o ile są obejmowani bezpośrednim wsparciem w projekcie).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 przedmiotowym wskaźniku nie należy uwzględniać: kandydatów na rodziny zastępcze, osób prowadzących rodzinne domy dziecka, dyrektorów placówek opiekuńczo-wychowawczych typu rodzinnego oraz osób sprawujących rodzinną pieczę zastępczą obejmowanych wsparciem szkoleniowym. 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Zastosowanie kryterium wynika z zapisów Regionalnego Programu Operacyjnego Województwa Mazowieckiego 2014-2020.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Spełnienie kryterium jest warunkiem koniecznym do otrzymania dofinansowania. Ocena kryterium jest 0/1. Uzyskanie oceny „0” jest jednoznaczne z odrzuceniem projektu.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0/1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811613"/>
                  </p:ext>
                </p:extLst>
              </p:nvPr>
            </p:nvGraphicFramePr>
            <p:xfrm>
              <a:off x="335279" y="1425289"/>
              <a:ext cx="8636000" cy="5344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2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74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07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6363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r>
                            <a:rPr lang="pl-PL" sz="10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</a:t>
                          </a:r>
                          <a:r>
                            <a:rPr lang="pl-PL" sz="12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2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Średni koszt wsparcia na uczestnika (osoby zagrożonej ubóstwem lub wykluczeniem społecznym) nie przekracza kwoty 20 000,00 PLN.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1676" t="-14752" r="-19479" b="-1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0/1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61683"/>
              </p:ext>
            </p:extLst>
          </p:nvPr>
        </p:nvGraphicFramePr>
        <p:xfrm>
          <a:off x="335279" y="1425289"/>
          <a:ext cx="8636000" cy="513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87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435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j-lt"/>
                        </a:rPr>
                        <a:t>3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 zapewnia, że wsparcie rodziny i pieczy zastępczej odbywa się zgodnie z ustawą z dnia 9 czerwca 2011r. o wspieraniu rodziny i systemie pieczy zastępczej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przepisami wykonawczymi do ustawy oraz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Ogólnoeuropejskimi wytycznymi dotyczącymi przejścia od opieki instytucjonalnej do opieki świadczonej na poziomie lokalnych społeczności”.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Ogólnoeuropejskie wytyczne dotyczące przejścia od opieki instytucjonalnej do opieki świadczonej na poziomie lokalnych społeczności stanowią załącznik do Regulaminu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35481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4.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Tworzenie miejsc w mieszkaniach wspomaganych jest zgodne</a:t>
                      </a:r>
                      <a:b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minimalnymi wymaganiami określonymi w załączniku do Regulaminu konkursu.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000" b="0" kern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Minimalne wymagania 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świadczenia usług </a:t>
                      </a:r>
                      <a:r>
                        <a:rPr lang="pl-PL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mieszkaniach wspomaganych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są zgodne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załącznikiem nr 1 do Wytycznych.</a:t>
                      </a:r>
                      <a:endParaRPr lang="pl-PL" sz="1100" b="1" kern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przypadku,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gdy w projekcie nie przewidziano działań prowadzących do tworzenia miejsc w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mieszkaniach wspomaganych w karcie oceny wniosku powinna zostać zaznaczona odpowiedź „Nie dotyczy”.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24336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5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w ramach działań prowadzących do tworzenia rodzinnych form pieczy zastępczej oraz placówek opiekuńczo-wychowawczych typu rodzinnego jest realizowane kształcenie kandydatów na rodziny zastępcze, prowadzących rodzinne domy dziecka i dyrektorów placówek opiekuńczo-wychowawczych typu rodzinnego oraz doskonalenie osób sprawujących rodzinną pieczę zastępczą w ww. formach.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zawartych we wniosku o dofinasowanie projektu (opis zadań, opis grupy docelowej).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Zgodnie z Ustawą do </a:t>
                      </a:r>
                      <a:r>
                        <a:rPr lang="pl-PL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rodzinnych form pieczy zastępczej zalicza się rodzinne domy dziecka i rodziny zastępcze (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spokrewnione, niezawodowe, zawodowe). Placówki opiekuńczo-wychowawcze typu rodzinnego liczą do 8 dzieci, a w szczególnych przypadkach do 10 dzieci.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  <a:r>
                        <a:rPr lang="pl-PL" sz="10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przypadku, </a:t>
                      </a: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gdy w projekcie nie przewidziano działań prowadzących do tworzenia rodzinnych form pieczy zastępczej oraz placówek opiekuńczo-wychowawczych typu rodzinnego </a:t>
                      </a: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karcie oceny wniosku powinna zostać zaznaczona odpowiedź „Nie dotyczy”.</a:t>
                      </a:r>
                      <a:endParaRPr lang="pl-PL" sz="1000" strike="sng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0/1/</a:t>
                      </a: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 dotyczy</a:t>
                      </a:r>
                      <a:endParaRPr lang="pl-PL" sz="1000" strike="sng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6102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6</a:t>
                      </a:r>
                      <a:r>
                        <a:rPr lang="pl-PL" sz="1100" dirty="0" smtClean="0">
                          <a:latin typeface="+mn-lt"/>
                        </a:rPr>
                        <a:t>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zakłada powstanie rodzinnych form pieczy zastępczej, w tym w szczególności rodzin zastępczych zawodowych specjalistycznych.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Głównym kierunkiem rozwoju systemu pieczy zastępczej zgodnie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Ustawą o wspieraniu rodziny i systemie pieczy zastępczej jest  wsparcie dla rodzinnych form pieczy zastępczej. Rodzinne formy pieczy zastępczej w największym stopniu zaspokajają potrzeby emocjonalne, rozwojowe i społeczne dzieci. Najlepiej przygotowują dzieci do samodzielnego i odpowiedzialnego życia. Ważny jest rozwój zawodowych rodzin zastępczych typu specjalistycznego, gdyż w takiej rodzinie przebywają dzieci wymagające szczególnego wsparcia, dzieci  z orzeczeniem o niepełnosprawności oraz dzieci, które mają kłopoty w funkcjonowaniu społecznym.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Zastosowanie kryterium wynika z zapisów ustawy z dnia 9 czerwca 2011r. o wspieraniu rodziny i systemie pieczy zastępczej i przepisami wykonawczymi do ustawy oraz z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Ogólnoeuropejskich wytycznych dotyczących przejścia od opieki instytucjonalnej do opieki świadczonej na poziomie lokalnych społeczności”.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925</Words>
  <Application>Microsoft Office PowerPoint</Application>
  <PresentationFormat>Pokaz na ekranie (4:3)</PresentationFormat>
  <Paragraphs>198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Jaworska Barbara</cp:lastModifiedBy>
  <cp:revision>169</cp:revision>
  <cp:lastPrinted>2018-02-07T07:41:56Z</cp:lastPrinted>
  <dcterms:created xsi:type="dcterms:W3CDTF">2015-04-20T12:46:14Z</dcterms:created>
  <dcterms:modified xsi:type="dcterms:W3CDTF">2019-01-10T11:30:55Z</dcterms:modified>
</cp:coreProperties>
</file>