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5"/>
  </p:notesMasterIdLst>
  <p:handoutMasterIdLst>
    <p:handoutMasterId r:id="rId6"/>
  </p:handoutMasterIdLst>
  <p:sldIdLst>
    <p:sldId id="258" r:id="rId2"/>
    <p:sldId id="382" r:id="rId3"/>
    <p:sldId id="385" r:id="rId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2019-01-14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2019-01-14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33529" y="3727938"/>
            <a:ext cx="7867859" cy="17584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3000" b="1" dirty="0">
                <a:solidFill>
                  <a:schemeClr val="tx1"/>
                </a:solidFill>
                <a:latin typeface="+mj-lt"/>
              </a:rPr>
              <a:t>Konkurs nr RPMA.01.02.00-IP.01-14-080/18 P</a:t>
            </a:r>
            <a:r>
              <a:rPr lang="pl-PL" sz="3000" b="1" dirty="0" smtClean="0">
                <a:solidFill>
                  <a:schemeClr val="tx1"/>
                </a:solidFill>
                <a:latin typeface="+mj-lt"/>
              </a:rPr>
              <a:t>rojekty </a:t>
            </a:r>
            <a:r>
              <a:rPr lang="pl-PL" sz="3000" b="1" dirty="0">
                <a:solidFill>
                  <a:schemeClr val="tx1"/>
                </a:solidFill>
                <a:latin typeface="+mj-lt"/>
              </a:rPr>
              <a:t>badawczo – </a:t>
            </a:r>
            <a:r>
              <a:rPr lang="pl-PL" sz="3000" b="1" dirty="0" smtClean="0">
                <a:solidFill>
                  <a:schemeClr val="tx1"/>
                </a:solidFill>
                <a:latin typeface="+mj-lt"/>
              </a:rPr>
              <a:t>rozwojowe - konsekwencje </a:t>
            </a:r>
            <a:r>
              <a:rPr lang="pl-PL" sz="3000" b="1" dirty="0">
                <a:solidFill>
                  <a:schemeClr val="tx1"/>
                </a:solidFill>
                <a:latin typeface="+mj-lt"/>
              </a:rPr>
              <a:t>uchylenia </a:t>
            </a:r>
            <a:r>
              <a:rPr lang="pl-PL" sz="3000" b="1" dirty="0" smtClean="0">
                <a:solidFill>
                  <a:schemeClr val="tx1"/>
                </a:solidFill>
                <a:latin typeface="+mj-lt"/>
              </a:rPr>
              <a:t>z dniem 1 października 2018 r. Ustawy o zasadach </a:t>
            </a:r>
            <a:r>
              <a:rPr lang="pl-PL" sz="3000" b="1" dirty="0">
                <a:solidFill>
                  <a:schemeClr val="tx1"/>
                </a:solidFill>
                <a:latin typeface="+mj-lt"/>
              </a:rPr>
              <a:t>finansowania nauki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17 stycznia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5522" y="1221782"/>
            <a:ext cx="8545513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j-lt"/>
              </a:rPr>
              <a:t>Nabór </a:t>
            </a:r>
            <a:r>
              <a:rPr lang="pl-PL" sz="2000" dirty="0" smtClean="0">
                <a:latin typeface="+mj-lt"/>
              </a:rPr>
              <a:t>w konkursie nr </a:t>
            </a:r>
            <a:r>
              <a:rPr lang="pl-PL" sz="2000" dirty="0">
                <a:latin typeface="+mj-lt"/>
              </a:rPr>
              <a:t>RPMA.01.02.00-IP.01-14-080/18 </a:t>
            </a:r>
            <a:r>
              <a:rPr lang="pl-PL" sz="2000" dirty="0" smtClean="0">
                <a:latin typeface="+mj-lt"/>
              </a:rPr>
              <a:t>- Projekty </a:t>
            </a:r>
            <a:r>
              <a:rPr lang="pl-PL" sz="2000" dirty="0">
                <a:latin typeface="+mj-lt"/>
              </a:rPr>
              <a:t>badawczo – </a:t>
            </a:r>
            <a:r>
              <a:rPr lang="pl-PL" sz="2000" dirty="0" smtClean="0">
                <a:latin typeface="+mj-lt"/>
              </a:rPr>
              <a:t>rozwojowe trwał od 30 czerwca 2018 r. do 14 listopada 2018 r.;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+mj-lt"/>
              </a:rPr>
              <a:t>1 października 2018 r. uchylona została Ustawa z dnia </a:t>
            </a:r>
            <a:r>
              <a:rPr lang="pl-PL" sz="2000" dirty="0">
                <a:latin typeface="+mj-lt"/>
              </a:rPr>
              <a:t>30 kwietnia 2010 r</a:t>
            </a:r>
            <a:r>
              <a:rPr lang="pl-PL" sz="2000" dirty="0" smtClean="0">
                <a:latin typeface="+mj-lt"/>
              </a:rPr>
              <a:t>. </a:t>
            </a:r>
            <a:r>
              <a:rPr lang="pl-PL" sz="2000" dirty="0" smtClean="0">
                <a:latin typeface="+mj-lt"/>
              </a:rPr>
              <a:t>o </a:t>
            </a:r>
            <a:r>
              <a:rPr lang="pl-PL" sz="2000" dirty="0" smtClean="0">
                <a:latin typeface="+mj-lt"/>
              </a:rPr>
              <a:t>zasadach finansowania nauki;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+mj-lt"/>
              </a:rPr>
              <a:t>Kryteria wyboru operacji finansowych powołują się na definicję jednostki naukowej - </a:t>
            </a:r>
            <a:r>
              <a:rPr lang="pl-PL" sz="2000" dirty="0">
                <a:latin typeface="+mj-lt"/>
              </a:rPr>
              <a:t>art. 2 pkt. 9 </a:t>
            </a:r>
            <a:r>
              <a:rPr lang="pl-PL" sz="2000" dirty="0" smtClean="0">
                <a:latin typeface="+mj-lt"/>
              </a:rPr>
              <a:t>Ustawy </a:t>
            </a:r>
            <a:r>
              <a:rPr lang="pl-PL" sz="2000" dirty="0">
                <a:latin typeface="+mj-lt"/>
              </a:rPr>
              <a:t>z dnia 30 kwietnia 2010 r. o zasadach finansowania nauki (Dz. U. z 2018 r. poz. 87</a:t>
            </a:r>
            <a:r>
              <a:rPr lang="pl-PL" sz="2000" dirty="0" smtClean="0">
                <a:latin typeface="+mj-lt"/>
              </a:rPr>
              <a:t>);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+mj-lt"/>
              </a:rPr>
              <a:t>Partnerem (jednostką współpracującą) w projekcie może być wyłącznie jednostka </a:t>
            </a:r>
            <a:r>
              <a:rPr lang="pl-PL" sz="2000" dirty="0">
                <a:latin typeface="+mj-lt"/>
              </a:rPr>
              <a:t>naukowa w rozumieniu art. 2 pkt. 9 lit . a, b, c Ustawy </a:t>
            </a:r>
            <a:r>
              <a:rPr lang="pl-PL" sz="2000" dirty="0" smtClean="0">
                <a:latin typeface="+mj-lt"/>
              </a:rPr>
              <a:t>o </a:t>
            </a:r>
            <a:r>
              <a:rPr lang="pl-PL" sz="2000" dirty="0">
                <a:latin typeface="+mj-lt"/>
              </a:rPr>
              <a:t>zasadach finansowania </a:t>
            </a:r>
            <a:r>
              <a:rPr lang="pl-PL" sz="2000" dirty="0" smtClean="0">
                <a:latin typeface="+mj-lt"/>
              </a:rPr>
              <a:t>nauki, </a:t>
            </a:r>
            <a:r>
              <a:rPr lang="pl-PL" sz="2000" dirty="0">
                <a:latin typeface="+mj-lt"/>
              </a:rPr>
              <a:t>która podlega ocenie jakości działalności naukowej lub badawczo-rozwojowej jednostek naukowych (zgodnie z Rozporządzeniem </a:t>
            </a:r>
            <a:r>
              <a:rPr lang="pl-PL" sz="2000" dirty="0" err="1">
                <a:latin typeface="+mj-lt"/>
              </a:rPr>
              <a:t>MNiSW</a:t>
            </a:r>
            <a:r>
              <a:rPr lang="pl-PL" sz="2000" dirty="0">
                <a:latin typeface="+mj-lt"/>
              </a:rPr>
              <a:t> z dnia 12 grudnia 2016 r. w sprawie przyznawania kategorii naukowej jednostkom naukowym i uczelniom, w których zgodnie z ich statutami nie wyodrębniono podstawowych jednostek organizacyjnych (Dz. U. z 2016 r., </a:t>
            </a:r>
            <a:r>
              <a:rPr lang="pl-PL" sz="2000" dirty="0" smtClean="0">
                <a:latin typeface="+mj-lt"/>
              </a:rPr>
              <a:t>poz</a:t>
            </a:r>
            <a:r>
              <a:rPr lang="pl-PL" sz="2000" dirty="0">
                <a:latin typeface="+mj-lt"/>
              </a:rPr>
              <a:t>. 2154)) i otrzymała kategorię co najmniej </a:t>
            </a:r>
            <a:r>
              <a:rPr lang="pl-PL" sz="2000" dirty="0" smtClean="0">
                <a:latin typeface="+mj-lt"/>
              </a:rPr>
              <a:t>B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+mj-lt"/>
              </a:rPr>
              <a:t>Rozporządzenie </a:t>
            </a:r>
            <a:r>
              <a:rPr lang="pl-PL" sz="2000" dirty="0" err="1">
                <a:latin typeface="+mj-lt"/>
              </a:rPr>
              <a:t>MNiSW</a:t>
            </a:r>
            <a:r>
              <a:rPr lang="pl-PL" sz="2000" dirty="0">
                <a:latin typeface="+mj-lt"/>
              </a:rPr>
              <a:t> z dnia 12 grudnia 2016 r</a:t>
            </a:r>
            <a:r>
              <a:rPr lang="pl-PL" sz="2000" dirty="0" smtClean="0">
                <a:latin typeface="+mj-lt"/>
              </a:rPr>
              <a:t>. również zostało uchylone.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+mj-lt"/>
              </a:rPr>
              <a:t>J</a:t>
            </a:r>
            <a:r>
              <a:rPr lang="pl-PL" sz="2400" dirty="0" smtClean="0">
                <a:latin typeface="+mj-lt"/>
              </a:rPr>
              <a:t>ednostki </a:t>
            </a:r>
            <a:r>
              <a:rPr lang="pl-PL" sz="2400" dirty="0">
                <a:latin typeface="+mj-lt"/>
              </a:rPr>
              <a:t>naukowe, pomimo uchylenia Ustawy o zasadach finansowania nauki nie utraciły po 1 października 2018 r. możliwości uczestniczenia jako jednostki współpracujące bądź partnerzy w konkursie;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+mj-lt"/>
              </a:rPr>
              <a:t>J</a:t>
            </a:r>
            <a:r>
              <a:rPr lang="pl-PL" sz="2400" dirty="0" smtClean="0">
                <a:latin typeface="+mj-lt"/>
              </a:rPr>
              <a:t>ednostki </a:t>
            </a:r>
            <a:r>
              <a:rPr lang="pl-PL" sz="2400" dirty="0">
                <a:latin typeface="+mj-lt"/>
              </a:rPr>
              <a:t>naukowe posiadają kategorie przyznane decyzjami administracyjnymi </a:t>
            </a:r>
            <a:r>
              <a:rPr lang="pl-PL" sz="2400" dirty="0" err="1">
                <a:latin typeface="+mj-lt"/>
              </a:rPr>
              <a:t>MNiSW</a:t>
            </a:r>
            <a:r>
              <a:rPr lang="pl-PL" sz="2400" dirty="0">
                <a:latin typeface="+mj-lt"/>
              </a:rPr>
              <a:t> i muszą zgodnie z Regulaminem konkursu na dzień złożenia Wniosku o dofinansowanie projektu posiadać kategorię co najmniej B;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+mj-lt"/>
              </a:rPr>
              <a:t>P</a:t>
            </a:r>
            <a:r>
              <a:rPr lang="pl-PL" sz="2400" dirty="0" smtClean="0">
                <a:latin typeface="+mj-lt"/>
              </a:rPr>
              <a:t>owyższe </a:t>
            </a:r>
            <a:r>
              <a:rPr lang="pl-PL" sz="2400" dirty="0">
                <a:latin typeface="+mj-lt"/>
              </a:rPr>
              <a:t>zgodne jest </a:t>
            </a:r>
            <a:r>
              <a:rPr lang="pl-PL" sz="2400" dirty="0" smtClean="0">
                <a:latin typeface="+mj-lt"/>
              </a:rPr>
              <a:t>ze stanowiskiem </a:t>
            </a:r>
            <a:r>
              <a:rPr lang="pl-PL" sz="2400" dirty="0">
                <a:latin typeface="+mj-lt"/>
              </a:rPr>
              <a:t>Ministerstwa Inwestycji i </a:t>
            </a:r>
            <a:r>
              <a:rPr lang="pl-PL" sz="2400" dirty="0" smtClean="0">
                <a:latin typeface="+mj-lt"/>
              </a:rPr>
              <a:t>Rozwoju.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6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4399</TotalTime>
  <Words>246</Words>
  <Application>Microsoft Office PowerPoint</Application>
  <PresentationFormat>Pokaz na ekranie (4:3)</PresentationFormat>
  <Paragraphs>12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Calibri</vt:lpstr>
      <vt:lpstr>Programy Regionalne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Buła-Kopańska Agnieszka</cp:lastModifiedBy>
  <cp:revision>652</cp:revision>
  <cp:lastPrinted>2019-01-14T10:36:01Z</cp:lastPrinted>
  <dcterms:created xsi:type="dcterms:W3CDTF">2015-04-20T12:46:14Z</dcterms:created>
  <dcterms:modified xsi:type="dcterms:W3CDTF">2019-01-14T10:43:07Z</dcterms:modified>
</cp:coreProperties>
</file>