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4"/>
  </p:notesMasterIdLst>
  <p:handoutMasterIdLst>
    <p:handoutMasterId r:id="rId15"/>
  </p:handoutMasterIdLst>
  <p:sldIdLst>
    <p:sldId id="257" r:id="rId2"/>
    <p:sldId id="320" r:id="rId3"/>
    <p:sldId id="321" r:id="rId4"/>
    <p:sldId id="322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wm.local\nas_rf\RF_nowy\RF.EFRR\FINANSE_(kamienie_wskazniki_monitoring)_MW\Prezentacje%20&amp;%20informacje\kam%20milowe_wykres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>
                <a:solidFill>
                  <a:schemeClr val="tx1"/>
                </a:solidFill>
              </a:rPr>
              <a:t>Osiągnięte wartości wskaźników objętych ramami wykonania w OP I - VII </a:t>
            </a:r>
            <a:endParaRPr lang="en-US" sz="1400" b="1">
              <a:solidFill>
                <a:schemeClr val="tx1"/>
              </a:solidFill>
            </a:endParaRPr>
          </a:p>
          <a:p>
            <a:pPr>
              <a:defRPr sz="1600" b="1">
                <a:solidFill>
                  <a:schemeClr val="tx1"/>
                </a:solidFill>
              </a:defRPr>
            </a:pPr>
            <a:r>
              <a:rPr lang="pl-PL" sz="1400" b="1">
                <a:solidFill>
                  <a:schemeClr val="tx1"/>
                </a:solidFill>
              </a:rPr>
              <a:t>wg stanu na 31 grudnia 2018 r. (w tym wzrost wartości w pkt proc</a:t>
            </a:r>
            <a:r>
              <a:rPr lang="pl-PL"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od 30 listopada 2018 </a:t>
            </a:r>
            <a:r>
              <a:rPr lang="pl-PL" sz="1400" b="1">
                <a:solidFill>
                  <a:schemeClr val="tx1"/>
                </a:solidFill>
              </a:rPr>
              <a:t>r.)</a:t>
            </a:r>
            <a:endParaRPr lang="en-US" sz="14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381244531933508"/>
          <c:y val="1.722599916316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5495884357738865"/>
          <c:y val="0.12307127412182285"/>
          <c:w val="0.42392658737730032"/>
          <c:h val="0.81842247698312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Arkusz1!$D$44</c:f>
              <c:strCache>
                <c:ptCount val="1"/>
                <c:pt idx="0">
                  <c:v>2018-11-30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rgbClr val="00B0F0"/>
              </a:solidFill>
            </a:ln>
            <a:effectLst/>
          </c:spPr>
          <c:invertIfNegative val="0"/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F7-484A-8D90-2291F4BC2D09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F7-484A-8D90-2291F4BC2D09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F7-484A-8D90-2291F4BC2D09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F7-484A-8D90-2291F4BC2D09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F7-484A-8D90-2291F4BC2D09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F7-484A-8D90-2291F4BC2D09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F7-484A-8D90-2291F4BC2D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Arkusz1!$A$45:$B$63</c:f>
              <c:multiLvlStrCache>
                <c:ptCount val="19"/>
                <c:lvl>
                  <c:pt idx="0">
                    <c:v>Inwestycje prywatne uzupełniające wsparcie publiczne dla przedsiębiorstw (dotacje) [EUR]</c:v>
                  </c:pt>
                  <c:pt idx="1">
                    <c:v>Całkowita kwota certyfikowanych wydatków kwalifikowalnych [EUR]</c:v>
                  </c:pt>
                  <c:pt idx="2">
                    <c:v>Liczba usług publicznych udostępnionych on-line o stopniu dojrzałości co najmniej 3 [szt.]</c:v>
                  </c:pt>
                  <c:pt idx="3">
                    <c:v>Całkowita kwota certyfikowanych wydatków kwalifikowalnych [EUR]</c:v>
                  </c:pt>
                  <c:pt idx="4">
                    <c:v>Liczba przedsiębiorstw otrzymujących wsparcie [przedsiębiorstwa]</c:v>
                  </c:pt>
                  <c:pt idx="5">
                    <c:v>Całkowita kwota certyfikowanych wydatków kwalifikowalnych [EUR]</c:v>
                  </c:pt>
                  <c:pt idx="6">
                    <c:v>Liczba zmodernizowanych energetycznie budynków [szt.]</c:v>
                  </c:pt>
                  <c:pt idx="7">
                    <c:v>Liczba wybudowanych lub przebudowanych obiektów "parkuj i jedź" [szt.]</c:v>
                  </c:pt>
                  <c:pt idx="8">
                    <c:v>Długość wybudowanych lub przebudowanych dróg dla rowerów [km]</c:v>
                  </c:pt>
                  <c:pt idx="9">
                    <c:v>Całkowita kwota certyfikowanych wydatków kwalifikowalnych [EUR]</c:v>
                  </c:pt>
                  <c:pt idx="10">
                    <c:v>Liczba instytucji kultury objętych wsparciem [szt.]</c:v>
                  </c:pt>
                  <c:pt idx="11">
                    <c:v>Liczba obiektów zabytkowych objętych wsparciem [szt.]</c:v>
                  </c:pt>
                  <c:pt idx="12">
                    <c:v>Całkowita kwota certyfikowanych wydatków kwalifikowalnych [EUR]</c:v>
                  </c:pt>
                  <c:pt idx="13">
                    <c:v>Liczba podpisanych umów na wsparcie podmiotów leczniczych [szt.] </c:v>
                  </c:pt>
                  <c:pt idx="14">
                    <c:v>Liczba obiektów infrastruktury zlokalizowanych na rewitalizowanych obszarach [szt.]</c:v>
                  </c:pt>
                  <c:pt idx="15">
                    <c:v>Całkowita kwota certyfikowanych wydatków kwalifikowalnych [EUR]</c:v>
                  </c:pt>
                  <c:pt idx="16">
                    <c:v>Całkowita długość nowych dróg [km]</c:v>
                  </c:pt>
                  <c:pt idx="17">
                    <c:v>Całkowita długość przebudowanych lub zmodernizowanych dróg [km]</c:v>
                  </c:pt>
                  <c:pt idx="18">
                    <c:v>Całkowita kwota certyfikowanych wydatków kwalifikowalnych [EUR]</c:v>
                  </c:pt>
                </c:lvl>
                <c:lvl>
                  <c:pt idx="0">
                    <c:v>I</c:v>
                  </c:pt>
                  <c:pt idx="2">
                    <c:v>II</c:v>
                  </c:pt>
                  <c:pt idx="4">
                    <c:v>III</c:v>
                  </c:pt>
                  <c:pt idx="6">
                    <c:v>IV</c:v>
                  </c:pt>
                  <c:pt idx="10">
                    <c:v>V</c:v>
                  </c:pt>
                  <c:pt idx="13">
                    <c:v>VI</c:v>
                  </c:pt>
                  <c:pt idx="16">
                    <c:v>VII</c:v>
                  </c:pt>
                </c:lvl>
              </c:multiLvlStrCache>
            </c:multiLvlStrRef>
          </c:cat>
          <c:val>
            <c:numRef>
              <c:f>Arkusz1!$D$45:$D$63</c:f>
              <c:numCache>
                <c:formatCode>0.0%</c:formatCode>
                <c:ptCount val="19"/>
                <c:pt idx="0">
                  <c:v>1.7546187659207022</c:v>
                </c:pt>
                <c:pt idx="1">
                  <c:v>0.98670810156862876</c:v>
                </c:pt>
                <c:pt idx="2">
                  <c:v>1.7756410256410255</c:v>
                </c:pt>
                <c:pt idx="3">
                  <c:v>1.2128905464585857</c:v>
                </c:pt>
                <c:pt idx="4">
                  <c:v>1.4333333333333333</c:v>
                </c:pt>
                <c:pt idx="5">
                  <c:v>2.3915642643933577</c:v>
                </c:pt>
                <c:pt idx="6">
                  <c:v>1.3863636363636365</c:v>
                </c:pt>
                <c:pt idx="7">
                  <c:v>5.5</c:v>
                </c:pt>
                <c:pt idx="8">
                  <c:v>1.0505</c:v>
                </c:pt>
                <c:pt idx="9">
                  <c:v>0.7659300237063762</c:v>
                </c:pt>
                <c:pt idx="10">
                  <c:v>2.1666666666666665</c:v>
                </c:pt>
                <c:pt idx="11">
                  <c:v>1.75</c:v>
                </c:pt>
                <c:pt idx="12">
                  <c:v>2.285519471303965</c:v>
                </c:pt>
                <c:pt idx="13">
                  <c:v>3.625</c:v>
                </c:pt>
                <c:pt idx="14">
                  <c:v>0</c:v>
                </c:pt>
                <c:pt idx="15">
                  <c:v>0.95475491571570892</c:v>
                </c:pt>
                <c:pt idx="16">
                  <c:v>1.374074074074074</c:v>
                </c:pt>
                <c:pt idx="17">
                  <c:v>10.000000000000002</c:v>
                </c:pt>
                <c:pt idx="18">
                  <c:v>2.5003071675023647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F7-484A-8D90-2291F4BC2D09}"/>
            </c:ext>
          </c:extLst>
        </c:ser>
        <c:ser>
          <c:idx val="1"/>
          <c:order val="1"/>
          <c:tx>
            <c:strRef>
              <c:f>Arkusz1!$G$44</c:f>
              <c:strCache>
                <c:ptCount val="1"/>
                <c:pt idx="0">
                  <c:v>wzrost w pkt proc. w grudniu</c:v>
                </c:pt>
              </c:strCache>
            </c:strRef>
          </c:tx>
          <c:spPr>
            <a:pattFill prst="ltUpDiag">
              <a:fgClr>
                <a:schemeClr val="accent3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9050" cap="sq">
              <a:solidFill>
                <a:srgbClr val="00B0F0"/>
              </a:solidFill>
              <a:miter lim="800000"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F7-484A-8D90-2291F4BC2D09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F7-484A-8D90-2291F4BC2D09}"/>
                </c:ext>
              </c:extLst>
            </c:dLbl>
            <c:dLbl>
              <c:idx val="14"/>
              <c:layout>
                <c:manualLayout>
                  <c:x val="2.0987654691935111E-2"/>
                  <c:y val="-1.7461359282524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F7-484A-8D90-2291F4BC2D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Arkusz1!$A$45:$B$63</c:f>
              <c:multiLvlStrCache>
                <c:ptCount val="19"/>
                <c:lvl>
                  <c:pt idx="0">
                    <c:v>Inwestycje prywatne uzupełniające wsparcie publiczne dla przedsiębiorstw (dotacje) [EUR]</c:v>
                  </c:pt>
                  <c:pt idx="1">
                    <c:v>Całkowita kwota certyfikowanych wydatków kwalifikowalnych [EUR]</c:v>
                  </c:pt>
                  <c:pt idx="2">
                    <c:v>Liczba usług publicznych udostępnionych on-line o stopniu dojrzałości co najmniej 3 [szt.]</c:v>
                  </c:pt>
                  <c:pt idx="3">
                    <c:v>Całkowita kwota certyfikowanych wydatków kwalifikowalnych [EUR]</c:v>
                  </c:pt>
                  <c:pt idx="4">
                    <c:v>Liczba przedsiębiorstw otrzymujących wsparcie [przedsiębiorstwa]</c:v>
                  </c:pt>
                  <c:pt idx="5">
                    <c:v>Całkowita kwota certyfikowanych wydatków kwalifikowalnych [EUR]</c:v>
                  </c:pt>
                  <c:pt idx="6">
                    <c:v>Liczba zmodernizowanych energetycznie budynków [szt.]</c:v>
                  </c:pt>
                  <c:pt idx="7">
                    <c:v>Liczba wybudowanych lub przebudowanych obiektów "parkuj i jedź" [szt.]</c:v>
                  </c:pt>
                  <c:pt idx="8">
                    <c:v>Długość wybudowanych lub przebudowanych dróg dla rowerów [km]</c:v>
                  </c:pt>
                  <c:pt idx="9">
                    <c:v>Całkowita kwota certyfikowanych wydatków kwalifikowalnych [EUR]</c:v>
                  </c:pt>
                  <c:pt idx="10">
                    <c:v>Liczba instytucji kultury objętych wsparciem [szt.]</c:v>
                  </c:pt>
                  <c:pt idx="11">
                    <c:v>Liczba obiektów zabytkowych objętych wsparciem [szt.]</c:v>
                  </c:pt>
                  <c:pt idx="12">
                    <c:v>Całkowita kwota certyfikowanych wydatków kwalifikowalnych [EUR]</c:v>
                  </c:pt>
                  <c:pt idx="13">
                    <c:v>Liczba podpisanych umów na wsparcie podmiotów leczniczych [szt.] </c:v>
                  </c:pt>
                  <c:pt idx="14">
                    <c:v>Liczba obiektów infrastruktury zlokalizowanych na rewitalizowanych obszarach [szt.]</c:v>
                  </c:pt>
                  <c:pt idx="15">
                    <c:v>Całkowita kwota certyfikowanych wydatków kwalifikowalnych [EUR]</c:v>
                  </c:pt>
                  <c:pt idx="16">
                    <c:v>Całkowita długość nowych dróg [km]</c:v>
                  </c:pt>
                  <c:pt idx="17">
                    <c:v>Całkowita długość przebudowanych lub zmodernizowanych dróg [km]</c:v>
                  </c:pt>
                  <c:pt idx="18">
                    <c:v>Całkowita kwota certyfikowanych wydatków kwalifikowalnych [EUR]</c:v>
                  </c:pt>
                </c:lvl>
                <c:lvl>
                  <c:pt idx="0">
                    <c:v>I</c:v>
                  </c:pt>
                  <c:pt idx="2">
                    <c:v>II</c:v>
                  </c:pt>
                  <c:pt idx="4">
                    <c:v>III</c:v>
                  </c:pt>
                  <c:pt idx="6">
                    <c:v>IV</c:v>
                  </c:pt>
                  <c:pt idx="10">
                    <c:v>V</c:v>
                  </c:pt>
                  <c:pt idx="13">
                    <c:v>VI</c:v>
                  </c:pt>
                  <c:pt idx="16">
                    <c:v>VII</c:v>
                  </c:pt>
                </c:lvl>
              </c:multiLvlStrCache>
            </c:multiLvlStrRef>
          </c:cat>
          <c:val>
            <c:numRef>
              <c:f>Arkusz1!$G$45:$G$63</c:f>
              <c:numCache>
                <c:formatCode>0.0%</c:formatCode>
                <c:ptCount val="19"/>
                <c:pt idx="0">
                  <c:v>0.12973244225372382</c:v>
                </c:pt>
                <c:pt idx="1">
                  <c:v>0.11257131173204682</c:v>
                </c:pt>
                <c:pt idx="2">
                  <c:v>0.14743589743589758</c:v>
                </c:pt>
                <c:pt idx="3">
                  <c:v>4.34817866125492E-2</c:v>
                </c:pt>
                <c:pt idx="4">
                  <c:v>0.30000000000000004</c:v>
                </c:pt>
                <c:pt idx="5">
                  <c:v>0.17545880347792941</c:v>
                </c:pt>
                <c:pt idx="6">
                  <c:v>0.40909090909090895</c:v>
                </c:pt>
                <c:pt idx="7">
                  <c:v>1</c:v>
                </c:pt>
                <c:pt idx="8">
                  <c:v>3.499999999999992E-2</c:v>
                </c:pt>
                <c:pt idx="9">
                  <c:v>0.10242331509818836</c:v>
                </c:pt>
                <c:pt idx="10">
                  <c:v>0.33333333333333348</c:v>
                </c:pt>
                <c:pt idx="11">
                  <c:v>0</c:v>
                </c:pt>
                <c:pt idx="12">
                  <c:v>0.24268628200776776</c:v>
                </c:pt>
                <c:pt idx="13">
                  <c:v>0.25</c:v>
                </c:pt>
                <c:pt idx="14">
                  <c:v>0.25</c:v>
                </c:pt>
                <c:pt idx="15">
                  <c:v>0.13183566956021409</c:v>
                </c:pt>
                <c:pt idx="16">
                  <c:v>0.36296296296296271</c:v>
                </c:pt>
                <c:pt idx="17">
                  <c:v>1.3999999999999986</c:v>
                </c:pt>
                <c:pt idx="18">
                  <c:v>0.16017073222152067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2F7-484A-8D90-2291F4BC2D0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1772288"/>
        <c:axId val="102118144"/>
      </c:barChart>
      <c:catAx>
        <c:axId val="101772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2118144"/>
        <c:crosses val="autoZero"/>
        <c:auto val="1"/>
        <c:lblAlgn val="ctr"/>
        <c:lblOffset val="100"/>
        <c:noMultiLvlLbl val="0"/>
      </c:catAx>
      <c:valAx>
        <c:axId val="102118144"/>
        <c:scaling>
          <c:orientation val="minMax"/>
          <c:max val="3"/>
          <c:min val="0"/>
        </c:scaling>
        <c:delete val="0"/>
        <c:axPos val="t"/>
        <c:majorGridlines>
          <c:spPr>
            <a:ln w="19050" cap="flat" cmpd="sng" algn="ctr">
              <a:solidFill>
                <a:srgbClr val="FF0000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FF0000"/>
              </a:solidFill>
              <a:prstDash val="dash"/>
              <a:round/>
            </a:ln>
            <a:effectLst/>
          </c:spPr>
        </c:min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1772288"/>
        <c:crosses val="autoZero"/>
        <c:crossBetween val="between"/>
        <c:majorUnit val="1"/>
        <c:minorUnit val="0.85000000000000009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76871063687991"/>
          <c:y val="0.94675923164927622"/>
          <c:w val="0.57628742059770788"/>
          <c:h val="4.2548104009594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71D-2D7D-46F1-B4F5-806ADD010C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4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8546-9EF3-4435-AD6F-5D60416104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2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53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3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458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964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572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22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980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435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03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322501"/>
            <a:ext cx="5838877" cy="554577"/>
          </a:xfrm>
        </p:spPr>
      </p:pic>
      <p:sp>
        <p:nvSpPr>
          <p:cNvPr id="2" name="Prostokąt 1"/>
          <p:cNvSpPr/>
          <p:nvPr/>
        </p:nvSpPr>
        <p:spPr>
          <a:xfrm>
            <a:off x="523875" y="3021834"/>
            <a:ext cx="80200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Realizacja celów pośrednich na 2018 r. dla wskaźników objętych </a:t>
            </a:r>
          </a:p>
          <a:p>
            <a:pPr algn="ctr"/>
            <a:r>
              <a:rPr lang="pl-PL" sz="3600" b="1" dirty="0" smtClean="0"/>
              <a:t>ramami wykonania </a:t>
            </a:r>
          </a:p>
          <a:p>
            <a:pPr algn="ctr"/>
            <a:r>
              <a:rPr lang="pl-PL" sz="3600" b="1" dirty="0" smtClean="0"/>
              <a:t>RPO WM 2014-2020</a:t>
            </a:r>
          </a:p>
          <a:p>
            <a:pPr algn="ctr"/>
            <a:endParaRPr lang="pl-PL" sz="3600" b="1" dirty="0" smtClean="0"/>
          </a:p>
          <a:p>
            <a:pPr algn="ctr"/>
            <a:r>
              <a:rPr lang="pl-PL" sz="2000" b="1" dirty="0"/>
              <a:t>s</a:t>
            </a:r>
            <a:r>
              <a:rPr lang="pl-PL" sz="2000" b="1" dirty="0" smtClean="0"/>
              <a:t>tan na 31 grudnia 2018 r.</a:t>
            </a: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1011255"/>
            <a:ext cx="8979001" cy="657289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VI </a:t>
            </a:r>
            <a:r>
              <a:rPr lang="pl-PL" sz="2400" b="1" dirty="0"/>
              <a:t>– </a:t>
            </a:r>
            <a:r>
              <a:rPr lang="en-US" sz="2400" b="1" dirty="0" err="1"/>
              <a:t>Jakość</a:t>
            </a:r>
            <a:r>
              <a:rPr lang="en-US" sz="2400" b="1" dirty="0"/>
              <a:t> </a:t>
            </a:r>
            <a:r>
              <a:rPr lang="en-US" sz="2400" b="1" dirty="0" err="1"/>
              <a:t>życia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63769" y="4017080"/>
            <a:ext cx="863999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 smtClean="0"/>
              <a:t>Wskaźnik </a:t>
            </a:r>
            <a:r>
              <a:rPr lang="pl-PL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wspartych podmiotów leczniczych</a:t>
            </a:r>
            <a:r>
              <a:rPr lang="pl-PL" sz="1600" b="1" dirty="0" smtClean="0"/>
              <a:t> – nie określono celu pośredniego na 2018 r.</a:t>
            </a:r>
          </a:p>
          <a:p>
            <a:pPr algn="just"/>
            <a:endParaRPr lang="pl-PL" sz="500" b="1" dirty="0" smtClean="0"/>
          </a:p>
          <a:p>
            <a:pPr algn="just"/>
            <a:r>
              <a:rPr lang="pl-PL" sz="1600" b="1" dirty="0" smtClean="0"/>
              <a:t>Wskaźnik</a:t>
            </a:r>
            <a:r>
              <a:rPr lang="pl-PL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obiektów infrastruktury zlokalizowanych na rewitalizowanych </a:t>
            </a:r>
            <a:r>
              <a:rPr lang="pl-PL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obszarach</a:t>
            </a:r>
            <a:r>
              <a:rPr lang="pl-PL" sz="1600" b="1" dirty="0" smtClean="0"/>
              <a:t> – cel pośredni zostanie </a:t>
            </a:r>
            <a:r>
              <a:rPr lang="pl-PL" sz="1600" b="1" dirty="0"/>
              <a:t>zrealizowany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l-PL" sz="1600" b="1" dirty="0" smtClean="0"/>
              <a:t> - projekt </a:t>
            </a:r>
            <a:r>
              <a:rPr lang="pl-PL" sz="1600" b="1" dirty="0"/>
              <a:t>RPMA.06.02.00-14-8245/17 </a:t>
            </a:r>
            <a:r>
              <a:rPr lang="pl-PL" sz="1600" b="1" dirty="0" smtClean="0"/>
              <a:t>„Miasto </a:t>
            </a:r>
            <a:r>
              <a:rPr lang="pl-PL" sz="1600" b="1" dirty="0"/>
              <a:t>Dwóch Kultur – rewitalizacja Centrum Starego </a:t>
            </a:r>
            <a:r>
              <a:rPr lang="pl-PL" sz="1600" b="1" dirty="0" smtClean="0"/>
              <a:t>Miasta” </a:t>
            </a:r>
            <a:r>
              <a:rPr lang="pl-PL" sz="1600" b="1" dirty="0"/>
              <a:t>(Miasto Maków Mazowiecki) </a:t>
            </a:r>
            <a:r>
              <a:rPr lang="pl-PL" sz="1600" b="1" dirty="0" smtClean="0"/>
              <a:t>– 1 </a:t>
            </a:r>
            <a:r>
              <a:rPr lang="pl-PL" sz="1600" b="1" dirty="0"/>
              <a:t>obiekt </a:t>
            </a:r>
            <a:r>
              <a:rPr lang="pl-PL" sz="1600" b="1" dirty="0" smtClean="0"/>
              <a:t>uwzględniony w </a:t>
            </a:r>
            <a:r>
              <a:rPr lang="pl-PL" sz="1600" b="1" dirty="0"/>
              <a:t>złożonym 30 </a:t>
            </a:r>
            <a:r>
              <a:rPr lang="pl-PL" sz="1600" b="1" dirty="0" smtClean="0"/>
              <a:t>grudnia 2018 r. </a:t>
            </a:r>
            <a:r>
              <a:rPr lang="pl-PL" sz="1600" b="1" dirty="0"/>
              <a:t>wniosku o płatność końcową.</a:t>
            </a:r>
          </a:p>
          <a:p>
            <a:pPr algn="just"/>
            <a:r>
              <a:rPr lang="pl-PL" sz="1600" b="1" dirty="0" smtClean="0"/>
              <a:t>- projekt RPMA.06.02.00-14-8262/17 „Rewitalizacja </a:t>
            </a:r>
            <a:r>
              <a:rPr lang="pl-PL" sz="1600" b="1" dirty="0"/>
              <a:t>najstarszej części </a:t>
            </a:r>
            <a:r>
              <a:rPr lang="pl-PL" sz="1600" b="1" dirty="0" smtClean="0"/>
              <a:t>Gąbina” </a:t>
            </a:r>
            <a:r>
              <a:rPr lang="pl-PL" sz="1600" b="1" dirty="0"/>
              <a:t>(Miasto i Gmina </a:t>
            </a:r>
            <a:r>
              <a:rPr lang="pl-PL" sz="1600" b="1" dirty="0" smtClean="0"/>
              <a:t>Gąbin) – 2 </a:t>
            </a:r>
            <a:r>
              <a:rPr lang="pl-PL" sz="1600" b="1" dirty="0"/>
              <a:t>obiekty w planowanym do złożenia w styczniu wniosku o płatność końcową (realizacja projektu do 31 </a:t>
            </a:r>
            <a:r>
              <a:rPr lang="pl-PL" sz="1600" b="1" dirty="0" smtClean="0"/>
              <a:t>grudnia 2018 r.).</a:t>
            </a:r>
            <a:endParaRPr lang="pl-PL" sz="16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8" y="1668544"/>
            <a:ext cx="8640000" cy="234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7" y="1039920"/>
            <a:ext cx="8979001" cy="933453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VII </a:t>
            </a:r>
            <a:r>
              <a:rPr lang="pl-PL" sz="2400" b="1" dirty="0"/>
              <a:t>– </a:t>
            </a:r>
            <a:r>
              <a:rPr lang="en-US" sz="2400" b="1" dirty="0" err="1"/>
              <a:t>Rozwój</a:t>
            </a:r>
            <a:r>
              <a:rPr lang="pl-PL" sz="2400" b="1" dirty="0"/>
              <a:t> </a:t>
            </a:r>
            <a:r>
              <a:rPr lang="en-US" sz="2400" b="1" dirty="0" err="1"/>
              <a:t>regionalnego</a:t>
            </a:r>
            <a:r>
              <a:rPr lang="pl-PL" sz="2400" b="1" dirty="0"/>
              <a:t> </a:t>
            </a:r>
            <a:r>
              <a:rPr lang="en-US" sz="2400" b="1" dirty="0" err="1"/>
              <a:t>systemu</a:t>
            </a:r>
            <a:r>
              <a:rPr lang="pl-PL" sz="2400" b="1" dirty="0"/>
              <a:t> t</a:t>
            </a:r>
            <a:r>
              <a:rPr lang="en-US" sz="2400" b="1" dirty="0" err="1"/>
              <a:t>ransportowego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7" y="2275435"/>
            <a:ext cx="8640000" cy="19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579331"/>
              </p:ext>
            </p:extLst>
          </p:nvPr>
        </p:nvGraphicFramePr>
        <p:xfrm>
          <a:off x="0" y="971550"/>
          <a:ext cx="9144000" cy="575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20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2400" b="1" dirty="0" smtClean="0"/>
              <a:t>Realizacja celów – rozporządzenie wykonawcze </a:t>
            </a:r>
            <a:r>
              <a:rPr lang="pl-PL" sz="2400" b="1" dirty="0"/>
              <a:t>Komisji (UE) </a:t>
            </a:r>
            <a:r>
              <a:rPr lang="pl-PL" sz="2400" b="1" dirty="0" smtClean="0"/>
              <a:t>nr </a:t>
            </a:r>
            <a:r>
              <a:rPr lang="pl-PL" sz="2400" b="1" dirty="0"/>
              <a:t>215/2014 </a:t>
            </a:r>
            <a:r>
              <a:rPr lang="pl-PL" sz="2400" b="1" dirty="0" smtClean="0"/>
              <a:t>z </a:t>
            </a:r>
            <a:r>
              <a:rPr lang="pl-PL" sz="2400" b="1" dirty="0"/>
              <a:t>dnia 7 marca 2014 r</a:t>
            </a:r>
            <a:r>
              <a:rPr lang="pl-PL" sz="2400" b="1" dirty="0" smtClean="0"/>
              <a:t>.</a:t>
            </a:r>
            <a:endParaRPr lang="pl-PL" sz="2400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1800" b="1" dirty="0"/>
              <a:t>a</a:t>
            </a:r>
            <a:r>
              <a:rPr lang="pl-PL" sz="1800" b="1" dirty="0" smtClean="0"/>
              <a:t>rt. 5 ust. 2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800" b="1" i="1" dirty="0" smtClean="0"/>
              <a:t>Dla </a:t>
            </a:r>
            <a:r>
              <a:rPr lang="pl-PL" sz="1800" b="1" i="1" dirty="0"/>
              <a:t>wszystkich EFSI, z wyjątkiem EFRROW, cel pośredni i cel końcowy </a:t>
            </a:r>
            <a:r>
              <a:rPr lang="pl-PL" sz="1800" b="1" i="1" dirty="0" smtClean="0"/>
              <a:t/>
            </a:r>
            <a:br>
              <a:rPr lang="pl-PL" sz="1800" b="1" i="1" dirty="0" smtClean="0"/>
            </a:br>
            <a:r>
              <a:rPr lang="pl-PL" sz="1800" b="1" i="1" dirty="0" smtClean="0"/>
              <a:t>dla </a:t>
            </a:r>
            <a:r>
              <a:rPr lang="pl-PL" sz="1800" b="1" i="1" dirty="0"/>
              <a:t>wskaźnika finansowego </a:t>
            </a:r>
            <a:r>
              <a:rPr lang="pl-PL" sz="1800" b="1" i="1" dirty="0" smtClean="0"/>
              <a:t>dotyczą </a:t>
            </a:r>
            <a:r>
              <a:rPr lang="pl-PL" sz="1800" b="1" i="1" dirty="0"/>
              <a:t>całkowitej kwoty wydatków kwalifikowalnych, wprowadzonej do systemu rachunkowości instytucji certyfikującej </a:t>
            </a:r>
            <a:r>
              <a:rPr lang="pl-PL" sz="1800" b="1" i="1" dirty="0" smtClean="0"/>
              <a:t>i poświadczonej </a:t>
            </a:r>
            <a:r>
              <a:rPr lang="pl-PL" sz="1800" b="1" i="1" dirty="0"/>
              <a:t>przez tę instytucję zgodnie z art. 126 lit. a) rozporządzenia (UE) nr </a:t>
            </a:r>
            <a:r>
              <a:rPr lang="pl-PL" sz="1800" b="1" i="1" dirty="0" smtClean="0"/>
              <a:t>1303/2013</a:t>
            </a:r>
            <a:r>
              <a:rPr lang="pl-PL" sz="1800" b="1" dirty="0" smtClean="0"/>
              <a:t>.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pl-PL" sz="1800" b="1" dirty="0"/>
              <a:t>[</a:t>
            </a:r>
            <a:r>
              <a:rPr lang="pl-PL" sz="1800" b="1" dirty="0" smtClean="0"/>
              <a:t>treść </a:t>
            </a:r>
            <a:r>
              <a:rPr lang="pl-PL" sz="1800" b="1" dirty="0"/>
              <a:t>zmieniona przez rozporządzenie nr 1232/2014 z dnia 18 listopada 2014 r</a:t>
            </a:r>
            <a:r>
              <a:rPr lang="pl-PL" sz="1800" b="1" dirty="0" smtClean="0"/>
              <a:t>.]</a:t>
            </a:r>
            <a:endParaRPr lang="pl-PL" sz="18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1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dirty="0"/>
              <a:t>art. 5 ust. 3</a:t>
            </a:r>
            <a:endParaRPr lang="pl-PL" sz="1800" b="1" i="1" dirty="0" smtClean="0"/>
          </a:p>
          <a:p>
            <a:pPr marL="0" indent="0" algn="just">
              <a:buNone/>
            </a:pPr>
            <a:r>
              <a:rPr lang="pl-PL" sz="1800" b="1" i="1" dirty="0" smtClean="0"/>
              <a:t>Cel </a:t>
            </a:r>
            <a:r>
              <a:rPr lang="pl-PL" sz="1800" b="1" i="1" dirty="0"/>
              <a:t>pośredni i cel końcowy dla wskaźnika produktu dotyczy wartości uzyskanych poprzez operacje, w których wszystkie przedsięwzięcia służące osiągnięciu produktów zostały w pełni zrealizowane, lecz dla których niekoniecznie zostały dokonane wszystkie płatności, lub wartości uzyskanych poprzez operacje, </a:t>
            </a:r>
            <a:r>
              <a:rPr lang="pl-PL" sz="1800" b="1" i="1" dirty="0" smtClean="0"/>
              <a:t/>
            </a:r>
            <a:br>
              <a:rPr lang="pl-PL" sz="1800" b="1" i="1" dirty="0" smtClean="0"/>
            </a:br>
            <a:r>
              <a:rPr lang="pl-PL" sz="1800" b="1" i="1" dirty="0" smtClean="0"/>
              <a:t>które </a:t>
            </a:r>
            <a:r>
              <a:rPr lang="pl-PL" sz="1800" b="1" i="1" dirty="0"/>
              <a:t>zostały rozpoczęte ale w przypadku których niektóre z przedsięwzięć służących osiągnięciu produktów nadal są w toku, lub też jednych i drugich.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pl-PL" sz="1800" b="1" dirty="0" smtClean="0"/>
              <a:t>[treść </a:t>
            </a:r>
            <a:r>
              <a:rPr lang="pl-PL" sz="1800" b="1" dirty="0"/>
              <a:t>zmieniona przez rozporządzenie nr 2018/276 z dnia 23 lutego 2018 r</a:t>
            </a:r>
            <a:r>
              <a:rPr lang="pl-PL" sz="1800" b="1" dirty="0" smtClean="0"/>
              <a:t>.]</a:t>
            </a:r>
            <a:endParaRPr lang="pl-PL" sz="18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/>
              <a:t>Realizacja celów – rozporządzenie wykonawcze Komisji (UE) nr 215/2014 z dnia 7 marca 2014 r.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1580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dirty="0"/>
              <a:t>art. </a:t>
            </a:r>
            <a:r>
              <a:rPr lang="pl-PL" sz="1800" b="1" dirty="0" smtClean="0"/>
              <a:t>6 </a:t>
            </a:r>
            <a:r>
              <a:rPr lang="pl-PL" sz="1800" b="1" dirty="0"/>
              <a:t>ust. </a:t>
            </a:r>
            <a:r>
              <a:rPr lang="pl-PL" sz="1800" b="1" dirty="0" smtClean="0"/>
              <a:t>2</a:t>
            </a:r>
            <a:endParaRPr lang="pl-PL" sz="1800" b="1" i="1" dirty="0" smtClean="0"/>
          </a:p>
          <a:p>
            <a:pPr marL="0" indent="0" algn="just">
              <a:buNone/>
            </a:pPr>
            <a:r>
              <a:rPr lang="pl-PL" sz="1800" b="1" i="1" dirty="0"/>
              <a:t>Cele pośrednie lub końcowe priorytetu uważa się za osiągnięte, jeżeli wszystkie wskaźniki zawarte w odpowiednich ramach wykonania osiągnęły co najmniej </a:t>
            </a:r>
            <a:r>
              <a:rPr lang="pl-PL" sz="1800" b="1" i="1" dirty="0" smtClean="0"/>
              <a:t/>
            </a:r>
            <a:br>
              <a:rPr lang="pl-PL" sz="1800" b="1" i="1" dirty="0" smtClean="0"/>
            </a:br>
            <a:r>
              <a:rPr lang="pl-PL" sz="1800" b="1" i="1" dirty="0" smtClean="0"/>
              <a:t>85 </a:t>
            </a:r>
            <a:r>
              <a:rPr lang="pl-PL" sz="1800" b="1" i="1" dirty="0"/>
              <a:t>% wartości celu pośredniego do końca 2018 r. </a:t>
            </a:r>
            <a:r>
              <a:rPr lang="pl-PL" sz="1800" b="1" dirty="0"/>
              <a:t>[…]</a:t>
            </a:r>
            <a:r>
              <a:rPr lang="pl-PL" sz="1800" b="1" i="1" dirty="0"/>
              <a:t> W drodze odstępstwa, </a:t>
            </a:r>
            <a:r>
              <a:rPr lang="pl-PL" sz="1800" b="1" i="1" dirty="0" smtClean="0"/>
              <a:t/>
            </a:r>
            <a:br>
              <a:rPr lang="pl-PL" sz="1800" b="1" i="1" dirty="0" smtClean="0"/>
            </a:br>
            <a:r>
              <a:rPr lang="pl-PL" sz="1800" b="1" i="1" dirty="0" smtClean="0"/>
              <a:t>w </a:t>
            </a:r>
            <a:r>
              <a:rPr lang="pl-PL" sz="1800" b="1" i="1" dirty="0"/>
              <a:t>przypadku gdy ramy wykonania obejmują trzy lub więcej wskaźników, </a:t>
            </a:r>
            <a:r>
              <a:rPr lang="pl-PL" sz="1800" b="1" i="1" dirty="0" smtClean="0"/>
              <a:t/>
            </a:r>
            <a:br>
              <a:rPr lang="pl-PL" sz="1800" b="1" i="1" dirty="0" smtClean="0"/>
            </a:br>
            <a:r>
              <a:rPr lang="pl-PL" sz="1800" b="1" i="1" dirty="0" smtClean="0"/>
              <a:t>cele </a:t>
            </a:r>
            <a:r>
              <a:rPr lang="pl-PL" sz="1800" b="1" i="1" dirty="0"/>
              <a:t>pośrednie </a:t>
            </a:r>
            <a:r>
              <a:rPr lang="pl-PL" sz="1800" b="1" dirty="0"/>
              <a:t>[…]</a:t>
            </a:r>
            <a:r>
              <a:rPr lang="pl-PL" sz="1800" b="1" i="1" dirty="0"/>
              <a:t> priorytetu uważa się za osiągnięte, jeżeli wszystkie wskaźniki </a:t>
            </a:r>
            <a:r>
              <a:rPr lang="pl-PL" sz="1800" b="1" i="1" dirty="0" smtClean="0"/>
              <a:t/>
            </a:r>
            <a:br>
              <a:rPr lang="pl-PL" sz="1800" b="1" i="1" dirty="0" smtClean="0"/>
            </a:br>
            <a:r>
              <a:rPr lang="pl-PL" sz="1800" b="1" i="1" dirty="0" smtClean="0"/>
              <a:t>z </a:t>
            </a:r>
            <a:r>
              <a:rPr lang="pl-PL" sz="1800" b="1" i="1" dirty="0"/>
              <a:t>wyjątkiem jednego osiągnęły co najmniej 85 % wartości odpowiedniego </a:t>
            </a:r>
            <a:r>
              <a:rPr lang="pl-PL" sz="1800" b="1" i="1" dirty="0" smtClean="0"/>
              <a:t/>
            </a:r>
            <a:br>
              <a:rPr lang="pl-PL" sz="1800" b="1" i="1" dirty="0" smtClean="0"/>
            </a:br>
            <a:r>
              <a:rPr lang="pl-PL" sz="1800" b="1" i="1" dirty="0" smtClean="0"/>
              <a:t>celu </a:t>
            </a:r>
            <a:r>
              <a:rPr lang="pl-PL" sz="1800" b="1" i="1" dirty="0"/>
              <a:t>pośredniego do końca 2018 r. </a:t>
            </a:r>
            <a:r>
              <a:rPr lang="pl-PL" sz="1800" b="1" dirty="0"/>
              <a:t>[…]</a:t>
            </a:r>
            <a:r>
              <a:rPr lang="pl-PL" sz="1800" b="1" i="1" dirty="0"/>
              <a:t> Wskaźnik, który nie osiągnął 85% wartości odpowiedniego celu pośredniego lub docelowego, musi osiągnąć co najmniej </a:t>
            </a:r>
            <a:r>
              <a:rPr lang="pl-PL" sz="1800" b="1" i="1" dirty="0" smtClean="0"/>
              <a:t/>
            </a:r>
            <a:br>
              <a:rPr lang="pl-PL" sz="1800" b="1" i="1" dirty="0" smtClean="0"/>
            </a:br>
            <a:r>
              <a:rPr lang="pl-PL" sz="1800" b="1" i="1" dirty="0" smtClean="0"/>
              <a:t>75 </a:t>
            </a:r>
            <a:r>
              <a:rPr lang="pl-PL" sz="1800" b="1" i="1" dirty="0"/>
              <a:t>% wartości odpowiedniego celu pośredniego lub docelowego.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/>
              <a:t>Realizacja celów – rozporządzenie wykonawcze Komisji (UE) nr 215/2014 z dnia 7 marca 2014 r.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6183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1116824"/>
            <a:ext cx="8979001" cy="933453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</a:t>
            </a:r>
            <a:r>
              <a:rPr lang="pl-PL" sz="2400" b="1" dirty="0"/>
              <a:t>I – </a:t>
            </a:r>
            <a:r>
              <a:rPr lang="pl-PL" sz="2400" b="1" dirty="0" smtClean="0"/>
              <a:t>Wykorzystanie </a:t>
            </a:r>
            <a:r>
              <a:rPr lang="pl-PL" sz="2400" b="1" dirty="0"/>
              <a:t>działalności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badawczo-rozwojowej w </a:t>
            </a:r>
            <a:r>
              <a:rPr lang="pl-PL" sz="2400" b="1" dirty="0"/>
              <a:t>gospodarce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8" y="2363255"/>
            <a:ext cx="8640000" cy="15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958847"/>
            <a:ext cx="8979001" cy="933453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II – </a:t>
            </a:r>
            <a:r>
              <a:rPr lang="en-US" sz="2400" b="1" dirty="0" err="1" smtClean="0"/>
              <a:t>Wzrost</a:t>
            </a:r>
            <a:r>
              <a:rPr lang="en-US" sz="2400" b="1" dirty="0" smtClean="0"/>
              <a:t> e-</a:t>
            </a:r>
            <a:r>
              <a:rPr lang="en-US" sz="2400" b="1" dirty="0" err="1" smtClean="0"/>
              <a:t>potencjału</a:t>
            </a:r>
            <a:r>
              <a:rPr lang="pl-PL" sz="2400" b="1" dirty="0" smtClean="0"/>
              <a:t> </a:t>
            </a:r>
            <a:r>
              <a:rPr lang="en-US" sz="2400" b="1" dirty="0" err="1" smtClean="0"/>
              <a:t>Mazowsza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8" y="2374062"/>
            <a:ext cx="8640000" cy="15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1119698"/>
            <a:ext cx="8979001" cy="933453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III – </a:t>
            </a:r>
            <a:r>
              <a:rPr lang="pl-PL" sz="2400" b="1" dirty="0"/>
              <a:t>Rozwój potencjału innowacyjnego </a:t>
            </a:r>
            <a:br>
              <a:rPr lang="pl-PL" sz="2400" b="1" dirty="0"/>
            </a:br>
            <a:r>
              <a:rPr lang="pl-PL" sz="2400" b="1" dirty="0"/>
              <a:t>i </a:t>
            </a:r>
            <a:r>
              <a:rPr lang="pl-PL" sz="2400" b="1" dirty="0" smtClean="0"/>
              <a:t>przedsiębiorczości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8" y="2368316"/>
            <a:ext cx="8640000" cy="15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993829"/>
            <a:ext cx="8979001" cy="742023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IV </a:t>
            </a:r>
            <a:r>
              <a:rPr lang="pl-PL" sz="2400" b="1" dirty="0"/>
              <a:t>– </a:t>
            </a:r>
            <a:r>
              <a:rPr lang="en-US" sz="2400" b="1" dirty="0" err="1"/>
              <a:t>Przejście</a:t>
            </a:r>
            <a:r>
              <a:rPr lang="en-US" sz="2400" b="1" dirty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 err="1"/>
              <a:t>gospodarkę</a:t>
            </a:r>
            <a:r>
              <a:rPr lang="en-US" sz="2400" b="1" dirty="0"/>
              <a:t> </a:t>
            </a:r>
            <a:r>
              <a:rPr lang="en-US" sz="2400" b="1" dirty="0" err="1"/>
              <a:t>niskoemisyjną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4268" y="4620928"/>
            <a:ext cx="8979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Wskaźnik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Całkowita kwota certyfikowanych wydatków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kwalifikowalnych – </a:t>
            </a:r>
            <a:r>
              <a:rPr lang="pl-PL" b="1" dirty="0" smtClean="0"/>
              <a:t>planowana realizacja celu pośredniego na 2018 r. wynosi:</a:t>
            </a:r>
          </a:p>
          <a:p>
            <a:pPr marL="285750" indent="-285750" algn="just">
              <a:buFontTx/>
              <a:buChar char="-"/>
            </a:pPr>
            <a:r>
              <a:rPr lang="pl-PL" b="1" dirty="0" smtClean="0"/>
              <a:t>po uwzględnieniu wniosków o płatność ujętych w deklaracji IZ do IC z 21 grudnia 2018 r. </a:t>
            </a:r>
            <a:br>
              <a:rPr lang="pl-PL" b="1" dirty="0" smtClean="0"/>
            </a:br>
            <a:r>
              <a:rPr lang="pl-PL" b="1" dirty="0" smtClean="0"/>
              <a:t>– 105,66%,</a:t>
            </a:r>
          </a:p>
          <a:p>
            <a:pPr marL="285750" indent="-285750" algn="just">
              <a:buFontTx/>
              <a:buChar char="-"/>
            </a:pPr>
            <a:r>
              <a:rPr lang="pl-PL" b="1" dirty="0"/>
              <a:t>p</a:t>
            </a:r>
            <a:r>
              <a:rPr lang="pl-PL" b="1" dirty="0" smtClean="0"/>
              <a:t>o uwzględnieniu wszystkich zatwierdzonych do 31 grudnia 2018 r. wniosków o płatność  – 123,63%.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7" y="1991823"/>
            <a:ext cx="8640000" cy="23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268" y="997499"/>
            <a:ext cx="8979001" cy="933453"/>
          </a:xfrm>
        </p:spPr>
        <p:txBody>
          <a:bodyPr>
            <a:noAutofit/>
          </a:bodyPr>
          <a:lstStyle/>
          <a:p>
            <a:pPr algn="ctr" font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/>
              <a:t>Ramy wykonania </a:t>
            </a:r>
            <a:r>
              <a:rPr lang="pl-PL" sz="2400" b="1" dirty="0" smtClean="0"/>
              <a:t>(EFRR)</a:t>
            </a:r>
            <a:br>
              <a:rPr lang="pl-PL" sz="2400" b="1" dirty="0" smtClean="0"/>
            </a:br>
            <a:r>
              <a:rPr lang="pl-PL" sz="2400" b="1" dirty="0" smtClean="0"/>
              <a:t>Oś priorytetowa V </a:t>
            </a:r>
            <a:r>
              <a:rPr lang="pl-PL" sz="2400" b="1" dirty="0"/>
              <a:t>– </a:t>
            </a:r>
            <a:r>
              <a:rPr lang="en-US" sz="2400" b="1" dirty="0" err="1"/>
              <a:t>Gospodarka</a:t>
            </a:r>
            <a:r>
              <a:rPr lang="en-US" sz="2400" b="1" dirty="0"/>
              <a:t> </a:t>
            </a:r>
            <a:r>
              <a:rPr lang="en-US" sz="2400" b="1" dirty="0" err="1" smtClean="0"/>
              <a:t>przyjazna</a:t>
            </a:r>
            <a:r>
              <a:rPr lang="en-US" sz="2400" b="1" dirty="0" smtClean="0"/>
              <a:t> </a:t>
            </a:r>
            <a:r>
              <a:rPr lang="en-US" sz="2400" b="1" dirty="0" err="1"/>
              <a:t>środowisku</a:t>
            </a:r>
            <a:r>
              <a:rPr lang="pl-PL" sz="2400" b="1" dirty="0" smtClean="0"/>
              <a:t>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8" y="2302218"/>
            <a:ext cx="8640000" cy="19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2747</TotalTime>
  <Words>381</Words>
  <Application>Microsoft Office PowerPoint</Application>
  <PresentationFormat>Pokaz na ekranie (4:3)</PresentationFormat>
  <Paragraphs>42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Programy Regionalne</vt:lpstr>
      <vt:lpstr>Prezentacja programu PowerPoint</vt:lpstr>
      <vt:lpstr>Realizacja celów – rozporządzenie wykonawcze Komisji (UE) nr 215/2014 z dnia 7 marca 2014 r.</vt:lpstr>
      <vt:lpstr>Realizacja celów – rozporządzenie wykonawcze Komisji (UE) nr 215/2014 z dnia 7 marca 2014 r.</vt:lpstr>
      <vt:lpstr>Realizacja celów – rozporządzenie wykonawcze Komisji (UE) nr 215/2014 z dnia 7 marca 2014 r.</vt:lpstr>
      <vt:lpstr>Ramy wykonania (EFRR) Oś priorytetowa I – Wykorzystanie działalności  badawczo-rozwojowej w gospodarce </vt:lpstr>
      <vt:lpstr>Ramy wykonania (EFRR) Oś priorytetowa II – Wzrost e-potencjału Mazowsza </vt:lpstr>
      <vt:lpstr>Ramy wykonania (EFRR) Oś priorytetowa III – Rozwój potencjału innowacyjnego  i przedsiębiorczości </vt:lpstr>
      <vt:lpstr>Ramy wykonania (EFRR) Oś priorytetowa IV – Przejście na gospodarkę niskoemisyjną </vt:lpstr>
      <vt:lpstr>Ramy wykonania (EFRR) Oś priorytetowa V – Gospodarka przyjazna środowisku </vt:lpstr>
      <vt:lpstr>Ramy wykonania (EFRR) Oś priorytetowa VI – Jakość życia </vt:lpstr>
      <vt:lpstr>Ramy wykonania (EFRR) Oś priorytetowa VII – Rozwój regionalnego systemu transportowego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Wiśniewski Michał</cp:lastModifiedBy>
  <cp:revision>214</cp:revision>
  <cp:lastPrinted>2018-02-07T07:41:56Z</cp:lastPrinted>
  <dcterms:created xsi:type="dcterms:W3CDTF">2015-04-20T12:46:14Z</dcterms:created>
  <dcterms:modified xsi:type="dcterms:W3CDTF">2019-01-15T09:09:07Z</dcterms:modified>
</cp:coreProperties>
</file>