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400" r:id="rId3"/>
    <p:sldId id="398" r:id="rId4"/>
    <p:sldId id="401" r:id="rId5"/>
    <p:sldId id="402" r:id="rId6"/>
    <p:sldId id="387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4" d="100"/>
          <a:sy n="94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3C29B-B4C2-44AE-A962-8A04A9F4E2C3}" type="doc">
      <dgm:prSet loTypeId="urn:microsoft.com/office/officeart/2005/8/layout/default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pl-PL"/>
        </a:p>
      </dgm:t>
    </dgm:pt>
    <dgm:pt modelId="{5D4745B7-51A6-4E17-BECB-A38569CBA1F4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Punkt wyjścia do profilowania kierunków wsparcia, w tym ustalania kryteriów wyboru projektów </a:t>
          </a:r>
          <a:endParaRPr lang="pl-PL" dirty="0">
            <a:solidFill>
              <a:schemeClr val="tx1"/>
            </a:solidFill>
          </a:endParaRPr>
        </a:p>
      </dgm:t>
    </dgm:pt>
    <dgm:pt modelId="{75E8F7C3-7F6D-4BAD-9DB6-E2B63C8711BD}" type="parTrans" cxnId="{FCABFF0C-5D03-4167-B9F7-E9E9674B0CD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0B15DCA-759A-4C03-83E7-E23D07E8281D}" type="sibTrans" cxnId="{FCABFF0C-5D03-4167-B9F7-E9E9674B0CD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DE7735A-8E6B-4BED-BC2A-531D4DC2265C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Dokument przygotowywany w cyklach dwuletnich</a:t>
          </a:r>
        </a:p>
        <a:p>
          <a:r>
            <a:rPr lang="pl-PL" smtClean="0">
              <a:solidFill>
                <a:schemeClr val="tx1"/>
              </a:solidFill>
            </a:rPr>
            <a:t>Pierwszy dokument w 2016 r.</a:t>
          </a:r>
          <a:endParaRPr lang="pl-PL" dirty="0">
            <a:solidFill>
              <a:schemeClr val="tx1"/>
            </a:solidFill>
          </a:endParaRPr>
        </a:p>
      </dgm:t>
    </dgm:pt>
    <dgm:pt modelId="{6916B4F7-C263-489D-808E-48F2E062AC59}" type="parTrans" cxnId="{F9120A7B-F841-4A91-B466-B1122473979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C2C7D4E-42CA-43CF-B605-926258AA2750}" type="sibTrans" cxnId="{F9120A7B-F841-4A91-B466-B1122473979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DBB32A8-2AED-4910-9C64-1B34D7512D4F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Dane zagregowane w podziale na obszary: </a:t>
          </a:r>
        </a:p>
        <a:p>
          <a:r>
            <a:rPr lang="pl-PL" smtClean="0">
              <a:solidFill>
                <a:schemeClr val="tx1"/>
              </a:solidFill>
            </a:rPr>
            <a:t>demografia, rynek pracy integracja społecznej oraz edukacji i wykształcenia </a:t>
          </a:r>
          <a:endParaRPr lang="pl-PL" dirty="0">
            <a:solidFill>
              <a:schemeClr val="tx1"/>
            </a:solidFill>
          </a:endParaRPr>
        </a:p>
      </dgm:t>
    </dgm:pt>
    <dgm:pt modelId="{2BAD3B47-467C-44EF-B681-CBE5BD5A0728}" type="parTrans" cxnId="{47D763C9-D894-4324-B904-160B5661655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D8B4AF1-C60C-4A8E-A100-90F57BA338ED}" type="sibTrans" cxnId="{47D763C9-D894-4324-B904-160B5661655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1EB23FD-AC09-4502-ADC8-508E8D3C42D2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KE opracowała wzór dokumentu zawierający listę wskaźników</a:t>
          </a:r>
          <a:endParaRPr lang="pl-PL" dirty="0">
            <a:solidFill>
              <a:schemeClr val="tx1"/>
            </a:solidFill>
          </a:endParaRPr>
        </a:p>
      </dgm:t>
    </dgm:pt>
    <dgm:pt modelId="{525CA189-EF4F-475F-B783-9FBB705F17C4}" type="parTrans" cxnId="{B6584D77-B459-4563-BD9B-C968545366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EA9E73F-245E-484A-8E84-5C3EC7509ACE}" type="sibTrans" cxnId="{B6584D77-B459-4563-BD9B-C968545366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7841CC6-5D47-4154-9059-1F1C94D04D3E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+mj-lt"/>
            </a:rPr>
            <a:t>Zalecenie Komisji Europejskiej</a:t>
          </a:r>
          <a:r>
            <a:rPr lang="pl-PL" dirty="0" smtClean="0">
              <a:solidFill>
                <a:schemeClr val="tx1"/>
              </a:solidFill>
              <a:latin typeface="+mj-lt"/>
            </a:rPr>
            <a:t>, Dyrekcji Generalnej ds. Zatrudnienia, Spraw Socjalnych </a:t>
          </a:r>
          <a:br>
            <a:rPr lang="pl-PL" dirty="0" smtClean="0">
              <a:solidFill>
                <a:schemeClr val="tx1"/>
              </a:solidFill>
              <a:latin typeface="+mj-lt"/>
            </a:rPr>
          </a:br>
          <a:r>
            <a:rPr lang="pl-PL" dirty="0" smtClean="0">
              <a:solidFill>
                <a:schemeClr val="tx1"/>
              </a:solidFill>
              <a:latin typeface="+mj-lt"/>
            </a:rPr>
            <a:t>i Włączenia Społecznego </a:t>
          </a:r>
          <a:endParaRPr lang="pl-PL" dirty="0">
            <a:solidFill>
              <a:schemeClr val="tx1"/>
            </a:solidFill>
          </a:endParaRPr>
        </a:p>
      </dgm:t>
    </dgm:pt>
    <dgm:pt modelId="{A6938E8C-AA06-4314-AB84-55A94E8B122B}" type="parTrans" cxnId="{E22BA32A-C82C-4263-B9AE-D9794C9EEB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BC0FF39-D997-4133-93B3-D4362E9CF38B}" type="sibTrans" cxnId="{E22BA32A-C82C-4263-B9AE-D9794C9EEB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48623D2-5A82-41C8-9A64-504CC41CFC22}" type="pres">
      <dgm:prSet presAssocID="{EA83C29B-B4C2-44AE-A962-8A04A9F4E2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9F08F0-9206-4FE7-A60F-67AC301D42CC}" type="pres">
      <dgm:prSet presAssocID="{5D4745B7-51A6-4E17-BECB-A38569CBA1F4}" presName="node" presStyleLbl="node1" presStyleIdx="0" presStyleCnt="5" custLinFactY="12037" custLinFactNeighborX="-12489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263749-4766-47B7-9BA4-1E7FDA313698}" type="pres">
      <dgm:prSet presAssocID="{50B15DCA-759A-4C03-83E7-E23D07E8281D}" presName="sibTrans" presStyleCnt="0"/>
      <dgm:spPr/>
    </dgm:pt>
    <dgm:pt modelId="{192C752A-9E09-4D6B-826B-A6A372F02AAA}" type="pres">
      <dgm:prSet presAssocID="{7DE7735A-8E6B-4BED-BC2A-531D4DC2265C}" presName="node" presStyleLbl="node1" presStyleIdx="1" presStyleCnt="5" custLinFactY="12649" custLinFactNeighborX="1469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721925-1015-408C-BF7D-D5EA297B1D0D}" type="pres">
      <dgm:prSet presAssocID="{BC2C7D4E-42CA-43CF-B605-926258AA2750}" presName="sibTrans" presStyleCnt="0"/>
      <dgm:spPr/>
    </dgm:pt>
    <dgm:pt modelId="{3883CF25-931F-451C-8DB1-F7876624F9B2}" type="pres">
      <dgm:prSet presAssocID="{6DBB32A8-2AED-4910-9C64-1B34D7512D4F}" presName="node" presStyleLbl="node1" presStyleIdx="2" presStyleCnt="5" custLinFactY="12037" custLinFactNeighborX="-15061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8A4FB-57CF-44E5-9119-76C460E204E0}" type="pres">
      <dgm:prSet presAssocID="{1D8B4AF1-C60C-4A8E-A100-90F57BA338ED}" presName="sibTrans" presStyleCnt="0"/>
      <dgm:spPr/>
    </dgm:pt>
    <dgm:pt modelId="{82C10122-509B-41AB-A518-82727E702661}" type="pres">
      <dgm:prSet presAssocID="{41EB23FD-AC09-4502-ADC8-508E8D3C42D2}" presName="node" presStyleLbl="node1" presStyleIdx="3" presStyleCnt="5" custLinFactY="12649" custLinFactNeighborX="2939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19CDBE-2DB0-4843-8750-898D92480CB5}" type="pres">
      <dgm:prSet presAssocID="{FEA9E73F-245E-484A-8E84-5C3EC7509ACE}" presName="sibTrans" presStyleCnt="0"/>
      <dgm:spPr/>
    </dgm:pt>
    <dgm:pt modelId="{43CA903C-677C-4359-BCAD-EA7BA5082D3D}" type="pres">
      <dgm:prSet presAssocID="{D7841CC6-5D47-4154-9059-1F1C94D04D3E}" presName="node" presStyleLbl="node1" presStyleIdx="4" presStyleCnt="5" custScaleX="148403" custLinFactY="-100000" custLinFactNeighborX="-4408" custLinFactNeighborY="-1290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1EACBE-3B66-44AE-9350-17682DCA9A8E}" type="presOf" srcId="{6DBB32A8-2AED-4910-9C64-1B34D7512D4F}" destId="{3883CF25-931F-451C-8DB1-F7876624F9B2}" srcOrd="0" destOrd="0" presId="urn:microsoft.com/office/officeart/2005/8/layout/default"/>
    <dgm:cxn modelId="{42E918A8-CBD7-4A9C-AAE8-818F44ECE88A}" type="presOf" srcId="{5D4745B7-51A6-4E17-BECB-A38569CBA1F4}" destId="{769F08F0-9206-4FE7-A60F-67AC301D42CC}" srcOrd="0" destOrd="0" presId="urn:microsoft.com/office/officeart/2005/8/layout/default"/>
    <dgm:cxn modelId="{5814D4F3-0116-4D8F-B512-DB0BD563ED32}" type="presOf" srcId="{D7841CC6-5D47-4154-9059-1F1C94D04D3E}" destId="{43CA903C-677C-4359-BCAD-EA7BA5082D3D}" srcOrd="0" destOrd="0" presId="urn:microsoft.com/office/officeart/2005/8/layout/default"/>
    <dgm:cxn modelId="{E22BA32A-C82C-4263-B9AE-D9794C9EEB12}" srcId="{EA83C29B-B4C2-44AE-A962-8A04A9F4E2C3}" destId="{D7841CC6-5D47-4154-9059-1F1C94D04D3E}" srcOrd="4" destOrd="0" parTransId="{A6938E8C-AA06-4314-AB84-55A94E8B122B}" sibTransId="{0BC0FF39-D997-4133-93B3-D4362E9CF38B}"/>
    <dgm:cxn modelId="{A9443EBB-5F69-4EE1-BB1F-CDCBB5FA5A59}" type="presOf" srcId="{41EB23FD-AC09-4502-ADC8-508E8D3C42D2}" destId="{82C10122-509B-41AB-A518-82727E702661}" srcOrd="0" destOrd="0" presId="urn:microsoft.com/office/officeart/2005/8/layout/default"/>
    <dgm:cxn modelId="{FCABFF0C-5D03-4167-B9F7-E9E9674B0CD2}" srcId="{EA83C29B-B4C2-44AE-A962-8A04A9F4E2C3}" destId="{5D4745B7-51A6-4E17-BECB-A38569CBA1F4}" srcOrd="0" destOrd="0" parTransId="{75E8F7C3-7F6D-4BAD-9DB6-E2B63C8711BD}" sibTransId="{50B15DCA-759A-4C03-83E7-E23D07E8281D}"/>
    <dgm:cxn modelId="{B6584D77-B459-4563-BD9B-C96854536658}" srcId="{EA83C29B-B4C2-44AE-A962-8A04A9F4E2C3}" destId="{41EB23FD-AC09-4502-ADC8-508E8D3C42D2}" srcOrd="3" destOrd="0" parTransId="{525CA189-EF4F-475F-B783-9FBB705F17C4}" sibTransId="{FEA9E73F-245E-484A-8E84-5C3EC7509ACE}"/>
    <dgm:cxn modelId="{9B0E62FA-7A82-42E8-A510-641CD26D566F}" type="presOf" srcId="{7DE7735A-8E6B-4BED-BC2A-531D4DC2265C}" destId="{192C752A-9E09-4D6B-826B-A6A372F02AAA}" srcOrd="0" destOrd="0" presId="urn:microsoft.com/office/officeart/2005/8/layout/default"/>
    <dgm:cxn modelId="{F9120A7B-F841-4A91-B466-B1122473979A}" srcId="{EA83C29B-B4C2-44AE-A962-8A04A9F4E2C3}" destId="{7DE7735A-8E6B-4BED-BC2A-531D4DC2265C}" srcOrd="1" destOrd="0" parTransId="{6916B4F7-C263-489D-808E-48F2E062AC59}" sibTransId="{BC2C7D4E-42CA-43CF-B605-926258AA2750}"/>
    <dgm:cxn modelId="{47D763C9-D894-4324-B904-160B5661655B}" srcId="{EA83C29B-B4C2-44AE-A962-8A04A9F4E2C3}" destId="{6DBB32A8-2AED-4910-9C64-1B34D7512D4F}" srcOrd="2" destOrd="0" parTransId="{2BAD3B47-467C-44EF-B681-CBE5BD5A0728}" sibTransId="{1D8B4AF1-C60C-4A8E-A100-90F57BA338ED}"/>
    <dgm:cxn modelId="{EACDBAD6-589B-44D1-86C7-CB2AB35AAC1A}" type="presOf" srcId="{EA83C29B-B4C2-44AE-A962-8A04A9F4E2C3}" destId="{348623D2-5A82-41C8-9A64-504CC41CFC22}" srcOrd="0" destOrd="0" presId="urn:microsoft.com/office/officeart/2005/8/layout/default"/>
    <dgm:cxn modelId="{22D4D81A-1FE4-40A5-AB5A-86579BCE2CE0}" type="presParOf" srcId="{348623D2-5A82-41C8-9A64-504CC41CFC22}" destId="{769F08F0-9206-4FE7-A60F-67AC301D42CC}" srcOrd="0" destOrd="0" presId="urn:microsoft.com/office/officeart/2005/8/layout/default"/>
    <dgm:cxn modelId="{D0CE251A-B135-4C3A-8625-ED6B559B4367}" type="presParOf" srcId="{348623D2-5A82-41C8-9A64-504CC41CFC22}" destId="{AC263749-4766-47B7-9BA4-1E7FDA313698}" srcOrd="1" destOrd="0" presId="urn:microsoft.com/office/officeart/2005/8/layout/default"/>
    <dgm:cxn modelId="{37BC6F95-3DF0-48D2-84D5-AE9A4A4C400A}" type="presParOf" srcId="{348623D2-5A82-41C8-9A64-504CC41CFC22}" destId="{192C752A-9E09-4D6B-826B-A6A372F02AAA}" srcOrd="2" destOrd="0" presId="urn:microsoft.com/office/officeart/2005/8/layout/default"/>
    <dgm:cxn modelId="{D049E6E9-7D4C-4985-A9A8-D083FD8B6AAE}" type="presParOf" srcId="{348623D2-5A82-41C8-9A64-504CC41CFC22}" destId="{27721925-1015-408C-BF7D-D5EA297B1D0D}" srcOrd="3" destOrd="0" presId="urn:microsoft.com/office/officeart/2005/8/layout/default"/>
    <dgm:cxn modelId="{715C0DB9-8027-469A-AD3F-83C91ED0EF15}" type="presParOf" srcId="{348623D2-5A82-41C8-9A64-504CC41CFC22}" destId="{3883CF25-931F-451C-8DB1-F7876624F9B2}" srcOrd="4" destOrd="0" presId="urn:microsoft.com/office/officeart/2005/8/layout/default"/>
    <dgm:cxn modelId="{4D014FA4-FE29-4828-AF89-7E2134F9CDED}" type="presParOf" srcId="{348623D2-5A82-41C8-9A64-504CC41CFC22}" destId="{6F88A4FB-57CF-44E5-9119-76C460E204E0}" srcOrd="5" destOrd="0" presId="urn:microsoft.com/office/officeart/2005/8/layout/default"/>
    <dgm:cxn modelId="{FDF43A0D-1E5E-4DFE-AF5B-617D8E7705FC}" type="presParOf" srcId="{348623D2-5A82-41C8-9A64-504CC41CFC22}" destId="{82C10122-509B-41AB-A518-82727E702661}" srcOrd="6" destOrd="0" presId="urn:microsoft.com/office/officeart/2005/8/layout/default"/>
    <dgm:cxn modelId="{E4283C98-B64B-4899-95C6-541EFFFA0FE1}" type="presParOf" srcId="{348623D2-5A82-41C8-9A64-504CC41CFC22}" destId="{3A19CDBE-2DB0-4843-8750-898D92480CB5}" srcOrd="7" destOrd="0" presId="urn:microsoft.com/office/officeart/2005/8/layout/default"/>
    <dgm:cxn modelId="{2C767A28-C738-44E1-BD6F-652E43091D10}" type="presParOf" srcId="{348623D2-5A82-41C8-9A64-504CC41CFC22}" destId="{43CA903C-677C-4359-BCAD-EA7BA5082D3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C0181-35DB-406B-8468-EFA27D6B015F}" type="doc">
      <dgm:prSet loTypeId="urn:microsoft.com/office/officeart/2005/8/layout/process1" loCatId="process" qsTypeId="urn:microsoft.com/office/officeart/2005/8/quickstyle/simple2" qsCatId="simple" csTypeId="urn:microsoft.com/office/officeart/2005/8/colors/accent4_2" csCatId="accent4" phldr="1"/>
      <dgm:spPr/>
    </dgm:pt>
    <dgm:pt modelId="{CC71BB2B-F8A8-4E05-9DC7-C4477508FB84}" type="pres">
      <dgm:prSet presAssocID="{705C0181-35DB-406B-8468-EFA27D6B015F}" presName="Name0" presStyleCnt="0">
        <dgm:presLayoutVars>
          <dgm:dir/>
          <dgm:resizeHandles val="exact"/>
        </dgm:presLayoutVars>
      </dgm:prSet>
      <dgm:spPr/>
    </dgm:pt>
  </dgm:ptLst>
  <dgm:cxnLst>
    <dgm:cxn modelId="{58C8AD8A-892C-4A7E-B0E0-A61E49C759DD}" type="presOf" srcId="{705C0181-35DB-406B-8468-EFA27D6B015F}" destId="{CC71BB2B-F8A8-4E05-9DC7-C4477508FB8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ED9DB-D41C-4CD3-B90F-2469948AE4E5}" type="doc">
      <dgm:prSet loTypeId="urn:microsoft.com/office/officeart/2005/8/layout/matrix1" loCatId="matrix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99D2E19B-0146-42F5-9B64-B5F9842332FC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ZAŁOŻENIA PRZYJĘTE W OPRACOWANIU DANYCH</a:t>
          </a:r>
          <a:endParaRPr lang="pl-PL" dirty="0">
            <a:solidFill>
              <a:schemeClr val="tx1"/>
            </a:solidFill>
          </a:endParaRPr>
        </a:p>
      </dgm:t>
    </dgm:pt>
    <dgm:pt modelId="{86A0E69B-1720-427E-B029-F6189D65801B}" type="parTrans" cxnId="{D22A2627-C602-4B20-971A-FC98CE717B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F64556-F49B-446C-B530-EB4F08605BC4}" type="sibTrans" cxnId="{D22A2627-C602-4B20-971A-FC98CE717BD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7E3C9B4-A3C6-4A62-97ED-29EE403F1FC9}">
      <dgm:prSet phldrT="[Tekst]"/>
      <dgm:spPr/>
      <dgm:t>
        <a:bodyPr/>
        <a:lstStyle/>
        <a:p>
          <a:endParaRPr lang="pl-PL" dirty="0" smtClean="0">
            <a:solidFill>
              <a:schemeClr val="tx1"/>
            </a:solidFill>
          </a:endParaRPr>
        </a:p>
        <a:p>
          <a:r>
            <a:rPr lang="pl-PL" dirty="0" smtClean="0">
              <a:solidFill>
                <a:schemeClr val="tx1"/>
              </a:solidFill>
            </a:rPr>
            <a:t>Wskaźniki zagregowane zgodnie ze wzorem przedstawionym przez KE</a:t>
          </a:r>
          <a:endParaRPr lang="pl-PL" dirty="0">
            <a:solidFill>
              <a:schemeClr val="tx1"/>
            </a:solidFill>
          </a:endParaRPr>
        </a:p>
      </dgm:t>
    </dgm:pt>
    <dgm:pt modelId="{4F9816F8-E674-4716-AFFD-022834BB38A0}" type="parTrans" cxnId="{6D2EA7B8-172D-417D-86BC-1E8E3ADA82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C1253EC-1BE5-4CCC-91AF-C48F7DF80144}" type="sibTrans" cxnId="{6D2EA7B8-172D-417D-86BC-1E8E3ADA821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B093562-39A3-425B-82F4-E460A198F620}">
      <dgm:prSet phldrT="[Tekst]"/>
      <dgm:spPr/>
      <dgm:t>
        <a:bodyPr/>
        <a:lstStyle/>
        <a:p>
          <a:endParaRPr lang="pl-PL" smtClean="0">
            <a:solidFill>
              <a:schemeClr val="tx1"/>
            </a:solidFill>
          </a:endParaRPr>
        </a:p>
        <a:p>
          <a:r>
            <a:rPr lang="pl-PL" smtClean="0">
              <a:solidFill>
                <a:schemeClr val="tx1"/>
              </a:solidFill>
            </a:rPr>
            <a:t>Przedstawienie większości wskaźników </a:t>
          </a:r>
          <a:br>
            <a:rPr lang="pl-PL" smtClean="0">
              <a:solidFill>
                <a:schemeClr val="tx1"/>
              </a:solidFill>
            </a:rPr>
          </a:br>
          <a:r>
            <a:rPr lang="pl-PL" smtClean="0">
              <a:solidFill>
                <a:schemeClr val="tx1"/>
              </a:solidFill>
            </a:rPr>
            <a:t>w układzie dwuletnim </a:t>
          </a:r>
        </a:p>
        <a:p>
          <a:r>
            <a:rPr lang="pl-PL" smtClean="0">
              <a:solidFill>
                <a:schemeClr val="tx1"/>
              </a:solidFill>
            </a:rPr>
            <a:t>na lata 2013, 2015 i 2017</a:t>
          </a:r>
        </a:p>
        <a:p>
          <a:endParaRPr lang="pl-PL" dirty="0">
            <a:solidFill>
              <a:schemeClr val="tx1"/>
            </a:solidFill>
          </a:endParaRPr>
        </a:p>
      </dgm:t>
    </dgm:pt>
    <dgm:pt modelId="{1AEF3836-87B3-4FB0-8D17-9F710DB87185}" type="parTrans" cxnId="{BA81A07E-EC02-4AB3-A713-B7DC9AF752A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7D081AB-8C59-4135-98DD-A74E265B212A}" type="sibTrans" cxnId="{BA81A07E-EC02-4AB3-A713-B7DC9AF752A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523E21B-6239-4BA6-B35C-29EF7CB85FB8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Rozszerzenie katalogu wskaźników </a:t>
          </a:r>
          <a:br>
            <a:rPr lang="pl-PL" smtClean="0">
              <a:solidFill>
                <a:schemeClr val="tx1"/>
              </a:solidFill>
            </a:rPr>
          </a:br>
          <a:r>
            <a:rPr lang="pl-PL" smtClean="0">
              <a:solidFill>
                <a:schemeClr val="tx1"/>
              </a:solidFill>
            </a:rPr>
            <a:t>i danych jakościowych </a:t>
          </a:r>
          <a:br>
            <a:rPr lang="pl-PL" smtClean="0">
              <a:solidFill>
                <a:schemeClr val="tx1"/>
              </a:solidFill>
            </a:rPr>
          </a:br>
          <a:r>
            <a:rPr lang="pl-PL" smtClean="0">
              <a:solidFill>
                <a:schemeClr val="tx1"/>
              </a:solidFill>
            </a:rPr>
            <a:t>z uwzględnieniem specyficznej sytuacji województwa mazowieckiego</a:t>
          </a:r>
          <a:endParaRPr lang="pl-PL" dirty="0">
            <a:solidFill>
              <a:schemeClr val="tx1"/>
            </a:solidFill>
          </a:endParaRPr>
        </a:p>
      </dgm:t>
    </dgm:pt>
    <dgm:pt modelId="{3CA62B81-A355-44C5-9F88-B74A9BB4A809}" type="parTrans" cxnId="{156C2779-3A49-4895-B8D7-D5806140212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99FB00E-C369-4D65-883B-234F559AA163}" type="sibTrans" cxnId="{156C2779-3A49-4895-B8D7-D5806140212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AE4BF3-5455-4ECA-B482-AED723D80F2E}">
      <dgm:prSet phldrT="[Tekst]"/>
      <dgm:spPr/>
      <dgm:t>
        <a:bodyPr/>
        <a:lstStyle/>
        <a:p>
          <a:r>
            <a:rPr lang="pl-PL" smtClean="0">
              <a:solidFill>
                <a:schemeClr val="tx1"/>
              </a:solidFill>
            </a:rPr>
            <a:t>Dane ilościowe prezentowane w załącznikach (w tym na poziomie powiatu i gminy), </a:t>
          </a:r>
        </a:p>
        <a:p>
          <a:r>
            <a:rPr lang="pl-PL" smtClean="0">
              <a:solidFill>
                <a:schemeClr val="tx1"/>
              </a:solidFill>
            </a:rPr>
            <a:t>wnioski do wskaźników oraz rekomendacje prezentowane w opisie</a:t>
          </a:r>
          <a:endParaRPr lang="pl-PL" dirty="0">
            <a:solidFill>
              <a:schemeClr val="tx1"/>
            </a:solidFill>
          </a:endParaRPr>
        </a:p>
      </dgm:t>
    </dgm:pt>
    <dgm:pt modelId="{9D6A4143-8C3F-4182-A759-86952A55DA15}" type="parTrans" cxnId="{84C44F38-C164-4F62-AD9A-C6241B00687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E31D7D0-43AF-4443-9F07-417015B8EB09}" type="sibTrans" cxnId="{84C44F38-C164-4F62-AD9A-C6241B00687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DFC08B-1E8B-4C10-81A2-ECBC620A0CA3}" type="pres">
      <dgm:prSet presAssocID="{2EAED9DB-D41C-4CD3-B90F-2469948AE4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4F3A26-5352-47D5-AAE7-95A30BFBC817}" type="pres">
      <dgm:prSet presAssocID="{2EAED9DB-D41C-4CD3-B90F-2469948AE4E5}" presName="matrix" presStyleCnt="0"/>
      <dgm:spPr/>
    </dgm:pt>
    <dgm:pt modelId="{7C8410C4-2018-414B-B718-31BFB69E3A25}" type="pres">
      <dgm:prSet presAssocID="{2EAED9DB-D41C-4CD3-B90F-2469948AE4E5}" presName="tile1" presStyleLbl="node1" presStyleIdx="0" presStyleCnt="4"/>
      <dgm:spPr/>
      <dgm:t>
        <a:bodyPr/>
        <a:lstStyle/>
        <a:p>
          <a:endParaRPr lang="pl-PL"/>
        </a:p>
      </dgm:t>
    </dgm:pt>
    <dgm:pt modelId="{B23CF4B8-D63A-4746-8578-64A6F7078034}" type="pres">
      <dgm:prSet presAssocID="{2EAED9DB-D41C-4CD3-B90F-2469948AE4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ED37C4-A6C3-4C57-B838-E1743CE3C5E1}" type="pres">
      <dgm:prSet presAssocID="{2EAED9DB-D41C-4CD3-B90F-2469948AE4E5}" presName="tile2" presStyleLbl="node1" presStyleIdx="1" presStyleCnt="4" custLinFactNeighborX="1034" custLinFactNeighborY="-56595"/>
      <dgm:spPr/>
      <dgm:t>
        <a:bodyPr/>
        <a:lstStyle/>
        <a:p>
          <a:endParaRPr lang="pl-PL"/>
        </a:p>
      </dgm:t>
    </dgm:pt>
    <dgm:pt modelId="{D90F2DD6-9096-4E7C-8B78-352380DF766E}" type="pres">
      <dgm:prSet presAssocID="{2EAED9DB-D41C-4CD3-B90F-2469948AE4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C1F2E6-2A0A-4CEA-9CFA-A1F079948B1F}" type="pres">
      <dgm:prSet presAssocID="{2EAED9DB-D41C-4CD3-B90F-2469948AE4E5}" presName="tile3" presStyleLbl="node1" presStyleIdx="2" presStyleCnt="4"/>
      <dgm:spPr/>
      <dgm:t>
        <a:bodyPr/>
        <a:lstStyle/>
        <a:p>
          <a:endParaRPr lang="pl-PL"/>
        </a:p>
      </dgm:t>
    </dgm:pt>
    <dgm:pt modelId="{715A9D61-B594-4ADF-8963-13BF75D3BEE5}" type="pres">
      <dgm:prSet presAssocID="{2EAED9DB-D41C-4CD3-B90F-2469948AE4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06B87F-DEBA-4B16-AD3F-E00C5916A0F4}" type="pres">
      <dgm:prSet presAssocID="{2EAED9DB-D41C-4CD3-B90F-2469948AE4E5}" presName="tile4" presStyleLbl="node1" presStyleIdx="3" presStyleCnt="4"/>
      <dgm:spPr/>
      <dgm:t>
        <a:bodyPr/>
        <a:lstStyle/>
        <a:p>
          <a:endParaRPr lang="pl-PL"/>
        </a:p>
      </dgm:t>
    </dgm:pt>
    <dgm:pt modelId="{A07B27B6-D703-4B08-AEB4-A7F2D7347796}" type="pres">
      <dgm:prSet presAssocID="{2EAED9DB-D41C-4CD3-B90F-2469948AE4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8FD8DC-2E88-4128-A72D-B528E0679723}" type="pres">
      <dgm:prSet presAssocID="{2EAED9DB-D41C-4CD3-B90F-2469948AE4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48C726F4-192D-4E6B-BFD7-0E73A41501C8}" type="presOf" srcId="{99D2E19B-0146-42F5-9B64-B5F9842332FC}" destId="{BD8FD8DC-2E88-4128-A72D-B528E0679723}" srcOrd="0" destOrd="0" presId="urn:microsoft.com/office/officeart/2005/8/layout/matrix1"/>
    <dgm:cxn modelId="{156C2779-3A49-4895-B8D7-D58061402123}" srcId="{99D2E19B-0146-42F5-9B64-B5F9842332FC}" destId="{B523E21B-6239-4BA6-B35C-29EF7CB85FB8}" srcOrd="2" destOrd="0" parTransId="{3CA62B81-A355-44C5-9F88-B74A9BB4A809}" sibTransId="{099FB00E-C369-4D65-883B-234F559AA163}"/>
    <dgm:cxn modelId="{84C44F38-C164-4F62-AD9A-C6241B006870}" srcId="{99D2E19B-0146-42F5-9B64-B5F9842332FC}" destId="{04AE4BF3-5455-4ECA-B482-AED723D80F2E}" srcOrd="3" destOrd="0" parTransId="{9D6A4143-8C3F-4182-A759-86952A55DA15}" sibTransId="{4E31D7D0-43AF-4443-9F07-417015B8EB09}"/>
    <dgm:cxn modelId="{4A68D337-31C1-485B-B291-2156BB7F69CA}" type="presOf" srcId="{2EAED9DB-D41C-4CD3-B90F-2469948AE4E5}" destId="{B1DFC08B-1E8B-4C10-81A2-ECBC620A0CA3}" srcOrd="0" destOrd="0" presId="urn:microsoft.com/office/officeart/2005/8/layout/matrix1"/>
    <dgm:cxn modelId="{D351499A-DECF-4DE5-A42A-6629B1C4004E}" type="presOf" srcId="{27E3C9B4-A3C6-4A62-97ED-29EE403F1FC9}" destId="{7C8410C4-2018-414B-B718-31BFB69E3A25}" srcOrd="0" destOrd="0" presId="urn:microsoft.com/office/officeart/2005/8/layout/matrix1"/>
    <dgm:cxn modelId="{6D2EA7B8-172D-417D-86BC-1E8E3ADA8212}" srcId="{99D2E19B-0146-42F5-9B64-B5F9842332FC}" destId="{27E3C9B4-A3C6-4A62-97ED-29EE403F1FC9}" srcOrd="0" destOrd="0" parTransId="{4F9816F8-E674-4716-AFFD-022834BB38A0}" sibTransId="{CC1253EC-1BE5-4CCC-91AF-C48F7DF80144}"/>
    <dgm:cxn modelId="{C4AE793F-D1FA-48EF-B97B-66A90F11ECC2}" type="presOf" srcId="{B523E21B-6239-4BA6-B35C-29EF7CB85FB8}" destId="{715A9D61-B594-4ADF-8963-13BF75D3BEE5}" srcOrd="1" destOrd="0" presId="urn:microsoft.com/office/officeart/2005/8/layout/matrix1"/>
    <dgm:cxn modelId="{C6235F1C-0B00-4892-BD50-34E1DE54F80F}" type="presOf" srcId="{27E3C9B4-A3C6-4A62-97ED-29EE403F1FC9}" destId="{B23CF4B8-D63A-4746-8578-64A6F7078034}" srcOrd="1" destOrd="0" presId="urn:microsoft.com/office/officeart/2005/8/layout/matrix1"/>
    <dgm:cxn modelId="{09CF62C8-252E-4B14-A143-3590683D9D40}" type="presOf" srcId="{04AE4BF3-5455-4ECA-B482-AED723D80F2E}" destId="{1106B87F-DEBA-4B16-AD3F-E00C5916A0F4}" srcOrd="0" destOrd="0" presId="urn:microsoft.com/office/officeart/2005/8/layout/matrix1"/>
    <dgm:cxn modelId="{A00A7500-E855-41DA-BFDA-684C8C9EAED3}" type="presOf" srcId="{FB093562-39A3-425B-82F4-E460A198F620}" destId="{D90F2DD6-9096-4E7C-8B78-352380DF766E}" srcOrd="1" destOrd="0" presId="urn:microsoft.com/office/officeart/2005/8/layout/matrix1"/>
    <dgm:cxn modelId="{0F5598CF-EEC0-46DE-B08D-549063AAB15E}" type="presOf" srcId="{FB093562-39A3-425B-82F4-E460A198F620}" destId="{BAED37C4-A6C3-4C57-B838-E1743CE3C5E1}" srcOrd="0" destOrd="0" presId="urn:microsoft.com/office/officeart/2005/8/layout/matrix1"/>
    <dgm:cxn modelId="{D7282479-9FBD-4AE4-8B05-3947E75CE656}" type="presOf" srcId="{B523E21B-6239-4BA6-B35C-29EF7CB85FB8}" destId="{66C1F2E6-2A0A-4CEA-9CFA-A1F079948B1F}" srcOrd="0" destOrd="0" presId="urn:microsoft.com/office/officeart/2005/8/layout/matrix1"/>
    <dgm:cxn modelId="{BA81A07E-EC02-4AB3-A713-B7DC9AF752A9}" srcId="{99D2E19B-0146-42F5-9B64-B5F9842332FC}" destId="{FB093562-39A3-425B-82F4-E460A198F620}" srcOrd="1" destOrd="0" parTransId="{1AEF3836-87B3-4FB0-8D17-9F710DB87185}" sibTransId="{97D081AB-8C59-4135-98DD-A74E265B212A}"/>
    <dgm:cxn modelId="{6B1223CE-91F7-4F7C-9CCA-66061808CA21}" type="presOf" srcId="{04AE4BF3-5455-4ECA-B482-AED723D80F2E}" destId="{A07B27B6-D703-4B08-AEB4-A7F2D7347796}" srcOrd="1" destOrd="0" presId="urn:microsoft.com/office/officeart/2005/8/layout/matrix1"/>
    <dgm:cxn modelId="{D22A2627-C602-4B20-971A-FC98CE717BD5}" srcId="{2EAED9DB-D41C-4CD3-B90F-2469948AE4E5}" destId="{99D2E19B-0146-42F5-9B64-B5F9842332FC}" srcOrd="0" destOrd="0" parTransId="{86A0E69B-1720-427E-B029-F6189D65801B}" sibTransId="{B1F64556-F49B-446C-B530-EB4F08605BC4}"/>
    <dgm:cxn modelId="{B3D6E0C0-7355-42DC-9F54-7AED10424DE2}" type="presParOf" srcId="{B1DFC08B-1E8B-4C10-81A2-ECBC620A0CA3}" destId="{6B4F3A26-5352-47D5-AAE7-95A30BFBC817}" srcOrd="0" destOrd="0" presId="urn:microsoft.com/office/officeart/2005/8/layout/matrix1"/>
    <dgm:cxn modelId="{8DE3B7CA-B0F1-47C0-B38B-5C04296CCEDB}" type="presParOf" srcId="{6B4F3A26-5352-47D5-AAE7-95A30BFBC817}" destId="{7C8410C4-2018-414B-B718-31BFB69E3A25}" srcOrd="0" destOrd="0" presId="urn:microsoft.com/office/officeart/2005/8/layout/matrix1"/>
    <dgm:cxn modelId="{92880416-7A2B-4453-9475-71A5E71BC14B}" type="presParOf" srcId="{6B4F3A26-5352-47D5-AAE7-95A30BFBC817}" destId="{B23CF4B8-D63A-4746-8578-64A6F7078034}" srcOrd="1" destOrd="0" presId="urn:microsoft.com/office/officeart/2005/8/layout/matrix1"/>
    <dgm:cxn modelId="{A37D48F7-37B7-4132-9156-2C67F6BD9B8D}" type="presParOf" srcId="{6B4F3A26-5352-47D5-AAE7-95A30BFBC817}" destId="{BAED37C4-A6C3-4C57-B838-E1743CE3C5E1}" srcOrd="2" destOrd="0" presId="urn:microsoft.com/office/officeart/2005/8/layout/matrix1"/>
    <dgm:cxn modelId="{EDCF2721-4810-4C08-BF6C-EE27EDD2EF1E}" type="presParOf" srcId="{6B4F3A26-5352-47D5-AAE7-95A30BFBC817}" destId="{D90F2DD6-9096-4E7C-8B78-352380DF766E}" srcOrd="3" destOrd="0" presId="urn:microsoft.com/office/officeart/2005/8/layout/matrix1"/>
    <dgm:cxn modelId="{D8FA3A5B-9D57-49B1-B5F8-BDA557906C17}" type="presParOf" srcId="{6B4F3A26-5352-47D5-AAE7-95A30BFBC817}" destId="{66C1F2E6-2A0A-4CEA-9CFA-A1F079948B1F}" srcOrd="4" destOrd="0" presId="urn:microsoft.com/office/officeart/2005/8/layout/matrix1"/>
    <dgm:cxn modelId="{AFF37AC7-1834-405C-9A4F-B1B6C084BA5D}" type="presParOf" srcId="{6B4F3A26-5352-47D5-AAE7-95A30BFBC817}" destId="{715A9D61-B594-4ADF-8963-13BF75D3BEE5}" srcOrd="5" destOrd="0" presId="urn:microsoft.com/office/officeart/2005/8/layout/matrix1"/>
    <dgm:cxn modelId="{81FF50C0-0372-4D97-8F7B-8AF29CA38D6E}" type="presParOf" srcId="{6B4F3A26-5352-47D5-AAE7-95A30BFBC817}" destId="{1106B87F-DEBA-4B16-AD3F-E00C5916A0F4}" srcOrd="6" destOrd="0" presId="urn:microsoft.com/office/officeart/2005/8/layout/matrix1"/>
    <dgm:cxn modelId="{E1E8E5DD-C6E9-46D2-A7A7-7943488AB565}" type="presParOf" srcId="{6B4F3A26-5352-47D5-AAE7-95A30BFBC817}" destId="{A07B27B6-D703-4B08-AEB4-A7F2D7347796}" srcOrd="7" destOrd="0" presId="urn:microsoft.com/office/officeart/2005/8/layout/matrix1"/>
    <dgm:cxn modelId="{E1E6499C-96CA-46E7-BB4D-19DC53E026CD}" type="presParOf" srcId="{B1DFC08B-1E8B-4C10-81A2-ECBC620A0CA3}" destId="{BD8FD8DC-2E88-4128-A72D-B528E06797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C0181-35DB-406B-8468-EFA27D6B015F}" type="doc">
      <dgm:prSet loTypeId="urn:microsoft.com/office/officeart/2005/8/layout/process1" loCatId="process" qsTypeId="urn:microsoft.com/office/officeart/2005/8/quickstyle/simple2" qsCatId="simple" csTypeId="urn:microsoft.com/office/officeart/2005/8/colors/accent4_2" csCatId="accent4" phldr="1"/>
      <dgm:spPr/>
    </dgm:pt>
    <dgm:pt modelId="{CC71BB2B-F8A8-4E05-9DC7-C4477508FB84}" type="pres">
      <dgm:prSet presAssocID="{705C0181-35DB-406B-8468-EFA27D6B015F}" presName="Name0" presStyleCnt="0">
        <dgm:presLayoutVars>
          <dgm:dir/>
          <dgm:resizeHandles val="exact"/>
        </dgm:presLayoutVars>
      </dgm:prSet>
      <dgm:spPr/>
    </dgm:pt>
  </dgm:ptLst>
  <dgm:cxnLst>
    <dgm:cxn modelId="{0B1C10D9-FA2A-4497-8BD0-ADBF2653805A}" type="presOf" srcId="{705C0181-35DB-406B-8468-EFA27D6B015F}" destId="{CC71BB2B-F8A8-4E05-9DC7-C4477508FB8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89384-A96B-432A-8331-08F37913E2B1}" type="doc">
      <dgm:prSet loTypeId="urn:microsoft.com/office/officeart/2005/8/layout/hProcess9" loCatId="process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48898206-3CB3-4148-8EEA-2CAAF33C0751}">
      <dgm:prSet phldrT="[Tekst]" custT="1"/>
      <dgm:spPr/>
      <dgm:t>
        <a:bodyPr/>
        <a:lstStyle/>
        <a:p>
          <a:r>
            <a:rPr lang="pl-PL" sz="1500" dirty="0" smtClean="0">
              <a:solidFill>
                <a:schemeClr val="tx1"/>
              </a:solidFill>
            </a:rPr>
            <a:t>Konsultacja możliwych źródeł danych z Wojewódzkim Urzędem Pracy w Warszawie, Mazowieckim Biurem Planowania Regionalnego, Mazowieckim Centrum Polityki Społecznej, Departamentem Edukacji Publicznej i Sportu w UM WM  oraz Urzędem Statystycznym w Warszawie </a:t>
          </a:r>
          <a:endParaRPr lang="pl-PL" sz="1500" dirty="0">
            <a:solidFill>
              <a:schemeClr val="tx1"/>
            </a:solidFill>
          </a:endParaRPr>
        </a:p>
      </dgm:t>
    </dgm:pt>
    <dgm:pt modelId="{6ACFA39F-410B-46DB-A2B0-1B4F39ECDC89}" type="parTrans" cxnId="{BD2C2DEB-13E9-4FC0-8408-B1A8DAACD546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38A347C3-D2D6-4BA0-B4BE-F06C56694D8C}" type="sibTrans" cxnId="{BD2C2DEB-13E9-4FC0-8408-B1A8DAACD546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CEAC7853-19D0-4B3C-9477-CCCD050DD224}">
      <dgm:prSet phldrT="[Tekst]" custT="1"/>
      <dgm:spPr/>
      <dgm:t>
        <a:bodyPr/>
        <a:lstStyle/>
        <a:p>
          <a:r>
            <a:rPr lang="pl-PL" sz="1500" dirty="0" smtClean="0">
              <a:solidFill>
                <a:schemeClr val="tx1"/>
              </a:solidFill>
            </a:rPr>
            <a:t>Opracowanie przez </a:t>
          </a:r>
          <a:r>
            <a:rPr lang="pl-PL" sz="1500" dirty="0" smtClean="0">
              <a:solidFill>
                <a:schemeClr val="tx1"/>
              </a:solidFill>
            </a:rPr>
            <a:t>Departament Rozwoju Regionalnego i Funduszy Europejskich (RF) </a:t>
          </a:r>
          <a:r>
            <a:rPr lang="pl-PL" sz="1500" dirty="0" smtClean="0">
              <a:solidFill>
                <a:schemeClr val="tx1"/>
              </a:solidFill>
            </a:rPr>
            <a:t>danych jakościowych i ilościowych</a:t>
          </a:r>
          <a:endParaRPr lang="pl-PL" sz="1500" dirty="0">
            <a:solidFill>
              <a:schemeClr val="tx1"/>
            </a:solidFill>
          </a:endParaRPr>
        </a:p>
      </dgm:t>
    </dgm:pt>
    <dgm:pt modelId="{0220A8B1-D5D7-4580-B714-01CE4EBC43FD}" type="parTrans" cxnId="{4B0A4F38-30D5-42F2-9737-7C3700575FD6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6D40289B-6DCD-468C-930C-492389E501B3}" type="sibTrans" cxnId="{4B0A4F38-30D5-42F2-9737-7C3700575FD6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361AF120-7FE3-4D8C-8A3D-AD488BCED8CF}">
      <dgm:prSet phldrT="[Tekst]" custT="1"/>
      <dgm:spPr/>
      <dgm:t>
        <a:bodyPr/>
        <a:lstStyle/>
        <a:p>
          <a:r>
            <a:rPr lang="pl-PL" sz="1500" dirty="0" smtClean="0">
              <a:solidFill>
                <a:schemeClr val="tx1"/>
              </a:solidFill>
            </a:rPr>
            <a:t>Sformułowanie </a:t>
          </a:r>
          <a:r>
            <a:rPr lang="pl-PL" sz="1500" dirty="0" smtClean="0">
              <a:solidFill>
                <a:schemeClr val="tx1"/>
              </a:solidFill>
            </a:rPr>
            <a:t>przez Departament </a:t>
          </a:r>
          <a:r>
            <a:rPr lang="pl-PL" sz="1500" dirty="0" smtClean="0">
              <a:solidFill>
                <a:schemeClr val="tx1"/>
              </a:solidFill>
            </a:rPr>
            <a:t>RF wniosków oraz rekomendacji dla wdrażania wsparcia w kolejnych latach</a:t>
          </a:r>
          <a:endParaRPr lang="pl-PL" sz="1500" dirty="0">
            <a:solidFill>
              <a:schemeClr val="tx1"/>
            </a:solidFill>
          </a:endParaRPr>
        </a:p>
      </dgm:t>
    </dgm:pt>
    <dgm:pt modelId="{50C79177-555E-44B9-A61E-72DA893FA519}" type="parTrans" cxnId="{6202DA4B-05A4-4036-9647-D5B566272432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4F2060EC-9131-43F5-A540-67F7A6786907}" type="sibTrans" cxnId="{6202DA4B-05A4-4036-9647-D5B566272432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ADFF8F0B-8D98-4077-AA73-A53B6D16E5EB}">
      <dgm:prSet custT="1"/>
      <dgm:spPr/>
      <dgm:t>
        <a:bodyPr/>
        <a:lstStyle/>
        <a:p>
          <a:r>
            <a:rPr lang="pl-PL" sz="1500" dirty="0" smtClean="0">
              <a:solidFill>
                <a:schemeClr val="tx1"/>
              </a:solidFill>
            </a:rPr>
            <a:t>Konsultacja opracowanego materiału z Wojewódzkim Urzędem Pracy w Warszawie, Mazowieckim Biurem Planowania Regionalnego, Mazowieckim Centrum Polityki Społecznej, Departamentem Edukacji Publicznej i Sportu w UM WM i komórkami wewnętrznymi w Departamencie RF</a:t>
          </a:r>
          <a:endParaRPr lang="pl-PL" sz="1500" dirty="0">
            <a:solidFill>
              <a:schemeClr val="tx1"/>
            </a:solidFill>
          </a:endParaRPr>
        </a:p>
      </dgm:t>
    </dgm:pt>
    <dgm:pt modelId="{08EE1BD6-6578-4138-AA48-497F4502E219}" type="parTrans" cxnId="{6B0FDD01-51AA-43F0-A5A7-CFA9DAB9AFC0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615C6B4E-BEB6-41F5-9194-2FA6D3F9851E}" type="sibTrans" cxnId="{6B0FDD01-51AA-43F0-A5A7-CFA9DAB9AFC0}">
      <dgm:prSet/>
      <dgm:spPr/>
      <dgm:t>
        <a:bodyPr/>
        <a:lstStyle/>
        <a:p>
          <a:endParaRPr lang="pl-PL" sz="1300">
            <a:solidFill>
              <a:schemeClr val="tx1"/>
            </a:solidFill>
          </a:endParaRPr>
        </a:p>
      </dgm:t>
    </dgm:pt>
    <dgm:pt modelId="{E0CE2A21-6EC4-4D95-8354-D22172C0BC00}" type="pres">
      <dgm:prSet presAssocID="{20F89384-A96B-432A-8331-08F37913E2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015C28-B0E9-4BA5-B30F-37E1E1568E64}" type="pres">
      <dgm:prSet presAssocID="{20F89384-A96B-432A-8331-08F37913E2B1}" presName="arrow" presStyleLbl="bgShp" presStyleIdx="0" presStyleCnt="1"/>
      <dgm:spPr/>
    </dgm:pt>
    <dgm:pt modelId="{5EEEFB32-5EF2-48B8-A64A-229DEE681CCA}" type="pres">
      <dgm:prSet presAssocID="{20F89384-A96B-432A-8331-08F37913E2B1}" presName="linearProcess" presStyleCnt="0"/>
      <dgm:spPr/>
    </dgm:pt>
    <dgm:pt modelId="{E34BC206-DB25-46CE-ABA4-5489CFCC8230}" type="pres">
      <dgm:prSet presAssocID="{48898206-3CB3-4148-8EEA-2CAAF33C0751}" presName="textNode" presStyleLbl="node1" presStyleIdx="0" presStyleCnt="4" custScaleY="1817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EBA084-F6EE-4133-8BF3-33FB4C1640FF}" type="pres">
      <dgm:prSet presAssocID="{38A347C3-D2D6-4BA0-B4BE-F06C56694D8C}" presName="sibTrans" presStyleCnt="0"/>
      <dgm:spPr/>
    </dgm:pt>
    <dgm:pt modelId="{B6D003D1-9FFF-4665-997E-9D0BEFDED311}" type="pres">
      <dgm:prSet presAssocID="{CEAC7853-19D0-4B3C-9477-CCCD050DD224}" presName="textNode" presStyleLbl="node1" presStyleIdx="1" presStyleCnt="4" custScaleY="1836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5C7578-583F-4E0C-B404-EFCE89268F5C}" type="pres">
      <dgm:prSet presAssocID="{6D40289B-6DCD-468C-930C-492389E501B3}" presName="sibTrans" presStyleCnt="0"/>
      <dgm:spPr/>
    </dgm:pt>
    <dgm:pt modelId="{542CB619-04C9-48A0-99F4-D49F1D69DFAB}" type="pres">
      <dgm:prSet presAssocID="{361AF120-7FE3-4D8C-8A3D-AD488BCED8CF}" presName="textNode" presStyleLbl="node1" presStyleIdx="2" presStyleCnt="4" custScaleY="1845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EBA5EB-2A55-47DE-835F-BDE605A592CF}" type="pres">
      <dgm:prSet presAssocID="{4F2060EC-9131-43F5-A540-67F7A6786907}" presName="sibTrans" presStyleCnt="0"/>
      <dgm:spPr/>
    </dgm:pt>
    <dgm:pt modelId="{DEB9F381-AE38-48CF-B811-981D9D7E9BF6}" type="pres">
      <dgm:prSet presAssocID="{ADFF8F0B-8D98-4077-AA73-A53B6D16E5EB}" presName="textNode" presStyleLbl="node1" presStyleIdx="3" presStyleCnt="4" custScaleY="186356" custLinFactNeighborX="4160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0FDD01-51AA-43F0-A5A7-CFA9DAB9AFC0}" srcId="{20F89384-A96B-432A-8331-08F37913E2B1}" destId="{ADFF8F0B-8D98-4077-AA73-A53B6D16E5EB}" srcOrd="3" destOrd="0" parTransId="{08EE1BD6-6578-4138-AA48-497F4502E219}" sibTransId="{615C6B4E-BEB6-41F5-9194-2FA6D3F9851E}"/>
    <dgm:cxn modelId="{BD2C2DEB-13E9-4FC0-8408-B1A8DAACD546}" srcId="{20F89384-A96B-432A-8331-08F37913E2B1}" destId="{48898206-3CB3-4148-8EEA-2CAAF33C0751}" srcOrd="0" destOrd="0" parTransId="{6ACFA39F-410B-46DB-A2B0-1B4F39ECDC89}" sibTransId="{38A347C3-D2D6-4BA0-B4BE-F06C56694D8C}"/>
    <dgm:cxn modelId="{48E3ACF0-A03D-4982-9A61-580C998F0A4C}" type="presOf" srcId="{20F89384-A96B-432A-8331-08F37913E2B1}" destId="{E0CE2A21-6EC4-4D95-8354-D22172C0BC00}" srcOrd="0" destOrd="0" presId="urn:microsoft.com/office/officeart/2005/8/layout/hProcess9"/>
    <dgm:cxn modelId="{6202DA4B-05A4-4036-9647-D5B566272432}" srcId="{20F89384-A96B-432A-8331-08F37913E2B1}" destId="{361AF120-7FE3-4D8C-8A3D-AD488BCED8CF}" srcOrd="2" destOrd="0" parTransId="{50C79177-555E-44B9-A61E-72DA893FA519}" sibTransId="{4F2060EC-9131-43F5-A540-67F7A6786907}"/>
    <dgm:cxn modelId="{4B0A4F38-30D5-42F2-9737-7C3700575FD6}" srcId="{20F89384-A96B-432A-8331-08F37913E2B1}" destId="{CEAC7853-19D0-4B3C-9477-CCCD050DD224}" srcOrd="1" destOrd="0" parTransId="{0220A8B1-D5D7-4580-B714-01CE4EBC43FD}" sibTransId="{6D40289B-6DCD-468C-930C-492389E501B3}"/>
    <dgm:cxn modelId="{5652CA12-B645-4BE0-96CC-54A0E2EB37C6}" type="presOf" srcId="{ADFF8F0B-8D98-4077-AA73-A53B6D16E5EB}" destId="{DEB9F381-AE38-48CF-B811-981D9D7E9BF6}" srcOrd="0" destOrd="0" presId="urn:microsoft.com/office/officeart/2005/8/layout/hProcess9"/>
    <dgm:cxn modelId="{722DD621-AA04-40B1-9C06-DF5A3EBBDF5B}" type="presOf" srcId="{48898206-3CB3-4148-8EEA-2CAAF33C0751}" destId="{E34BC206-DB25-46CE-ABA4-5489CFCC8230}" srcOrd="0" destOrd="0" presId="urn:microsoft.com/office/officeart/2005/8/layout/hProcess9"/>
    <dgm:cxn modelId="{CECAA4D9-AE75-4F47-9F12-5FDBAEF9D7C3}" type="presOf" srcId="{CEAC7853-19D0-4B3C-9477-CCCD050DD224}" destId="{B6D003D1-9FFF-4665-997E-9D0BEFDED311}" srcOrd="0" destOrd="0" presId="urn:microsoft.com/office/officeart/2005/8/layout/hProcess9"/>
    <dgm:cxn modelId="{DF6B02EF-0708-478D-95C7-2BBC731489E2}" type="presOf" srcId="{361AF120-7FE3-4D8C-8A3D-AD488BCED8CF}" destId="{542CB619-04C9-48A0-99F4-D49F1D69DFAB}" srcOrd="0" destOrd="0" presId="urn:microsoft.com/office/officeart/2005/8/layout/hProcess9"/>
    <dgm:cxn modelId="{EC87BE14-1119-4C1C-8144-E131F2A4248C}" type="presParOf" srcId="{E0CE2A21-6EC4-4D95-8354-D22172C0BC00}" destId="{9F015C28-B0E9-4BA5-B30F-37E1E1568E64}" srcOrd="0" destOrd="0" presId="urn:microsoft.com/office/officeart/2005/8/layout/hProcess9"/>
    <dgm:cxn modelId="{94FA8310-12B5-45A8-8BE7-26831B3669A9}" type="presParOf" srcId="{E0CE2A21-6EC4-4D95-8354-D22172C0BC00}" destId="{5EEEFB32-5EF2-48B8-A64A-229DEE681CCA}" srcOrd="1" destOrd="0" presId="urn:microsoft.com/office/officeart/2005/8/layout/hProcess9"/>
    <dgm:cxn modelId="{4691F402-4895-44C2-A31F-5829DAB9C4F9}" type="presParOf" srcId="{5EEEFB32-5EF2-48B8-A64A-229DEE681CCA}" destId="{E34BC206-DB25-46CE-ABA4-5489CFCC8230}" srcOrd="0" destOrd="0" presId="urn:microsoft.com/office/officeart/2005/8/layout/hProcess9"/>
    <dgm:cxn modelId="{5293897C-F3EB-4F81-BCBC-AE2B91BBB1FC}" type="presParOf" srcId="{5EEEFB32-5EF2-48B8-A64A-229DEE681CCA}" destId="{3FEBA084-F6EE-4133-8BF3-33FB4C1640FF}" srcOrd="1" destOrd="0" presId="urn:microsoft.com/office/officeart/2005/8/layout/hProcess9"/>
    <dgm:cxn modelId="{3462513E-9F59-4065-87E0-0C9CC6F460E5}" type="presParOf" srcId="{5EEEFB32-5EF2-48B8-A64A-229DEE681CCA}" destId="{B6D003D1-9FFF-4665-997E-9D0BEFDED311}" srcOrd="2" destOrd="0" presId="urn:microsoft.com/office/officeart/2005/8/layout/hProcess9"/>
    <dgm:cxn modelId="{F1B7D517-4F2F-48A3-902F-71D8C5B72ED7}" type="presParOf" srcId="{5EEEFB32-5EF2-48B8-A64A-229DEE681CCA}" destId="{855C7578-583F-4E0C-B404-EFCE89268F5C}" srcOrd="3" destOrd="0" presId="urn:microsoft.com/office/officeart/2005/8/layout/hProcess9"/>
    <dgm:cxn modelId="{069A06E2-41ED-4684-97B2-1CDBF147FB9F}" type="presParOf" srcId="{5EEEFB32-5EF2-48B8-A64A-229DEE681CCA}" destId="{542CB619-04C9-48A0-99F4-D49F1D69DFAB}" srcOrd="4" destOrd="0" presId="urn:microsoft.com/office/officeart/2005/8/layout/hProcess9"/>
    <dgm:cxn modelId="{69CD54E2-CD19-4B32-B861-4440F4D8F074}" type="presParOf" srcId="{5EEEFB32-5EF2-48B8-A64A-229DEE681CCA}" destId="{37EBA5EB-2A55-47DE-835F-BDE605A592CF}" srcOrd="5" destOrd="0" presId="urn:microsoft.com/office/officeart/2005/8/layout/hProcess9"/>
    <dgm:cxn modelId="{1B12559B-396D-4A97-A79B-CF705EF5E4C5}" type="presParOf" srcId="{5EEEFB32-5EF2-48B8-A64A-229DEE681CCA}" destId="{DEB9F381-AE38-48CF-B811-981D9D7E9BF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F08F0-9206-4FE7-A60F-67AC301D42CC}">
      <dsp:nvSpPr>
        <dsp:cNvPr id="0" name=""/>
        <dsp:cNvSpPr/>
      </dsp:nvSpPr>
      <dsp:spPr>
        <a:xfrm>
          <a:off x="581708" y="1925013"/>
          <a:ext cx="2861239" cy="171674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Punkt wyjścia do profilowania kierunków wsparcia, w tym ustalania kryteriów wyboru projektów 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81708" y="1925013"/>
        <a:ext cx="2861239" cy="1716743"/>
      </dsp:txXfrm>
    </dsp:sp>
    <dsp:sp modelId="{192C752A-9E09-4D6B-826B-A6A372F02AAA}">
      <dsp:nvSpPr>
        <dsp:cNvPr id="0" name=""/>
        <dsp:cNvSpPr/>
      </dsp:nvSpPr>
      <dsp:spPr>
        <a:xfrm>
          <a:off x="4128443" y="1935519"/>
          <a:ext cx="2861239" cy="171674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Dokument przygotowywany w cyklach dwuletnich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Pierwszy dokument w 2016 r.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128443" y="1935519"/>
        <a:ext cx="2861239" cy="1716743"/>
      </dsp:txXfrm>
    </dsp:sp>
    <dsp:sp modelId="{3883CF25-931F-451C-8DB1-F7876624F9B2}">
      <dsp:nvSpPr>
        <dsp:cNvPr id="0" name=""/>
        <dsp:cNvSpPr/>
      </dsp:nvSpPr>
      <dsp:spPr>
        <a:xfrm>
          <a:off x="508117" y="3927880"/>
          <a:ext cx="2861239" cy="171674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Dane zagregowane w podziale na obszary: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demografia, rynek pracy integracja społecznej oraz edukacji i wykształcenia 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08117" y="3927880"/>
        <a:ext cx="2861239" cy="1716743"/>
      </dsp:txXfrm>
    </dsp:sp>
    <dsp:sp modelId="{82C10122-509B-41AB-A518-82727E702661}">
      <dsp:nvSpPr>
        <dsp:cNvPr id="0" name=""/>
        <dsp:cNvSpPr/>
      </dsp:nvSpPr>
      <dsp:spPr>
        <a:xfrm>
          <a:off x="4170503" y="3938387"/>
          <a:ext cx="2861239" cy="171674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KE opracowała wzór dokumentu zawierający listę wskaźników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170503" y="3938387"/>
        <a:ext cx="2861239" cy="1716743"/>
      </dsp:txXfrm>
    </dsp:sp>
    <dsp:sp modelId="{43CA903C-677C-4359-BCAD-EA7BA5082D3D}">
      <dsp:nvSpPr>
        <dsp:cNvPr id="0" name=""/>
        <dsp:cNvSpPr/>
      </dsp:nvSpPr>
      <dsp:spPr>
        <a:xfrm>
          <a:off x="1694144" y="75073"/>
          <a:ext cx="4246164" cy="1716743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  <a:latin typeface="+mj-lt"/>
            </a:rPr>
            <a:t>Zalecenie Komisji Europejskiej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, Dyrekcji Generalnej ds. Zatrudnienia, Spraw Socjalnych </a:t>
          </a:r>
          <a:br>
            <a:rPr lang="pl-PL" sz="2000" kern="1200" dirty="0" smtClean="0">
              <a:solidFill>
                <a:schemeClr val="tx1"/>
              </a:solidFill>
              <a:latin typeface="+mj-lt"/>
            </a:rPr>
          </a:br>
          <a:r>
            <a:rPr lang="pl-PL" sz="2000" kern="1200" dirty="0" smtClean="0">
              <a:solidFill>
                <a:schemeClr val="tx1"/>
              </a:solidFill>
              <a:latin typeface="+mj-lt"/>
            </a:rPr>
            <a:t>i Włączenia Społecznego 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694144" y="75073"/>
        <a:ext cx="4246164" cy="1716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410C4-2018-414B-B718-31BFB69E3A25}">
      <dsp:nvSpPr>
        <dsp:cNvPr id="0" name=""/>
        <dsp:cNvSpPr/>
      </dsp:nvSpPr>
      <dsp:spPr>
        <a:xfrm rot="16200000">
          <a:off x="764627" y="-764627"/>
          <a:ext cx="2632841" cy="4162096"/>
        </a:xfrm>
        <a:prstGeom prst="round1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chemeClr val="tx1"/>
              </a:solidFill>
            </a:rPr>
            <a:t>Wskaźniki zagregowane zgodnie ze wzorem przedstawionym przez KE</a:t>
          </a:r>
          <a:endParaRPr lang="pl-PL" sz="1900" kern="1200" dirty="0">
            <a:solidFill>
              <a:schemeClr val="tx1"/>
            </a:solidFill>
          </a:endParaRPr>
        </a:p>
      </dsp:txBody>
      <dsp:txXfrm rot="5400000">
        <a:off x="0" y="0"/>
        <a:ext cx="4162096" cy="1974631"/>
      </dsp:txXfrm>
    </dsp:sp>
    <dsp:sp modelId="{BAED37C4-A6C3-4C57-B838-E1743CE3C5E1}">
      <dsp:nvSpPr>
        <dsp:cNvPr id="0" name=""/>
        <dsp:cNvSpPr/>
      </dsp:nvSpPr>
      <dsp:spPr>
        <a:xfrm>
          <a:off x="4162096" y="0"/>
          <a:ext cx="4162096" cy="2632841"/>
        </a:xfrm>
        <a:prstGeom prst="round1Rect">
          <a:avLst/>
        </a:prstGeom>
        <a:gradFill rotWithShape="0">
          <a:gsLst>
            <a:gs pos="0">
              <a:schemeClr val="accent4">
                <a:shade val="80000"/>
                <a:hueOff val="-171094"/>
                <a:satOff val="0"/>
                <a:lumOff val="112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171094"/>
                <a:satOff val="0"/>
                <a:lumOff val="112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171094"/>
                <a:satOff val="0"/>
                <a:lumOff val="112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smtClean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chemeClr val="tx1"/>
              </a:solidFill>
            </a:rPr>
            <a:t>Przedstawienie większości wskaźników </a:t>
          </a:r>
          <a:br>
            <a:rPr lang="pl-PL" sz="1900" kern="1200" smtClean="0">
              <a:solidFill>
                <a:schemeClr val="tx1"/>
              </a:solidFill>
            </a:rPr>
          </a:br>
          <a:r>
            <a:rPr lang="pl-PL" sz="1900" kern="1200" smtClean="0">
              <a:solidFill>
                <a:schemeClr val="tx1"/>
              </a:solidFill>
            </a:rPr>
            <a:t>w układzie dwuletnim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chemeClr val="tx1"/>
              </a:solidFill>
            </a:rPr>
            <a:t>na lata 2013, 2015 i 2017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>
            <a:solidFill>
              <a:schemeClr val="tx1"/>
            </a:solidFill>
          </a:endParaRPr>
        </a:p>
      </dsp:txBody>
      <dsp:txXfrm>
        <a:off x="4162096" y="0"/>
        <a:ext cx="4162096" cy="1974631"/>
      </dsp:txXfrm>
    </dsp:sp>
    <dsp:sp modelId="{66C1F2E6-2A0A-4CEA-9CFA-A1F079948B1F}">
      <dsp:nvSpPr>
        <dsp:cNvPr id="0" name=""/>
        <dsp:cNvSpPr/>
      </dsp:nvSpPr>
      <dsp:spPr>
        <a:xfrm rot="10800000">
          <a:off x="0" y="2632841"/>
          <a:ext cx="4162096" cy="2632841"/>
        </a:xfrm>
        <a:prstGeom prst="round1Rect">
          <a:avLst/>
        </a:prstGeom>
        <a:gradFill rotWithShape="0">
          <a:gsLst>
            <a:gs pos="0">
              <a:schemeClr val="accent4">
                <a:shade val="80000"/>
                <a:hueOff val="-342189"/>
                <a:satOff val="0"/>
                <a:lumOff val="22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342189"/>
                <a:satOff val="0"/>
                <a:lumOff val="22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342189"/>
                <a:satOff val="0"/>
                <a:lumOff val="22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chemeClr val="tx1"/>
              </a:solidFill>
            </a:rPr>
            <a:t>Rozszerzenie katalogu wskaźników </a:t>
          </a:r>
          <a:br>
            <a:rPr lang="pl-PL" sz="1900" kern="1200" smtClean="0">
              <a:solidFill>
                <a:schemeClr val="tx1"/>
              </a:solidFill>
            </a:rPr>
          </a:br>
          <a:r>
            <a:rPr lang="pl-PL" sz="1900" kern="1200" smtClean="0">
              <a:solidFill>
                <a:schemeClr val="tx1"/>
              </a:solidFill>
            </a:rPr>
            <a:t>i danych jakościowych </a:t>
          </a:r>
          <a:br>
            <a:rPr lang="pl-PL" sz="1900" kern="1200" smtClean="0">
              <a:solidFill>
                <a:schemeClr val="tx1"/>
              </a:solidFill>
            </a:rPr>
          </a:br>
          <a:r>
            <a:rPr lang="pl-PL" sz="1900" kern="1200" smtClean="0">
              <a:solidFill>
                <a:schemeClr val="tx1"/>
              </a:solidFill>
            </a:rPr>
            <a:t>z uwzględnieniem specyficznej sytuacji województwa mazowieckiego</a:t>
          </a:r>
          <a:endParaRPr lang="pl-PL" sz="1900" kern="1200" dirty="0">
            <a:solidFill>
              <a:schemeClr val="tx1"/>
            </a:solidFill>
          </a:endParaRPr>
        </a:p>
      </dsp:txBody>
      <dsp:txXfrm rot="10800000">
        <a:off x="0" y="3291051"/>
        <a:ext cx="4162096" cy="1974631"/>
      </dsp:txXfrm>
    </dsp:sp>
    <dsp:sp modelId="{1106B87F-DEBA-4B16-AD3F-E00C5916A0F4}">
      <dsp:nvSpPr>
        <dsp:cNvPr id="0" name=""/>
        <dsp:cNvSpPr/>
      </dsp:nvSpPr>
      <dsp:spPr>
        <a:xfrm rot="5400000">
          <a:off x="4926723" y="1868214"/>
          <a:ext cx="2632841" cy="4162096"/>
        </a:xfrm>
        <a:prstGeom prst="round1Rect">
          <a:avLst/>
        </a:prstGeom>
        <a:gradFill rotWithShape="0">
          <a:gsLst>
            <a:gs pos="0">
              <a:schemeClr val="accent4">
                <a:shade val="80000"/>
                <a:hueOff val="-513283"/>
                <a:satOff val="0"/>
                <a:lumOff val="338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-513283"/>
                <a:satOff val="0"/>
                <a:lumOff val="338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-513283"/>
                <a:satOff val="0"/>
                <a:lumOff val="338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chemeClr val="tx1"/>
              </a:solidFill>
            </a:rPr>
            <a:t>Dane ilościowe prezentowane w załącznikach (w tym na poziomie powiatu i gminy),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smtClean="0">
              <a:solidFill>
                <a:schemeClr val="tx1"/>
              </a:solidFill>
            </a:rPr>
            <a:t>wnioski do wskaźników oraz rekomendacje prezentowane w opisie</a:t>
          </a:r>
          <a:endParaRPr lang="pl-PL" sz="1900" kern="1200" dirty="0">
            <a:solidFill>
              <a:schemeClr val="tx1"/>
            </a:solidFill>
          </a:endParaRPr>
        </a:p>
      </dsp:txBody>
      <dsp:txXfrm rot="-5400000">
        <a:off x="4162096" y="3291051"/>
        <a:ext cx="4162096" cy="1974631"/>
      </dsp:txXfrm>
    </dsp:sp>
    <dsp:sp modelId="{BD8FD8DC-2E88-4128-A72D-B528E0679723}">
      <dsp:nvSpPr>
        <dsp:cNvPr id="0" name=""/>
        <dsp:cNvSpPr/>
      </dsp:nvSpPr>
      <dsp:spPr>
        <a:xfrm>
          <a:off x="2913467" y="1974631"/>
          <a:ext cx="2497257" cy="131642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>
              <a:solidFill>
                <a:schemeClr val="tx1"/>
              </a:solidFill>
            </a:rPr>
            <a:t>ZAŁOŻENIA PRZYJĘTE W OPRACOWANIU DANYCH</a:t>
          </a:r>
          <a:endParaRPr lang="pl-PL" sz="1900" kern="1200" dirty="0">
            <a:solidFill>
              <a:schemeClr val="tx1"/>
            </a:solidFill>
          </a:endParaRPr>
        </a:p>
      </dsp:txBody>
      <dsp:txXfrm>
        <a:off x="2977729" y="2038893"/>
        <a:ext cx="2368733" cy="1187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5C28-B0E9-4BA5-B30F-37E1E1568E64}">
      <dsp:nvSpPr>
        <dsp:cNvPr id="0" name=""/>
        <dsp:cNvSpPr/>
      </dsp:nvSpPr>
      <dsp:spPr>
        <a:xfrm>
          <a:off x="685799" y="0"/>
          <a:ext cx="7772400" cy="5738649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34BC206-DB25-46CE-ABA4-5489CFCC8230}">
      <dsp:nvSpPr>
        <dsp:cNvPr id="0" name=""/>
        <dsp:cNvSpPr/>
      </dsp:nvSpPr>
      <dsp:spPr>
        <a:xfrm>
          <a:off x="4632" y="783015"/>
          <a:ext cx="2058655" cy="417261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Konsultacja możliwych źródeł danych z Wojewódzkim Urzędem Pracy w Warszawie, Mazowieckim Biurem Planowania Regionalnego, Mazowieckim Centrum Polityki Społecznej, Departamentem Edukacji Publicznej i Sportu w UM WM  oraz Urzędem Statystycznym w Warszawie 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105127" y="883510"/>
        <a:ext cx="1857665" cy="3971627"/>
      </dsp:txXfrm>
    </dsp:sp>
    <dsp:sp modelId="{B6D003D1-9FFF-4665-997E-9D0BEFDED311}">
      <dsp:nvSpPr>
        <dsp:cNvPr id="0" name=""/>
        <dsp:cNvSpPr/>
      </dsp:nvSpPr>
      <dsp:spPr>
        <a:xfrm>
          <a:off x="2363325" y="762000"/>
          <a:ext cx="2058655" cy="4214647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Opracowanie przez </a:t>
          </a:r>
          <a:r>
            <a:rPr lang="pl-PL" sz="1500" kern="1200" dirty="0" smtClean="0">
              <a:solidFill>
                <a:schemeClr val="tx1"/>
              </a:solidFill>
            </a:rPr>
            <a:t>Departament Rozwoju Regionalnego i Funduszy Europejskich (RF) </a:t>
          </a:r>
          <a:r>
            <a:rPr lang="pl-PL" sz="1500" kern="1200" dirty="0" smtClean="0">
              <a:solidFill>
                <a:schemeClr val="tx1"/>
              </a:solidFill>
            </a:rPr>
            <a:t>danych jakościowych i ilościowych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2463820" y="862495"/>
        <a:ext cx="1857665" cy="4013657"/>
      </dsp:txXfrm>
    </dsp:sp>
    <dsp:sp modelId="{542CB619-04C9-48A0-99F4-D49F1D69DFAB}">
      <dsp:nvSpPr>
        <dsp:cNvPr id="0" name=""/>
        <dsp:cNvSpPr/>
      </dsp:nvSpPr>
      <dsp:spPr>
        <a:xfrm>
          <a:off x="4722018" y="751487"/>
          <a:ext cx="2058655" cy="4235673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Sformułowanie </a:t>
          </a:r>
          <a:r>
            <a:rPr lang="pl-PL" sz="1500" kern="1200" dirty="0" smtClean="0">
              <a:solidFill>
                <a:schemeClr val="tx1"/>
              </a:solidFill>
            </a:rPr>
            <a:t>przez Departament </a:t>
          </a:r>
          <a:r>
            <a:rPr lang="pl-PL" sz="1500" kern="1200" dirty="0" smtClean="0">
              <a:solidFill>
                <a:schemeClr val="tx1"/>
              </a:solidFill>
            </a:rPr>
            <a:t>RF wniosków oraz rekomendacji dla wdrażania wsparcia w kolejnych latach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4822513" y="851982"/>
        <a:ext cx="1857665" cy="4034683"/>
      </dsp:txXfrm>
    </dsp:sp>
    <dsp:sp modelId="{DEB9F381-AE38-48CF-B811-981D9D7E9BF6}">
      <dsp:nvSpPr>
        <dsp:cNvPr id="0" name=""/>
        <dsp:cNvSpPr/>
      </dsp:nvSpPr>
      <dsp:spPr>
        <a:xfrm>
          <a:off x="7085344" y="730461"/>
          <a:ext cx="2058655" cy="4277726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solidFill>
                <a:schemeClr val="tx1"/>
              </a:solidFill>
            </a:rPr>
            <a:t>Konsultacja opracowanego materiału z Wojewódzkim Urzędem Pracy w Warszawie, Mazowieckim Biurem Planowania Regionalnego, Mazowieckim Centrum Polityki Społecznej, Departamentem Edukacji Publicznej i Sportu w UM WM i komórkami wewnętrznymi w Departamencie RF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7185839" y="830956"/>
        <a:ext cx="1857665" cy="407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11.01.2019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02221" y="1886990"/>
            <a:ext cx="7886700" cy="15430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000" b="1" dirty="0">
                <a:solidFill>
                  <a:schemeClr val="tx1"/>
                </a:solidFill>
                <a:latin typeface="+mj-lt"/>
              </a:rPr>
              <a:t>ANALIZA WSKAŹNIKÓW DOTYCZĄCYCH POTENCJAŁU SPOŁECZNO-EKONOMICZNEGO WOJEWÓDZTWA MAZOWIECKIEGO W OBSZARZE ODDZIAŁYWANIA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000" b="1" dirty="0" smtClean="0">
                <a:solidFill>
                  <a:schemeClr val="tx1"/>
                </a:solidFill>
                <a:latin typeface="+mj-lt"/>
              </a:rPr>
              <a:t>EUROPEJSKIEGO </a:t>
            </a:r>
            <a:r>
              <a:rPr lang="pl-PL" sz="3000" b="1" dirty="0">
                <a:solidFill>
                  <a:schemeClr val="tx1"/>
                </a:solidFill>
                <a:latin typeface="+mj-lt"/>
              </a:rPr>
              <a:t>FUNDUSZU SPOŁECZNEGO 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17 stycznia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latin typeface="+mj-lt"/>
              </a:rPr>
              <a:t>Departament Rozwoju Regionalnego i Funduszy Europejskich</a:t>
            </a:r>
          </a:p>
        </p:txBody>
      </p:sp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" y="322501"/>
            <a:ext cx="4556417" cy="4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31061"/>
              </p:ext>
            </p:extLst>
          </p:nvPr>
        </p:nvGraphicFramePr>
        <p:xfrm>
          <a:off x="628650" y="958850"/>
          <a:ext cx="7886700" cy="572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6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8202887"/>
              </p:ext>
            </p:extLst>
          </p:nvPr>
        </p:nvGraphicFramePr>
        <p:xfrm>
          <a:off x="336331" y="977461"/>
          <a:ext cx="1986455" cy="564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ymbol zastępczy zawartości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83" y="280460"/>
            <a:ext cx="4556417" cy="4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25887112"/>
              </p:ext>
            </p:extLst>
          </p:nvPr>
        </p:nvGraphicFramePr>
        <p:xfrm>
          <a:off x="336332" y="1198179"/>
          <a:ext cx="8324192" cy="526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519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8202887"/>
              </p:ext>
            </p:extLst>
          </p:nvPr>
        </p:nvGraphicFramePr>
        <p:xfrm>
          <a:off x="336331" y="977461"/>
          <a:ext cx="1986455" cy="564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Symbol zastępczy zawartości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83" y="280460"/>
            <a:ext cx="4556417" cy="4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8701832"/>
              </p:ext>
            </p:extLst>
          </p:nvPr>
        </p:nvGraphicFramePr>
        <p:xfrm>
          <a:off x="0" y="930163"/>
          <a:ext cx="9144000" cy="5738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32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25575"/>
            <a:ext cx="7886700" cy="3713163"/>
          </a:xfrm>
        </p:spPr>
        <p:txBody>
          <a:bodyPr/>
          <a:lstStyle/>
          <a:p>
            <a:pPr algn="ctr"/>
            <a:endParaRPr lang="pl-PL" sz="3500" dirty="0"/>
          </a:p>
          <a:p>
            <a:pPr marL="0" indent="0" algn="ctr">
              <a:buNone/>
            </a:pPr>
            <a:r>
              <a:rPr lang="pl-PL" sz="3500" dirty="0" smtClean="0"/>
              <a:t>Dokument z załącznikami dostępny </a:t>
            </a:r>
            <a:r>
              <a:rPr lang="pl-PL" sz="3500" dirty="0"/>
              <a:t>na stronie </a:t>
            </a:r>
            <a:r>
              <a:rPr lang="pl-PL" sz="3500" dirty="0" smtClean="0"/>
              <a:t>internetowej:</a:t>
            </a:r>
          </a:p>
          <a:p>
            <a:pPr marL="0" indent="0" algn="ctr">
              <a:buNone/>
            </a:pPr>
            <a:endParaRPr lang="pl-PL" sz="3500" dirty="0"/>
          </a:p>
          <a:p>
            <a:pPr marL="0" indent="0" algn="ctr">
              <a:buNone/>
            </a:pPr>
            <a:r>
              <a:rPr lang="pl-PL" sz="3500" dirty="0" smtClean="0"/>
              <a:t> </a:t>
            </a:r>
            <a:r>
              <a:rPr lang="pl-PL" sz="3500" u="sng" dirty="0"/>
              <a:t>https://www.funduszedlamazowsza.eu </a:t>
            </a:r>
            <a:endParaRPr lang="pl-PL" sz="3500" u="sng" dirty="0" smtClean="0"/>
          </a:p>
          <a:p>
            <a:pPr marL="0" indent="0" algn="ctr">
              <a:buNone/>
            </a:pPr>
            <a:endParaRPr lang="pl-PL" sz="3500" u="sng" dirty="0" smtClean="0"/>
          </a:p>
          <a:p>
            <a:pPr marL="0" indent="0" algn="ctr">
              <a:buNone/>
            </a:pPr>
            <a:r>
              <a:rPr lang="pl-PL" sz="3500" dirty="0" smtClean="0"/>
              <a:t>w </a:t>
            </a:r>
            <a:r>
              <a:rPr lang="pl-PL" sz="3500" dirty="0"/>
              <a:t>zakładce „Przeczytaj analizy, raporty i podsumowania” =&gt; „Opracowania i </a:t>
            </a:r>
            <a:r>
              <a:rPr lang="pl-PL" sz="3500" dirty="0" smtClean="0"/>
              <a:t>analizy”</a:t>
            </a:r>
            <a:endParaRPr lang="pl-PL" sz="3500" dirty="0"/>
          </a:p>
        </p:txBody>
      </p:sp>
    </p:spTree>
    <p:extLst>
      <p:ext uri="{BB962C8B-B14F-4D97-AF65-F5344CB8AC3E}">
        <p14:creationId xmlns:p14="http://schemas.microsoft.com/office/powerpoint/2010/main" val="37403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</a:t>
            </a:r>
            <a:r>
              <a:rPr lang="pl-PL" sz="2400" dirty="0" smtClean="0">
                <a:latin typeface="+mn-lt"/>
              </a:rPr>
              <a:t>uwagę</a:t>
            </a: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Symbol zastępczy zawartości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83" y="280460"/>
            <a:ext cx="4556417" cy="4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4623</TotalTime>
  <Words>279</Words>
  <Application>Microsoft Office PowerPoint</Application>
  <PresentationFormat>Pokaz na ekranie (4:3)</PresentationFormat>
  <Paragraphs>37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694</cp:revision>
  <dcterms:created xsi:type="dcterms:W3CDTF">2015-04-20T12:46:14Z</dcterms:created>
  <dcterms:modified xsi:type="dcterms:W3CDTF">2019-01-11T13:59:21Z</dcterms:modified>
</cp:coreProperties>
</file>