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34" r:id="rId1"/>
  </p:sldMasterIdLst>
  <p:notesMasterIdLst>
    <p:notesMasterId r:id="rId23"/>
  </p:notesMasterIdLst>
  <p:handoutMasterIdLst>
    <p:handoutMasterId r:id="rId24"/>
  </p:handoutMasterIdLst>
  <p:sldIdLst>
    <p:sldId id="433" r:id="rId2"/>
    <p:sldId id="452" r:id="rId3"/>
    <p:sldId id="453" r:id="rId4"/>
    <p:sldId id="375" r:id="rId5"/>
    <p:sldId id="440" r:id="rId6"/>
    <p:sldId id="454" r:id="rId7"/>
    <p:sldId id="455" r:id="rId8"/>
    <p:sldId id="456" r:id="rId9"/>
    <p:sldId id="442" r:id="rId10"/>
    <p:sldId id="443" r:id="rId11"/>
    <p:sldId id="451" r:id="rId12"/>
    <p:sldId id="457" r:id="rId13"/>
    <p:sldId id="458" r:id="rId14"/>
    <p:sldId id="444" r:id="rId15"/>
    <p:sldId id="445" r:id="rId16"/>
    <p:sldId id="446" r:id="rId17"/>
    <p:sldId id="447" r:id="rId18"/>
    <p:sldId id="459" r:id="rId19"/>
    <p:sldId id="460" r:id="rId20"/>
    <p:sldId id="461" r:id="rId21"/>
    <p:sldId id="438" r:id="rId22"/>
  </p:sldIdLst>
  <p:sldSz cx="9144000" cy="6858000" type="screen4x3"/>
  <p:notesSz cx="6797675" cy="9926638"/>
  <p:defaultTextStyle>
    <a:defPPr>
      <a:defRPr lang="pl-PL"/>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yl pośredni 2 — Ak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Styl pośredni 2 — Ak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84E427A-3D55-4303-BF80-6455036E1DE7}" styleName="Styl z motywem 1 — Ak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F1AB2-1976-4502-BF36-3FF5EA218861}" styleName="Styl pośredni 4 — Ak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8A107856-5554-42FB-B03E-39F5DBC370BA}" styleName="Styl pośredni 4 — Ak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C4B1156A-380E-4F78-BDF5-A606A8083BF9}" styleName="Styl pośredni 4 — Ak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35758FB7-9AC5-4552-8A53-C91805E547FA}" styleName="Styl z motywem 1 — Ak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3C2FFA5D-87B4-456A-9821-1D502468CF0F}" styleName="Styl z motywem 1 — Ak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012ECD-51FC-41F1-AA8D-1B2483CD663E}" styleName="Styl jasny 2 — Ak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D113A9D2-9D6B-4929-AA2D-F23B5EE8CBE7}" styleName="Styl z motywem 2 — Ak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B301B821-A1FF-4177-AEE7-76D212191A09}" styleName="Styl pośredni 1 — Ak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3296810-A885-4BE3-A3E7-6D5BEEA58F35}" styleName="Styl pośredni 2 — Ak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95" autoAdjust="0"/>
    <p:restoredTop sz="94690" autoAdjust="0"/>
  </p:normalViewPr>
  <p:slideViewPr>
    <p:cSldViewPr snapToGrid="0">
      <p:cViewPr varScale="1">
        <p:scale>
          <a:sx n="101" d="100"/>
          <a:sy n="101" d="100"/>
        </p:scale>
        <p:origin x="126" y="12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46400" cy="496888"/>
          </a:xfrm>
          <a:prstGeom prst="rect">
            <a:avLst/>
          </a:prstGeom>
        </p:spPr>
        <p:txBody>
          <a:bodyPr vert="horz" lIns="90901" tIns="45450" rIns="90901" bIns="45450" rtlCol="0"/>
          <a:lstStyle>
            <a:lvl1pPr algn="l" eaLnBrk="1" hangingPunct="1">
              <a:defRPr sz="1200">
                <a:latin typeface="Arial" charset="0"/>
                <a:cs typeface="Arial" charset="0"/>
              </a:defRPr>
            </a:lvl1pPr>
          </a:lstStyle>
          <a:p>
            <a:pPr>
              <a:defRPr/>
            </a:pPr>
            <a:endParaRPr lang="pl-PL"/>
          </a:p>
        </p:txBody>
      </p:sp>
      <p:sp>
        <p:nvSpPr>
          <p:cNvPr id="3" name="Symbol zastępczy daty 2"/>
          <p:cNvSpPr>
            <a:spLocks noGrp="1"/>
          </p:cNvSpPr>
          <p:nvPr>
            <p:ph type="dt" sz="quarter" idx="1"/>
          </p:nvPr>
        </p:nvSpPr>
        <p:spPr>
          <a:xfrm>
            <a:off x="3849688" y="0"/>
            <a:ext cx="2946400" cy="496888"/>
          </a:xfrm>
          <a:prstGeom prst="rect">
            <a:avLst/>
          </a:prstGeom>
        </p:spPr>
        <p:txBody>
          <a:bodyPr vert="horz" lIns="90901" tIns="45450" rIns="90901" bIns="45450" rtlCol="0"/>
          <a:lstStyle>
            <a:lvl1pPr algn="r" eaLnBrk="1" hangingPunct="1">
              <a:defRPr sz="1200">
                <a:latin typeface="Arial" charset="0"/>
                <a:cs typeface="Arial" charset="0"/>
              </a:defRPr>
            </a:lvl1pPr>
          </a:lstStyle>
          <a:p>
            <a:pPr>
              <a:defRPr/>
            </a:pPr>
            <a:fld id="{958D5A4B-13FA-4983-B467-813F7B7A1C41}" type="datetimeFigureOut">
              <a:rPr lang="pl-PL"/>
              <a:pPr>
                <a:defRPr/>
              </a:pPr>
              <a:t>07.01.2019</a:t>
            </a:fld>
            <a:endParaRPr lang="pl-PL"/>
          </a:p>
        </p:txBody>
      </p:sp>
      <p:sp>
        <p:nvSpPr>
          <p:cNvPr id="4" name="Symbol zastępczy stopki 3"/>
          <p:cNvSpPr>
            <a:spLocks noGrp="1"/>
          </p:cNvSpPr>
          <p:nvPr>
            <p:ph type="ftr" sz="quarter" idx="2"/>
          </p:nvPr>
        </p:nvSpPr>
        <p:spPr>
          <a:xfrm>
            <a:off x="0" y="9428167"/>
            <a:ext cx="2946400" cy="496887"/>
          </a:xfrm>
          <a:prstGeom prst="rect">
            <a:avLst/>
          </a:prstGeom>
        </p:spPr>
        <p:txBody>
          <a:bodyPr vert="horz" lIns="90901" tIns="45450" rIns="90901" bIns="45450" rtlCol="0" anchor="b"/>
          <a:lstStyle>
            <a:lvl1pPr algn="l" eaLnBrk="1" hangingPunct="1">
              <a:defRPr sz="1200">
                <a:latin typeface="Arial" charset="0"/>
                <a:cs typeface="Arial" charset="0"/>
              </a:defRPr>
            </a:lvl1pPr>
          </a:lstStyle>
          <a:p>
            <a:pPr>
              <a:defRPr/>
            </a:pPr>
            <a:endParaRPr lang="pl-PL"/>
          </a:p>
        </p:txBody>
      </p:sp>
      <p:sp>
        <p:nvSpPr>
          <p:cNvPr id="5" name="Symbol zastępczy numeru slajdu 4"/>
          <p:cNvSpPr>
            <a:spLocks noGrp="1"/>
          </p:cNvSpPr>
          <p:nvPr>
            <p:ph type="sldNum" sz="quarter" idx="3"/>
          </p:nvPr>
        </p:nvSpPr>
        <p:spPr>
          <a:xfrm>
            <a:off x="3849688" y="9428167"/>
            <a:ext cx="2946400" cy="496887"/>
          </a:xfrm>
          <a:prstGeom prst="rect">
            <a:avLst/>
          </a:prstGeom>
        </p:spPr>
        <p:txBody>
          <a:bodyPr vert="horz" wrap="square" lIns="90901" tIns="45450" rIns="90901" bIns="45450" numCol="1" anchor="b" anchorCtr="0" compatLnSpc="1">
            <a:prstTxWarp prst="textNoShape">
              <a:avLst/>
            </a:prstTxWarp>
          </a:bodyPr>
          <a:lstStyle>
            <a:lvl1pPr algn="r" eaLnBrk="1" hangingPunct="1">
              <a:defRPr sz="1200"/>
            </a:lvl1pPr>
          </a:lstStyle>
          <a:p>
            <a:pPr>
              <a:defRPr/>
            </a:pPr>
            <a:fld id="{7CEDF538-567E-4782-A71E-88259AB6D83C}" type="slidenum">
              <a:rPr lang="pl-PL" altLang="pl-PL"/>
              <a:pPr>
                <a:defRPr/>
              </a:pPr>
              <a:t>‹#›</a:t>
            </a:fld>
            <a:endParaRPr lang="pl-PL" altLang="pl-PL"/>
          </a:p>
        </p:txBody>
      </p:sp>
    </p:spTree>
    <p:extLst>
      <p:ext uri="{BB962C8B-B14F-4D97-AF65-F5344CB8AC3E}">
        <p14:creationId xmlns:p14="http://schemas.microsoft.com/office/powerpoint/2010/main" val="6458891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46400" cy="496888"/>
          </a:xfrm>
          <a:prstGeom prst="rect">
            <a:avLst/>
          </a:prstGeom>
        </p:spPr>
        <p:txBody>
          <a:bodyPr vert="horz" lIns="90901" tIns="45450" rIns="90901" bIns="45450" rtlCol="0"/>
          <a:lstStyle>
            <a:lvl1pPr algn="l" eaLnBrk="1" fontAlgn="auto" hangingPunct="1">
              <a:spcBef>
                <a:spcPts val="0"/>
              </a:spcBef>
              <a:spcAft>
                <a:spcPts val="0"/>
              </a:spcAft>
              <a:defRPr sz="1200">
                <a:latin typeface="+mn-lt"/>
                <a:cs typeface="+mn-cs"/>
              </a:defRPr>
            </a:lvl1pPr>
          </a:lstStyle>
          <a:p>
            <a:pPr>
              <a:defRPr/>
            </a:pPr>
            <a:endParaRPr lang="pl-PL"/>
          </a:p>
        </p:txBody>
      </p:sp>
      <p:sp>
        <p:nvSpPr>
          <p:cNvPr id="3" name="Symbol zastępczy daty 2"/>
          <p:cNvSpPr>
            <a:spLocks noGrp="1"/>
          </p:cNvSpPr>
          <p:nvPr>
            <p:ph type="dt" idx="1"/>
          </p:nvPr>
        </p:nvSpPr>
        <p:spPr>
          <a:xfrm>
            <a:off x="3849688" y="0"/>
            <a:ext cx="2946400" cy="496888"/>
          </a:xfrm>
          <a:prstGeom prst="rect">
            <a:avLst/>
          </a:prstGeom>
        </p:spPr>
        <p:txBody>
          <a:bodyPr vert="horz" lIns="90901" tIns="45450" rIns="90901" bIns="45450" rtlCol="0"/>
          <a:lstStyle>
            <a:lvl1pPr algn="r" eaLnBrk="1" fontAlgn="auto" hangingPunct="1">
              <a:spcBef>
                <a:spcPts val="0"/>
              </a:spcBef>
              <a:spcAft>
                <a:spcPts val="0"/>
              </a:spcAft>
              <a:defRPr sz="1200">
                <a:latin typeface="+mn-lt"/>
                <a:cs typeface="+mn-cs"/>
              </a:defRPr>
            </a:lvl1pPr>
          </a:lstStyle>
          <a:p>
            <a:pPr>
              <a:defRPr/>
            </a:pPr>
            <a:fld id="{EC861A00-80E9-4B3F-A422-6C839B6671A0}" type="datetimeFigureOut">
              <a:rPr lang="pl-PL"/>
              <a:pPr>
                <a:defRPr/>
              </a:pPr>
              <a:t>07.01.2019</a:t>
            </a:fld>
            <a:endParaRPr lang="pl-PL"/>
          </a:p>
        </p:txBody>
      </p:sp>
      <p:sp>
        <p:nvSpPr>
          <p:cNvPr id="4" name="Symbol zastępczy obrazu slajdu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0901" tIns="45450" rIns="90901" bIns="45450" rtlCol="0" anchor="ctr"/>
          <a:lstStyle/>
          <a:p>
            <a:pPr lvl="0"/>
            <a:endParaRPr lang="pl-PL" noProof="0" smtClean="0"/>
          </a:p>
        </p:txBody>
      </p:sp>
      <p:sp>
        <p:nvSpPr>
          <p:cNvPr id="5" name="Symbol zastępczy notatek 4"/>
          <p:cNvSpPr>
            <a:spLocks noGrp="1"/>
          </p:cNvSpPr>
          <p:nvPr>
            <p:ph type="body" sz="quarter" idx="3"/>
          </p:nvPr>
        </p:nvSpPr>
        <p:spPr>
          <a:xfrm>
            <a:off x="679454" y="4716468"/>
            <a:ext cx="5438775" cy="4467225"/>
          </a:xfrm>
          <a:prstGeom prst="rect">
            <a:avLst/>
          </a:prstGeom>
        </p:spPr>
        <p:txBody>
          <a:bodyPr vert="horz" lIns="90901" tIns="45450" rIns="90901" bIns="45450" rtlCol="0">
            <a:normAutofit/>
          </a:bodyPr>
          <a:lstStyle/>
          <a:p>
            <a:pPr lvl="0"/>
            <a:r>
              <a:rPr lang="pl-PL" noProof="0" smtClean="0"/>
              <a:t>Kliknij, aby edytować style wzorca tekstu</a:t>
            </a:r>
          </a:p>
          <a:p>
            <a:pPr lvl="1"/>
            <a:r>
              <a:rPr lang="pl-PL" noProof="0" smtClean="0"/>
              <a:t>Drugi poziom</a:t>
            </a:r>
          </a:p>
          <a:p>
            <a:pPr lvl="2"/>
            <a:r>
              <a:rPr lang="pl-PL" noProof="0" smtClean="0"/>
              <a:t>Trzeci poziom</a:t>
            </a:r>
          </a:p>
          <a:p>
            <a:pPr lvl="3"/>
            <a:r>
              <a:rPr lang="pl-PL" noProof="0" smtClean="0"/>
              <a:t>Czwarty poziom</a:t>
            </a:r>
          </a:p>
          <a:p>
            <a:pPr lvl="4"/>
            <a:r>
              <a:rPr lang="pl-PL" noProof="0" smtClean="0"/>
              <a:t>Piąty poziom</a:t>
            </a:r>
          </a:p>
        </p:txBody>
      </p:sp>
      <p:sp>
        <p:nvSpPr>
          <p:cNvPr id="6" name="Symbol zastępczy stopki 5"/>
          <p:cNvSpPr>
            <a:spLocks noGrp="1"/>
          </p:cNvSpPr>
          <p:nvPr>
            <p:ph type="ftr" sz="quarter" idx="4"/>
          </p:nvPr>
        </p:nvSpPr>
        <p:spPr>
          <a:xfrm>
            <a:off x="0" y="9428167"/>
            <a:ext cx="2946400" cy="496887"/>
          </a:xfrm>
          <a:prstGeom prst="rect">
            <a:avLst/>
          </a:prstGeom>
        </p:spPr>
        <p:txBody>
          <a:bodyPr vert="horz" lIns="90901" tIns="45450" rIns="90901" bIns="45450" rtlCol="0" anchor="b"/>
          <a:lstStyle>
            <a:lvl1pPr algn="l" eaLnBrk="1" fontAlgn="auto" hangingPunct="1">
              <a:spcBef>
                <a:spcPts val="0"/>
              </a:spcBef>
              <a:spcAft>
                <a:spcPts val="0"/>
              </a:spcAft>
              <a:defRPr sz="1200">
                <a:latin typeface="+mn-lt"/>
                <a:cs typeface="+mn-cs"/>
              </a:defRPr>
            </a:lvl1pPr>
          </a:lstStyle>
          <a:p>
            <a:pPr>
              <a:defRPr/>
            </a:pPr>
            <a:endParaRPr lang="pl-PL"/>
          </a:p>
        </p:txBody>
      </p:sp>
      <p:sp>
        <p:nvSpPr>
          <p:cNvPr id="7" name="Symbol zastępczy numeru slajdu 6"/>
          <p:cNvSpPr>
            <a:spLocks noGrp="1"/>
          </p:cNvSpPr>
          <p:nvPr>
            <p:ph type="sldNum" sz="quarter" idx="5"/>
          </p:nvPr>
        </p:nvSpPr>
        <p:spPr>
          <a:xfrm>
            <a:off x="3849688" y="9428167"/>
            <a:ext cx="2946400" cy="496887"/>
          </a:xfrm>
          <a:prstGeom prst="rect">
            <a:avLst/>
          </a:prstGeom>
        </p:spPr>
        <p:txBody>
          <a:bodyPr vert="horz" wrap="square" lIns="90901" tIns="45450" rIns="90901" bIns="45450"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323C91BD-A4DD-4598-94D9-BD77F2F29FB0}" type="slidenum">
              <a:rPr lang="pl-PL" altLang="pl-PL"/>
              <a:pPr>
                <a:defRPr/>
              </a:pPr>
              <a:t>‹#›</a:t>
            </a:fld>
            <a:endParaRPr lang="pl-PL" altLang="pl-PL"/>
          </a:p>
        </p:txBody>
      </p:sp>
    </p:spTree>
    <p:extLst>
      <p:ext uri="{BB962C8B-B14F-4D97-AF65-F5344CB8AC3E}">
        <p14:creationId xmlns:p14="http://schemas.microsoft.com/office/powerpoint/2010/main" val="103325935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dirty="0" smtClean="0"/>
              <a:t>Odwołać się do analizy potrzeb.</a:t>
            </a:r>
            <a:endParaRPr lang="pl-PL" dirty="0"/>
          </a:p>
        </p:txBody>
      </p:sp>
      <p:sp>
        <p:nvSpPr>
          <p:cNvPr id="4" name="Symbol zastępczy numeru slajdu 3"/>
          <p:cNvSpPr>
            <a:spLocks noGrp="1"/>
          </p:cNvSpPr>
          <p:nvPr>
            <p:ph type="sldNum" sz="quarter" idx="10"/>
          </p:nvPr>
        </p:nvSpPr>
        <p:spPr/>
        <p:txBody>
          <a:bodyPr/>
          <a:lstStyle/>
          <a:p>
            <a:pPr>
              <a:defRPr/>
            </a:pPr>
            <a:fld id="{4034C956-B754-4C75-8DEC-855A05BAA6E4}" type="slidenum">
              <a:rPr lang="pl-PL" smtClean="0"/>
              <a:pPr>
                <a:defRPr/>
              </a:pPr>
              <a:t>14</a:t>
            </a:fld>
            <a:endParaRPr lang="pl-PL" dirty="0"/>
          </a:p>
        </p:txBody>
      </p:sp>
    </p:spTree>
    <p:extLst>
      <p:ext uri="{BB962C8B-B14F-4D97-AF65-F5344CB8AC3E}">
        <p14:creationId xmlns:p14="http://schemas.microsoft.com/office/powerpoint/2010/main" val="831984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dirty="0" smtClean="0"/>
              <a:t>Odwołać się do analizy potrzeb.</a:t>
            </a:r>
            <a:endParaRPr lang="pl-PL" dirty="0"/>
          </a:p>
        </p:txBody>
      </p:sp>
      <p:sp>
        <p:nvSpPr>
          <p:cNvPr id="4" name="Symbol zastępczy numeru slajdu 3"/>
          <p:cNvSpPr>
            <a:spLocks noGrp="1"/>
          </p:cNvSpPr>
          <p:nvPr>
            <p:ph type="sldNum" sz="quarter" idx="10"/>
          </p:nvPr>
        </p:nvSpPr>
        <p:spPr/>
        <p:txBody>
          <a:bodyPr/>
          <a:lstStyle/>
          <a:p>
            <a:pPr>
              <a:defRPr/>
            </a:pPr>
            <a:fld id="{4034C956-B754-4C75-8DEC-855A05BAA6E4}" type="slidenum">
              <a:rPr lang="pl-PL" smtClean="0"/>
              <a:pPr>
                <a:defRPr/>
              </a:pPr>
              <a:t>15</a:t>
            </a:fld>
            <a:endParaRPr lang="pl-PL" dirty="0"/>
          </a:p>
        </p:txBody>
      </p:sp>
    </p:spTree>
    <p:extLst>
      <p:ext uri="{BB962C8B-B14F-4D97-AF65-F5344CB8AC3E}">
        <p14:creationId xmlns:p14="http://schemas.microsoft.com/office/powerpoint/2010/main" val="2189624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dirty="0" smtClean="0"/>
              <a:t>Odwołać się do analizy potrzeb.</a:t>
            </a:r>
            <a:endParaRPr lang="pl-PL" dirty="0"/>
          </a:p>
        </p:txBody>
      </p:sp>
      <p:sp>
        <p:nvSpPr>
          <p:cNvPr id="4" name="Symbol zastępczy numeru slajdu 3"/>
          <p:cNvSpPr>
            <a:spLocks noGrp="1"/>
          </p:cNvSpPr>
          <p:nvPr>
            <p:ph type="sldNum" sz="quarter" idx="10"/>
          </p:nvPr>
        </p:nvSpPr>
        <p:spPr/>
        <p:txBody>
          <a:bodyPr/>
          <a:lstStyle/>
          <a:p>
            <a:pPr>
              <a:defRPr/>
            </a:pPr>
            <a:fld id="{4034C956-B754-4C75-8DEC-855A05BAA6E4}" type="slidenum">
              <a:rPr lang="pl-PL" smtClean="0"/>
              <a:pPr>
                <a:defRPr/>
              </a:pPr>
              <a:t>16</a:t>
            </a:fld>
            <a:endParaRPr lang="pl-PL" dirty="0"/>
          </a:p>
        </p:txBody>
      </p:sp>
    </p:spTree>
    <p:extLst>
      <p:ext uri="{BB962C8B-B14F-4D97-AF65-F5344CB8AC3E}">
        <p14:creationId xmlns:p14="http://schemas.microsoft.com/office/powerpoint/2010/main" val="24612662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dirty="0" smtClean="0"/>
              <a:t>Odwołać się do analizy potrzeb.</a:t>
            </a:r>
            <a:endParaRPr lang="pl-PL" dirty="0"/>
          </a:p>
        </p:txBody>
      </p:sp>
      <p:sp>
        <p:nvSpPr>
          <p:cNvPr id="4" name="Symbol zastępczy numeru slajdu 3"/>
          <p:cNvSpPr>
            <a:spLocks noGrp="1"/>
          </p:cNvSpPr>
          <p:nvPr>
            <p:ph type="sldNum" sz="quarter" idx="10"/>
          </p:nvPr>
        </p:nvSpPr>
        <p:spPr/>
        <p:txBody>
          <a:bodyPr/>
          <a:lstStyle/>
          <a:p>
            <a:pPr>
              <a:defRPr/>
            </a:pPr>
            <a:fld id="{4034C956-B754-4C75-8DEC-855A05BAA6E4}" type="slidenum">
              <a:rPr lang="pl-PL" smtClean="0"/>
              <a:pPr>
                <a:defRPr/>
              </a:pPr>
              <a:t>17</a:t>
            </a:fld>
            <a:endParaRPr lang="pl-PL" dirty="0"/>
          </a:p>
        </p:txBody>
      </p:sp>
    </p:spTree>
    <p:extLst>
      <p:ext uri="{BB962C8B-B14F-4D97-AF65-F5344CB8AC3E}">
        <p14:creationId xmlns:p14="http://schemas.microsoft.com/office/powerpoint/2010/main" val="17742737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dirty="0" smtClean="0"/>
              <a:t>Odwołać się do analizy potrzeb.</a:t>
            </a:r>
            <a:endParaRPr lang="pl-PL" dirty="0"/>
          </a:p>
        </p:txBody>
      </p:sp>
      <p:sp>
        <p:nvSpPr>
          <p:cNvPr id="4" name="Symbol zastępczy numeru slajdu 3"/>
          <p:cNvSpPr>
            <a:spLocks noGrp="1"/>
          </p:cNvSpPr>
          <p:nvPr>
            <p:ph type="sldNum" sz="quarter" idx="10"/>
          </p:nvPr>
        </p:nvSpPr>
        <p:spPr/>
        <p:txBody>
          <a:bodyPr/>
          <a:lstStyle/>
          <a:p>
            <a:pPr>
              <a:defRPr/>
            </a:pPr>
            <a:fld id="{4034C956-B754-4C75-8DEC-855A05BAA6E4}" type="slidenum">
              <a:rPr lang="pl-PL" smtClean="0"/>
              <a:pPr>
                <a:defRPr/>
              </a:pPr>
              <a:t>18</a:t>
            </a:fld>
            <a:endParaRPr lang="pl-PL" dirty="0"/>
          </a:p>
        </p:txBody>
      </p:sp>
    </p:spTree>
    <p:extLst>
      <p:ext uri="{BB962C8B-B14F-4D97-AF65-F5344CB8AC3E}">
        <p14:creationId xmlns:p14="http://schemas.microsoft.com/office/powerpoint/2010/main" val="35563680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dirty="0" smtClean="0"/>
              <a:t>Odwołać się do analizy potrzeb.</a:t>
            </a:r>
            <a:endParaRPr lang="pl-PL" dirty="0"/>
          </a:p>
        </p:txBody>
      </p:sp>
      <p:sp>
        <p:nvSpPr>
          <p:cNvPr id="4" name="Symbol zastępczy numeru slajdu 3"/>
          <p:cNvSpPr>
            <a:spLocks noGrp="1"/>
          </p:cNvSpPr>
          <p:nvPr>
            <p:ph type="sldNum" sz="quarter" idx="10"/>
          </p:nvPr>
        </p:nvSpPr>
        <p:spPr/>
        <p:txBody>
          <a:bodyPr/>
          <a:lstStyle/>
          <a:p>
            <a:pPr>
              <a:defRPr/>
            </a:pPr>
            <a:fld id="{4034C956-B754-4C75-8DEC-855A05BAA6E4}" type="slidenum">
              <a:rPr lang="pl-PL" smtClean="0"/>
              <a:pPr>
                <a:defRPr/>
              </a:pPr>
              <a:t>19</a:t>
            </a:fld>
            <a:endParaRPr lang="pl-PL" dirty="0"/>
          </a:p>
        </p:txBody>
      </p:sp>
    </p:spTree>
    <p:extLst>
      <p:ext uri="{BB962C8B-B14F-4D97-AF65-F5344CB8AC3E}">
        <p14:creationId xmlns:p14="http://schemas.microsoft.com/office/powerpoint/2010/main" val="22152037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dirty="0" smtClean="0"/>
              <a:t>Odwołać się do analizy potrzeb.</a:t>
            </a:r>
            <a:endParaRPr lang="pl-PL" dirty="0"/>
          </a:p>
        </p:txBody>
      </p:sp>
      <p:sp>
        <p:nvSpPr>
          <p:cNvPr id="4" name="Symbol zastępczy numeru slajdu 3"/>
          <p:cNvSpPr>
            <a:spLocks noGrp="1"/>
          </p:cNvSpPr>
          <p:nvPr>
            <p:ph type="sldNum" sz="quarter" idx="10"/>
          </p:nvPr>
        </p:nvSpPr>
        <p:spPr/>
        <p:txBody>
          <a:bodyPr/>
          <a:lstStyle/>
          <a:p>
            <a:pPr>
              <a:defRPr/>
            </a:pPr>
            <a:fld id="{4034C956-B754-4C75-8DEC-855A05BAA6E4}" type="slidenum">
              <a:rPr lang="pl-PL" smtClean="0"/>
              <a:pPr>
                <a:defRPr/>
              </a:pPr>
              <a:t>20</a:t>
            </a:fld>
            <a:endParaRPr lang="pl-PL" dirty="0"/>
          </a:p>
        </p:txBody>
      </p:sp>
    </p:spTree>
    <p:extLst>
      <p:ext uri="{BB962C8B-B14F-4D97-AF65-F5344CB8AC3E}">
        <p14:creationId xmlns:p14="http://schemas.microsoft.com/office/powerpoint/2010/main" val="346292824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Układ niestandardowy">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3" name="Obraz 4" descr="UnijneFE_PR-LOGO-UE-EFSI kolor.jpg"/>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66700" y="293688"/>
            <a:ext cx="4305300"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Symbol zastępczy tekstu 7"/>
          <p:cNvSpPr>
            <a:spLocks noGrp="1"/>
          </p:cNvSpPr>
          <p:nvPr>
            <p:ph idx="1"/>
          </p:nvPr>
        </p:nvSpPr>
        <p:spPr>
          <a:xfrm>
            <a:off x="628650" y="5756743"/>
            <a:ext cx="7886700" cy="420219"/>
          </a:xfrm>
          <a:prstGeom prst="rect">
            <a:avLst/>
          </a:prstGeom>
        </p:spPr>
        <p:txBody>
          <a:bodyPr rtlCol="0">
            <a:normAutofit/>
          </a:bodyPr>
          <a:lstStyle>
            <a:lvl1pPr marL="0" indent="0" algn="r">
              <a:buNone/>
              <a:defRPr>
                <a:solidFill>
                  <a:schemeClr val="bg1"/>
                </a:solidFill>
              </a:defRPr>
            </a:lvl1pPr>
          </a:lstStyle>
          <a:p>
            <a:pPr lvl="0"/>
            <a:r>
              <a:rPr lang="pl-PL" dirty="0" smtClean="0"/>
              <a:t>Kliknij, aby dodać podtytuł</a:t>
            </a:r>
            <a:endParaRPr lang="pl-PL" dirty="0"/>
          </a:p>
        </p:txBody>
      </p:sp>
    </p:spTree>
    <p:extLst>
      <p:ext uri="{BB962C8B-B14F-4D97-AF65-F5344CB8AC3E}">
        <p14:creationId xmlns:p14="http://schemas.microsoft.com/office/powerpoint/2010/main" val="38848074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Zawartość z podpisem">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9841" y="1264258"/>
            <a:ext cx="2949178" cy="1129085"/>
          </a:xfrm>
        </p:spPr>
        <p:txBody>
          <a:bodyPr anchor="b"/>
          <a:lstStyle>
            <a:lvl1pPr>
              <a:defRPr sz="3200"/>
            </a:lvl1pPr>
          </a:lstStyle>
          <a:p>
            <a:r>
              <a:rPr lang="pl-PL" dirty="0" smtClean="0"/>
              <a:t>Kliknij, aby edytować styl</a:t>
            </a:r>
            <a:endParaRPr lang="en-US" dirty="0"/>
          </a:p>
        </p:txBody>
      </p:sp>
      <p:sp>
        <p:nvSpPr>
          <p:cNvPr id="3" name="Content Placeholder 2"/>
          <p:cNvSpPr>
            <a:spLocks noGrp="1"/>
          </p:cNvSpPr>
          <p:nvPr>
            <p:ph idx="1"/>
          </p:nvPr>
        </p:nvSpPr>
        <p:spPr>
          <a:xfrm>
            <a:off x="3887391" y="1264258"/>
            <a:ext cx="4629150" cy="459679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dirty="0" smtClean="0"/>
              <a:t>Kliknij, aby edytować style wzorca tekstu</a:t>
            </a:r>
          </a:p>
          <a:p>
            <a:pPr lvl="1"/>
            <a:r>
              <a:rPr lang="pl-PL" dirty="0" smtClean="0"/>
              <a:t>Drugi poziom</a:t>
            </a:r>
          </a:p>
          <a:p>
            <a:pPr lvl="2"/>
            <a:r>
              <a:rPr lang="pl-PL" dirty="0" smtClean="0"/>
              <a:t>Trzeci poziom</a:t>
            </a:r>
          </a:p>
          <a:p>
            <a:pPr lvl="3"/>
            <a:r>
              <a:rPr lang="pl-PL" dirty="0" smtClean="0"/>
              <a:t>Czwarty poziom</a:t>
            </a:r>
          </a:p>
          <a:p>
            <a:pPr lvl="4"/>
            <a:r>
              <a:rPr lang="pl-PL" dirty="0" smtClean="0"/>
              <a:t>Piąty poziom</a:t>
            </a:r>
            <a:endParaRPr lang="en-US" dirty="0"/>
          </a:p>
        </p:txBody>
      </p:sp>
      <p:sp>
        <p:nvSpPr>
          <p:cNvPr id="4" name="Text Placeholder 3"/>
          <p:cNvSpPr>
            <a:spLocks noGrp="1"/>
          </p:cNvSpPr>
          <p:nvPr>
            <p:ph type="body" sz="half" idx="2"/>
          </p:nvPr>
        </p:nvSpPr>
        <p:spPr>
          <a:xfrm>
            <a:off x="629841" y="2393344"/>
            <a:ext cx="2949178" cy="347564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dirty="0" smtClean="0"/>
              <a:t>Kliknij, aby edytować style wzorca tekstu</a:t>
            </a:r>
          </a:p>
        </p:txBody>
      </p:sp>
      <p:sp>
        <p:nvSpPr>
          <p:cNvPr id="5" name="Slide Number Placeholder 6"/>
          <p:cNvSpPr>
            <a:spLocks noGrp="1"/>
          </p:cNvSpPr>
          <p:nvPr>
            <p:ph type="sldNum" sz="quarter" idx="10"/>
          </p:nvPr>
        </p:nvSpPr>
        <p:spPr/>
        <p:txBody>
          <a:bodyPr/>
          <a:lstStyle>
            <a:lvl1pPr>
              <a:defRPr/>
            </a:lvl1pPr>
          </a:lstStyle>
          <a:p>
            <a:pPr>
              <a:defRPr/>
            </a:pPr>
            <a:fld id="{FD06DDB4-4F5A-424A-BE2A-2562C2107752}" type="slidenum">
              <a:rPr lang="pl-PL" altLang="pl-PL"/>
              <a:pPr>
                <a:defRPr/>
              </a:pPr>
              <a:t>‹#›</a:t>
            </a:fld>
            <a:endParaRPr lang="pl-PL" altLang="pl-PL"/>
          </a:p>
        </p:txBody>
      </p:sp>
    </p:spTree>
    <p:extLst>
      <p:ext uri="{BB962C8B-B14F-4D97-AF65-F5344CB8AC3E}">
        <p14:creationId xmlns:p14="http://schemas.microsoft.com/office/powerpoint/2010/main" val="31891101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Obraz z podpisem">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9841" y="1256306"/>
            <a:ext cx="2949178" cy="1137037"/>
          </a:xfrm>
        </p:spPr>
        <p:txBody>
          <a:bodyPr anchor="b"/>
          <a:lstStyle>
            <a:lvl1pPr>
              <a:defRPr sz="3200"/>
            </a:lvl1pPr>
          </a:lstStyle>
          <a:p>
            <a:r>
              <a:rPr lang="pl-PL" dirty="0" smtClean="0"/>
              <a:t>Kliknij, aby edytować styl</a:t>
            </a:r>
            <a:endParaRPr lang="en-US" dirty="0"/>
          </a:p>
        </p:txBody>
      </p:sp>
      <p:sp>
        <p:nvSpPr>
          <p:cNvPr id="3" name="Picture Placeholder 2"/>
          <p:cNvSpPr>
            <a:spLocks noGrp="1" noChangeAspect="1"/>
          </p:cNvSpPr>
          <p:nvPr>
            <p:ph type="pic" idx="1"/>
          </p:nvPr>
        </p:nvSpPr>
        <p:spPr>
          <a:xfrm>
            <a:off x="3887391" y="1256306"/>
            <a:ext cx="4629150" cy="460474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pl-PL" noProof="0" smtClean="0"/>
              <a:t>Kliknij ikonę, aby dodać obraz</a:t>
            </a:r>
            <a:endParaRPr lang="en-US" noProof="0" dirty="0"/>
          </a:p>
        </p:txBody>
      </p:sp>
      <p:sp>
        <p:nvSpPr>
          <p:cNvPr id="4" name="Text Placeholder 3"/>
          <p:cNvSpPr>
            <a:spLocks noGrp="1"/>
          </p:cNvSpPr>
          <p:nvPr>
            <p:ph type="body" sz="half" idx="2"/>
          </p:nvPr>
        </p:nvSpPr>
        <p:spPr>
          <a:xfrm>
            <a:off x="629841" y="2393343"/>
            <a:ext cx="2949178" cy="347564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dirty="0" smtClean="0"/>
              <a:t>Kliknij, aby edytować style wzorca tekstu</a:t>
            </a:r>
          </a:p>
        </p:txBody>
      </p:sp>
      <p:sp>
        <p:nvSpPr>
          <p:cNvPr id="5" name="Slide Number Placeholder 6"/>
          <p:cNvSpPr>
            <a:spLocks noGrp="1"/>
          </p:cNvSpPr>
          <p:nvPr>
            <p:ph type="sldNum" sz="quarter" idx="10"/>
          </p:nvPr>
        </p:nvSpPr>
        <p:spPr/>
        <p:txBody>
          <a:bodyPr/>
          <a:lstStyle>
            <a:lvl1pPr>
              <a:defRPr/>
            </a:lvl1pPr>
          </a:lstStyle>
          <a:p>
            <a:pPr>
              <a:defRPr/>
            </a:pPr>
            <a:fld id="{858D435E-6169-4733-A22E-43A34E9B4A35}" type="slidenum">
              <a:rPr lang="pl-PL" altLang="pl-PL"/>
              <a:pPr>
                <a:defRPr/>
              </a:pPr>
              <a:t>‹#›</a:t>
            </a:fld>
            <a:endParaRPr lang="pl-PL" altLang="pl-PL"/>
          </a:p>
        </p:txBody>
      </p:sp>
    </p:spTree>
    <p:extLst>
      <p:ext uri="{BB962C8B-B14F-4D97-AF65-F5344CB8AC3E}">
        <p14:creationId xmlns:p14="http://schemas.microsoft.com/office/powerpoint/2010/main" val="38829083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Układ niestandardowy">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 name="Symbol zastępczy tytułu 1"/>
          <p:cNvSpPr txBox="1">
            <a:spLocks/>
          </p:cNvSpPr>
          <p:nvPr userDrawn="1"/>
        </p:nvSpPr>
        <p:spPr>
          <a:xfrm>
            <a:off x="628650" y="4833938"/>
            <a:ext cx="7886700" cy="922337"/>
          </a:xfrm>
          <a:prstGeom prst="rect">
            <a:avLst/>
          </a:prstGeom>
        </p:spPr>
        <p:txBody>
          <a:bodyPr anchor="ctr">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fontAlgn="auto">
              <a:spcAft>
                <a:spcPts val="0"/>
              </a:spcAft>
              <a:defRPr/>
            </a:pPr>
            <a:r>
              <a:rPr lang="pl-PL" dirty="0" smtClean="0">
                <a:solidFill>
                  <a:schemeClr val="bg1"/>
                </a:solidFill>
              </a:rPr>
              <a:t>Kliknij, aby dodać tytuł prezentacji</a:t>
            </a:r>
            <a:endParaRPr lang="pl-PL" dirty="0">
              <a:solidFill>
                <a:schemeClr val="bg1"/>
              </a:solidFill>
            </a:endParaRPr>
          </a:p>
        </p:txBody>
      </p:sp>
      <p:pic>
        <p:nvPicPr>
          <p:cNvPr id="4" name="Obraz 6" descr="UnijneFE_PR-LOGO-UE-EFSI kolor.jpg"/>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66700" y="293688"/>
            <a:ext cx="4305300"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Symbol zastępczy tekstu 7"/>
          <p:cNvSpPr>
            <a:spLocks noGrp="1"/>
          </p:cNvSpPr>
          <p:nvPr>
            <p:ph idx="1"/>
          </p:nvPr>
        </p:nvSpPr>
        <p:spPr>
          <a:xfrm>
            <a:off x="628650" y="5756743"/>
            <a:ext cx="7886700" cy="420219"/>
          </a:xfrm>
          <a:prstGeom prst="rect">
            <a:avLst/>
          </a:prstGeom>
        </p:spPr>
        <p:txBody>
          <a:bodyPr rtlCol="0">
            <a:normAutofit/>
          </a:bodyPr>
          <a:lstStyle>
            <a:lvl1pPr marL="0" indent="0" algn="r">
              <a:buNone/>
              <a:defRPr>
                <a:solidFill>
                  <a:schemeClr val="bg1"/>
                </a:solidFill>
              </a:defRPr>
            </a:lvl1pPr>
          </a:lstStyle>
          <a:p>
            <a:pPr lvl="0"/>
            <a:r>
              <a:rPr lang="pl-PL" dirty="0" smtClean="0"/>
              <a:t>Kliknij, aby dodać podtytuł</a:t>
            </a:r>
            <a:endParaRPr lang="pl-PL" dirty="0"/>
          </a:p>
        </p:txBody>
      </p:sp>
    </p:spTree>
    <p:extLst>
      <p:ext uri="{BB962C8B-B14F-4D97-AF65-F5344CB8AC3E}">
        <p14:creationId xmlns:p14="http://schemas.microsoft.com/office/powerpoint/2010/main" val="25049505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Slajd tytułowy">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pl-PL" dirty="0" smtClean="0"/>
              <a:t>Kliknij, aby edytować styl</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smtClean="0"/>
              <a:t>Kliknij, aby edytować styl wzorca podtytułu</a:t>
            </a:r>
            <a:endParaRPr lang="en-US" dirty="0"/>
          </a:p>
        </p:txBody>
      </p:sp>
      <p:sp>
        <p:nvSpPr>
          <p:cNvPr id="4" name="Slide Number Placeholder 5"/>
          <p:cNvSpPr>
            <a:spLocks noGrp="1"/>
          </p:cNvSpPr>
          <p:nvPr>
            <p:ph type="sldNum" sz="quarter" idx="10"/>
          </p:nvPr>
        </p:nvSpPr>
        <p:spPr/>
        <p:txBody>
          <a:bodyPr/>
          <a:lstStyle>
            <a:lvl1pPr>
              <a:defRPr/>
            </a:lvl1pPr>
          </a:lstStyle>
          <a:p>
            <a:pPr>
              <a:defRPr/>
            </a:pPr>
            <a:fld id="{BF9E165E-4E26-4B90-8797-4E8B2BB4536E}" type="slidenum">
              <a:rPr lang="pl-PL" altLang="pl-PL"/>
              <a:pPr>
                <a:defRPr/>
              </a:pPr>
              <a:t>‹#›</a:t>
            </a:fld>
            <a:endParaRPr lang="pl-PL" altLang="pl-PL"/>
          </a:p>
        </p:txBody>
      </p:sp>
    </p:spTree>
    <p:extLst>
      <p:ext uri="{BB962C8B-B14F-4D97-AF65-F5344CB8AC3E}">
        <p14:creationId xmlns:p14="http://schemas.microsoft.com/office/powerpoint/2010/main" val="35063322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ytuł i zawartość">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smtClean="0"/>
              <a:t>Kliknij, aby edytować styl</a:t>
            </a:r>
            <a:endParaRPr lang="en-US" dirty="0"/>
          </a:p>
        </p:txBody>
      </p:sp>
      <p:sp>
        <p:nvSpPr>
          <p:cNvPr id="3" name="Content Placeholder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Slide Number Placeholder 5"/>
          <p:cNvSpPr>
            <a:spLocks noGrp="1"/>
          </p:cNvSpPr>
          <p:nvPr>
            <p:ph type="sldNum" sz="quarter" idx="10"/>
          </p:nvPr>
        </p:nvSpPr>
        <p:spPr/>
        <p:txBody>
          <a:bodyPr/>
          <a:lstStyle>
            <a:lvl1pPr>
              <a:defRPr/>
            </a:lvl1pPr>
          </a:lstStyle>
          <a:p>
            <a:pPr>
              <a:defRPr/>
            </a:pPr>
            <a:fld id="{F3F8FC2D-04C0-4BAF-8776-9BA560CD414A}" type="slidenum">
              <a:rPr lang="pl-PL" altLang="pl-PL"/>
              <a:pPr>
                <a:defRPr/>
              </a:pPr>
              <a:t>‹#›</a:t>
            </a:fld>
            <a:endParaRPr lang="pl-PL" altLang="pl-PL"/>
          </a:p>
        </p:txBody>
      </p:sp>
    </p:spTree>
    <p:extLst>
      <p:ext uri="{BB962C8B-B14F-4D97-AF65-F5344CB8AC3E}">
        <p14:creationId xmlns:p14="http://schemas.microsoft.com/office/powerpoint/2010/main" val="12266941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Nagłówek sekcji">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pl-PL" smtClean="0"/>
              <a:t>Kliknij, aby edytować styl</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smtClean="0"/>
              <a:t>Kliknij, aby edytować style wzorca tekstu</a:t>
            </a:r>
          </a:p>
        </p:txBody>
      </p:sp>
      <p:sp>
        <p:nvSpPr>
          <p:cNvPr id="4" name="Slide Number Placeholder 5"/>
          <p:cNvSpPr>
            <a:spLocks noGrp="1"/>
          </p:cNvSpPr>
          <p:nvPr>
            <p:ph type="sldNum" sz="quarter" idx="10"/>
          </p:nvPr>
        </p:nvSpPr>
        <p:spPr/>
        <p:txBody>
          <a:bodyPr/>
          <a:lstStyle>
            <a:lvl1pPr>
              <a:defRPr/>
            </a:lvl1pPr>
          </a:lstStyle>
          <a:p>
            <a:pPr>
              <a:defRPr/>
            </a:pPr>
            <a:fld id="{B50F5BC2-AAFC-4F9E-91FD-1EC87932F9CE}" type="slidenum">
              <a:rPr lang="pl-PL" altLang="pl-PL"/>
              <a:pPr>
                <a:defRPr/>
              </a:pPr>
              <a:t>‹#›</a:t>
            </a:fld>
            <a:endParaRPr lang="pl-PL" altLang="pl-PL"/>
          </a:p>
        </p:txBody>
      </p:sp>
    </p:spTree>
    <p:extLst>
      <p:ext uri="{BB962C8B-B14F-4D97-AF65-F5344CB8AC3E}">
        <p14:creationId xmlns:p14="http://schemas.microsoft.com/office/powerpoint/2010/main" val="5180968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Dwa elementy zawartości">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8650" y="1041621"/>
            <a:ext cx="7886700" cy="850679"/>
          </a:xfrm>
        </p:spPr>
        <p:txBody>
          <a:bodyPr/>
          <a:lstStyle/>
          <a:p>
            <a:r>
              <a:rPr lang="pl-PL" smtClean="0"/>
              <a:t>Kliknij, aby edytować styl</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5" name="Slide Number Placeholder 6"/>
          <p:cNvSpPr>
            <a:spLocks noGrp="1"/>
          </p:cNvSpPr>
          <p:nvPr>
            <p:ph type="sldNum" sz="quarter" idx="10"/>
          </p:nvPr>
        </p:nvSpPr>
        <p:spPr/>
        <p:txBody>
          <a:bodyPr/>
          <a:lstStyle>
            <a:lvl1pPr>
              <a:defRPr/>
            </a:lvl1pPr>
          </a:lstStyle>
          <a:p>
            <a:pPr>
              <a:defRPr/>
            </a:pPr>
            <a:fld id="{B436A139-2FA2-455A-B784-22B6B0215D84}" type="slidenum">
              <a:rPr lang="pl-PL" altLang="pl-PL"/>
              <a:pPr>
                <a:defRPr/>
              </a:pPr>
              <a:t>‹#›</a:t>
            </a:fld>
            <a:endParaRPr lang="pl-PL" altLang="pl-PL"/>
          </a:p>
        </p:txBody>
      </p:sp>
    </p:spTree>
    <p:extLst>
      <p:ext uri="{BB962C8B-B14F-4D97-AF65-F5344CB8AC3E}">
        <p14:creationId xmlns:p14="http://schemas.microsoft.com/office/powerpoint/2010/main" val="26454592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Porównani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9841" y="1104817"/>
            <a:ext cx="7886700" cy="720630"/>
          </a:xfrm>
        </p:spPr>
        <p:txBody>
          <a:bodyPr/>
          <a:lstStyle/>
          <a:p>
            <a:r>
              <a:rPr lang="pl-PL" smtClean="0"/>
              <a:t>Kliknij, aby edytować styl</a:t>
            </a:r>
            <a:endParaRPr lang="en-US" dirty="0"/>
          </a:p>
        </p:txBody>
      </p:sp>
      <p:sp>
        <p:nvSpPr>
          <p:cNvPr id="3" name="Text Placeholder 2"/>
          <p:cNvSpPr>
            <a:spLocks noGrp="1"/>
          </p:cNvSpPr>
          <p:nvPr>
            <p:ph type="body" idx="1"/>
          </p:nvPr>
        </p:nvSpPr>
        <p:spPr>
          <a:xfrm>
            <a:off x="629842" y="1815921"/>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Content Placeholder 3"/>
          <p:cNvSpPr>
            <a:spLocks noGrp="1"/>
          </p:cNvSpPr>
          <p:nvPr>
            <p:ph sz="half" idx="2"/>
          </p:nvPr>
        </p:nvSpPr>
        <p:spPr>
          <a:xfrm>
            <a:off x="629842" y="2639833"/>
            <a:ext cx="3868340" cy="3549830"/>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5" name="Text Placeholder 4"/>
          <p:cNvSpPr>
            <a:spLocks noGrp="1"/>
          </p:cNvSpPr>
          <p:nvPr>
            <p:ph type="body" sz="quarter" idx="3"/>
          </p:nvPr>
        </p:nvSpPr>
        <p:spPr>
          <a:xfrm>
            <a:off x="4629150" y="1815921"/>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Content Placeholder 5"/>
          <p:cNvSpPr>
            <a:spLocks noGrp="1"/>
          </p:cNvSpPr>
          <p:nvPr>
            <p:ph sz="quarter" idx="4"/>
          </p:nvPr>
        </p:nvSpPr>
        <p:spPr>
          <a:xfrm>
            <a:off x="4629150" y="2639833"/>
            <a:ext cx="3887391" cy="3549830"/>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7" name="Slide Number Placeholder 8"/>
          <p:cNvSpPr>
            <a:spLocks noGrp="1"/>
          </p:cNvSpPr>
          <p:nvPr>
            <p:ph type="sldNum" sz="quarter" idx="10"/>
          </p:nvPr>
        </p:nvSpPr>
        <p:spPr/>
        <p:txBody>
          <a:bodyPr/>
          <a:lstStyle>
            <a:lvl1pPr>
              <a:defRPr/>
            </a:lvl1pPr>
          </a:lstStyle>
          <a:p>
            <a:pPr>
              <a:defRPr/>
            </a:pPr>
            <a:fld id="{B06FBA2E-F63A-4AB8-B295-9E80872E6F2B}" type="slidenum">
              <a:rPr lang="pl-PL" altLang="pl-PL"/>
              <a:pPr>
                <a:defRPr/>
              </a:pPr>
              <a:t>‹#›</a:t>
            </a:fld>
            <a:endParaRPr lang="pl-PL" altLang="pl-PL"/>
          </a:p>
        </p:txBody>
      </p:sp>
    </p:spTree>
    <p:extLst>
      <p:ext uri="{BB962C8B-B14F-4D97-AF65-F5344CB8AC3E}">
        <p14:creationId xmlns:p14="http://schemas.microsoft.com/office/powerpoint/2010/main" val="22475166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ylko tytuł">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smtClean="0"/>
              <a:t>Kliknij, aby edytować styl</a:t>
            </a:r>
            <a:endParaRPr lang="en-US" dirty="0"/>
          </a:p>
        </p:txBody>
      </p:sp>
      <p:sp>
        <p:nvSpPr>
          <p:cNvPr id="3" name="Slide Number Placeholder 4"/>
          <p:cNvSpPr>
            <a:spLocks noGrp="1"/>
          </p:cNvSpPr>
          <p:nvPr>
            <p:ph type="sldNum" sz="quarter" idx="10"/>
          </p:nvPr>
        </p:nvSpPr>
        <p:spPr/>
        <p:txBody>
          <a:bodyPr/>
          <a:lstStyle>
            <a:lvl1pPr>
              <a:defRPr/>
            </a:lvl1pPr>
          </a:lstStyle>
          <a:p>
            <a:pPr>
              <a:defRPr/>
            </a:pPr>
            <a:fld id="{06C5961D-26AB-46AA-91FA-26F7DD722FD0}" type="slidenum">
              <a:rPr lang="pl-PL" altLang="pl-PL"/>
              <a:pPr>
                <a:defRPr/>
              </a:pPr>
              <a:t>‹#›</a:t>
            </a:fld>
            <a:endParaRPr lang="pl-PL" altLang="pl-PL"/>
          </a:p>
        </p:txBody>
      </p:sp>
    </p:spTree>
    <p:extLst>
      <p:ext uri="{BB962C8B-B14F-4D97-AF65-F5344CB8AC3E}">
        <p14:creationId xmlns:p14="http://schemas.microsoft.com/office/powerpoint/2010/main" val="40992538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Pusty">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Slide Number Placeholder 3"/>
          <p:cNvSpPr>
            <a:spLocks noGrp="1"/>
          </p:cNvSpPr>
          <p:nvPr>
            <p:ph type="sldNum" sz="quarter" idx="10"/>
          </p:nvPr>
        </p:nvSpPr>
        <p:spPr/>
        <p:txBody>
          <a:bodyPr/>
          <a:lstStyle>
            <a:lvl1pPr>
              <a:defRPr/>
            </a:lvl1pPr>
          </a:lstStyle>
          <a:p>
            <a:pPr>
              <a:defRPr/>
            </a:pPr>
            <a:fld id="{4EFE4BFC-3EA4-4C02-9612-F903E215C880}" type="slidenum">
              <a:rPr lang="pl-PL" altLang="pl-PL"/>
              <a:pPr>
                <a:defRPr/>
              </a:pPr>
              <a:t>‹#›</a:t>
            </a:fld>
            <a:endParaRPr lang="pl-PL" altLang="pl-PL"/>
          </a:p>
        </p:txBody>
      </p:sp>
    </p:spTree>
    <p:extLst>
      <p:ext uri="{BB962C8B-B14F-4D97-AF65-F5344CB8AC3E}">
        <p14:creationId xmlns:p14="http://schemas.microsoft.com/office/powerpoint/2010/main" val="13428961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28650" y="958850"/>
            <a:ext cx="7886700" cy="933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pl-PL" altLang="pl-PL" smtClean="0"/>
              <a:t>Kliknij, aby edytować styl</a:t>
            </a:r>
            <a:endParaRPr lang="en-US" altLang="pl-PL" smtClean="0"/>
          </a:p>
        </p:txBody>
      </p:sp>
      <p:sp>
        <p:nvSpPr>
          <p:cNvPr id="1027" name="Text Placeholder 2"/>
          <p:cNvSpPr>
            <a:spLocks noGrp="1"/>
          </p:cNvSpPr>
          <p:nvPr>
            <p:ph type="body" idx="1"/>
          </p:nvPr>
        </p:nvSpPr>
        <p:spPr bwMode="auto">
          <a:xfrm>
            <a:off x="628650" y="2463800"/>
            <a:ext cx="7886700" cy="3713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pl-PL" altLang="pl-PL" smtClean="0"/>
              <a:t>Kliknij, aby edytować style wzorca tekstu</a:t>
            </a:r>
          </a:p>
          <a:p>
            <a:pPr lvl="1"/>
            <a:r>
              <a:rPr lang="pl-PL" altLang="pl-PL" smtClean="0"/>
              <a:t>Drugi poziom</a:t>
            </a:r>
          </a:p>
          <a:p>
            <a:pPr lvl="2"/>
            <a:r>
              <a:rPr lang="pl-PL" altLang="pl-PL" smtClean="0"/>
              <a:t>Trzeci poziom</a:t>
            </a:r>
          </a:p>
          <a:p>
            <a:pPr lvl="3"/>
            <a:r>
              <a:rPr lang="pl-PL" altLang="pl-PL" smtClean="0"/>
              <a:t>Czwarty poziom</a:t>
            </a:r>
          </a:p>
          <a:p>
            <a:pPr lvl="4"/>
            <a:r>
              <a:rPr lang="pl-PL" altLang="pl-PL" smtClean="0"/>
              <a:t>Piąty poziom</a:t>
            </a:r>
            <a:endParaRPr lang="en-US" altLang="pl-PL" smtClean="0"/>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F19E30A3-3DC0-4B76-8637-268787631C1F}" type="slidenum">
              <a:rPr lang="pl-PL" altLang="pl-PL"/>
              <a:pPr>
                <a:defRPr/>
              </a:pPr>
              <a:t>‹#›</a:t>
            </a:fld>
            <a:endParaRPr lang="pl-PL" altLang="pl-PL"/>
          </a:p>
        </p:txBody>
      </p:sp>
    </p:spTree>
  </p:cSld>
  <p:clrMap bg1="lt1" tx1="dk1" bg2="lt2" tx2="dk2" accent1="accent1" accent2="accent2" accent3="accent3" accent4="accent4" accent5="accent5" accent6="accent6" hlink="hlink" folHlink="folHlink"/>
  <p:sldLayoutIdLst>
    <p:sldLayoutId id="2147485825" r:id="rId1"/>
    <p:sldLayoutId id="2147485826" r:id="rId2"/>
    <p:sldLayoutId id="2147485827" r:id="rId3"/>
    <p:sldLayoutId id="2147485828" r:id="rId4"/>
    <p:sldLayoutId id="2147485829" r:id="rId5"/>
    <p:sldLayoutId id="2147485830" r:id="rId6"/>
    <p:sldLayoutId id="2147485831" r:id="rId7"/>
    <p:sldLayoutId id="2147485832" r:id="rId8"/>
    <p:sldLayoutId id="2147485833" r:id="rId9"/>
    <p:sldLayoutId id="2147485834" r:id="rId10"/>
    <p:sldLayoutId id="2147485835" r:id="rId11"/>
  </p:sldLayoutIdLst>
  <p:timing>
    <p:tnLst>
      <p:par>
        <p:cTn id="1" dur="indefinite" restart="never" nodeType="tmRoot"/>
      </p:par>
    </p:tnLst>
  </p:timing>
  <p:hf hdr="0" ftr="0" dt="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pitchFamily="34" charset="0"/>
        </a:defRPr>
      </a:lvl2pPr>
      <a:lvl3pPr algn="l" rtl="0" eaLnBrk="0" fontAlgn="base" hangingPunct="0">
        <a:lnSpc>
          <a:spcPct val="90000"/>
        </a:lnSpc>
        <a:spcBef>
          <a:spcPct val="0"/>
        </a:spcBef>
        <a:spcAft>
          <a:spcPct val="0"/>
        </a:spcAft>
        <a:defRPr sz="4400">
          <a:solidFill>
            <a:schemeClr val="tx1"/>
          </a:solidFill>
          <a:latin typeface="Calibri" pitchFamily="34" charset="0"/>
        </a:defRPr>
      </a:lvl3pPr>
      <a:lvl4pPr algn="l" rtl="0" eaLnBrk="0" fontAlgn="base" hangingPunct="0">
        <a:lnSpc>
          <a:spcPct val="90000"/>
        </a:lnSpc>
        <a:spcBef>
          <a:spcPct val="0"/>
        </a:spcBef>
        <a:spcAft>
          <a:spcPct val="0"/>
        </a:spcAft>
        <a:defRPr sz="4400">
          <a:solidFill>
            <a:schemeClr val="tx1"/>
          </a:solidFill>
          <a:latin typeface="Calibri" pitchFamily="34" charset="0"/>
        </a:defRPr>
      </a:lvl4pPr>
      <a:lvl5pPr algn="l" rtl="0" eaLnBrk="0" fontAlgn="base" hangingPunct="0">
        <a:lnSpc>
          <a:spcPct val="90000"/>
        </a:lnSpc>
        <a:spcBef>
          <a:spcPct val="0"/>
        </a:spcBef>
        <a:spcAft>
          <a:spcPct val="0"/>
        </a:spcAft>
        <a:defRPr sz="4400">
          <a:solidFill>
            <a:schemeClr val="tx1"/>
          </a:solidFill>
          <a:latin typeface="Calibri" pitchFamily="34" charset="0"/>
        </a:defRPr>
      </a:lvl5pPr>
      <a:lvl6pPr marL="457200" algn="l" rtl="0" fontAlgn="base">
        <a:lnSpc>
          <a:spcPct val="90000"/>
        </a:lnSpc>
        <a:spcBef>
          <a:spcPct val="0"/>
        </a:spcBef>
        <a:spcAft>
          <a:spcPct val="0"/>
        </a:spcAft>
        <a:defRPr sz="4400">
          <a:solidFill>
            <a:schemeClr val="tx1"/>
          </a:solidFill>
          <a:latin typeface="Calibri" pitchFamily="34" charset="0"/>
        </a:defRPr>
      </a:lvl6pPr>
      <a:lvl7pPr marL="914400" algn="l" rtl="0" fontAlgn="base">
        <a:lnSpc>
          <a:spcPct val="90000"/>
        </a:lnSpc>
        <a:spcBef>
          <a:spcPct val="0"/>
        </a:spcBef>
        <a:spcAft>
          <a:spcPct val="0"/>
        </a:spcAft>
        <a:defRPr sz="4400">
          <a:solidFill>
            <a:schemeClr val="tx1"/>
          </a:solidFill>
          <a:latin typeface="Calibri" pitchFamily="34" charset="0"/>
        </a:defRPr>
      </a:lvl7pPr>
      <a:lvl8pPr marL="1371600" algn="l" rtl="0" fontAlgn="base">
        <a:lnSpc>
          <a:spcPct val="90000"/>
        </a:lnSpc>
        <a:spcBef>
          <a:spcPct val="0"/>
        </a:spcBef>
        <a:spcAft>
          <a:spcPct val="0"/>
        </a:spcAft>
        <a:defRPr sz="4400">
          <a:solidFill>
            <a:schemeClr val="tx1"/>
          </a:solidFill>
          <a:latin typeface="Calibri" pitchFamily="34" charset="0"/>
        </a:defRPr>
      </a:lvl8pPr>
      <a:lvl9pPr marL="1828800" algn="l" rtl="0" fontAlgn="base">
        <a:lnSpc>
          <a:spcPct val="90000"/>
        </a:lnSpc>
        <a:spcBef>
          <a:spcPct val="0"/>
        </a:spcBef>
        <a:spcAft>
          <a:spcPct val="0"/>
        </a:spcAft>
        <a:defRPr sz="4400">
          <a:solidFill>
            <a:schemeClr val="tx1"/>
          </a:solidFill>
          <a:latin typeface="Calibri"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hyperlink" Target="mailto:dsrr@mazovia.pl" TargetMode="External"/><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Obraz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8588" y="210525"/>
            <a:ext cx="5937206" cy="563916"/>
          </a:xfrm>
          <a:prstGeom prst="rect">
            <a:avLst/>
          </a:prstGeom>
        </p:spPr>
      </p:pic>
      <p:sp>
        <p:nvSpPr>
          <p:cNvPr id="4" name="Prostokąt 3"/>
          <p:cNvSpPr/>
          <p:nvPr/>
        </p:nvSpPr>
        <p:spPr>
          <a:xfrm>
            <a:off x="461902" y="2878113"/>
            <a:ext cx="8145780" cy="2246769"/>
          </a:xfrm>
          <a:prstGeom prst="rect">
            <a:avLst/>
          </a:prstGeom>
        </p:spPr>
        <p:txBody>
          <a:bodyPr wrap="square">
            <a:spAutoFit/>
          </a:bodyPr>
          <a:lstStyle/>
          <a:p>
            <a:pPr algn="ctr">
              <a:defRPr/>
            </a:pPr>
            <a:r>
              <a:rPr lang="pl-PL" b="1" dirty="0"/>
              <a:t>Propozycje kryteriów wyboru projektów w ramach Regionalnego Programu Operacyjnego Województwa Mazowieckiego na lata 2014 - 2020</a:t>
            </a:r>
          </a:p>
          <a:p>
            <a:pPr algn="ctr"/>
            <a:endParaRPr lang="pl-PL" altLang="pl-PL" b="1" dirty="0">
              <a:latin typeface="+mn-lt"/>
            </a:endParaRPr>
          </a:p>
          <a:p>
            <a:pPr algn="ctr">
              <a:defRPr/>
            </a:pPr>
            <a:r>
              <a:rPr lang="pl-PL" dirty="0"/>
              <a:t>Posiedzenie Komitetu Monitorującego RPO WM na lata 2014 -2020 17 stycznia 2019 r.</a:t>
            </a:r>
          </a:p>
          <a:p>
            <a:pPr algn="ctr"/>
            <a:endParaRPr lang="pl-PL" altLang="pl-PL" sz="1600" b="1" dirty="0" smtClean="0">
              <a:latin typeface="+mn-lt"/>
            </a:endParaRPr>
          </a:p>
          <a:p>
            <a:pPr algn="ctr"/>
            <a:r>
              <a:rPr lang="pl-PL" sz="1600" b="1" dirty="0">
                <a:solidFill>
                  <a:schemeClr val="bg1"/>
                </a:solidFill>
              </a:rPr>
              <a:t>Departament Rozwoju Regionalnego i Funduszy </a:t>
            </a:r>
            <a:r>
              <a:rPr lang="pl-PL" sz="1600" b="1" dirty="0" smtClean="0">
                <a:solidFill>
                  <a:schemeClr val="bg1"/>
                </a:solidFill>
              </a:rPr>
              <a:t>Europejskich</a:t>
            </a:r>
            <a:endParaRPr lang="pl-PL" sz="1600" dirty="0"/>
          </a:p>
        </p:txBody>
      </p:sp>
    </p:spTree>
    <p:extLst>
      <p:ext uri="{BB962C8B-B14F-4D97-AF65-F5344CB8AC3E}">
        <p14:creationId xmlns:p14="http://schemas.microsoft.com/office/powerpoint/2010/main" val="322709796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ymbol zastępczy numeru slajdu 4"/>
          <p:cNvSpPr>
            <a:spLocks noGrp="1"/>
          </p:cNvSpPr>
          <p:nvPr>
            <p:ph type="sldNum" sz="quarter" idx="10"/>
          </p:nvPr>
        </p:nvSpPr>
        <p:spPr/>
        <p:txBody>
          <a:bodyPr/>
          <a:lstStyle/>
          <a:p>
            <a:pPr>
              <a:defRPr/>
            </a:pPr>
            <a:fld id="{06C5961D-26AB-46AA-91FA-26F7DD722FD0}" type="slidenum">
              <a:rPr lang="pl-PL" altLang="pl-PL" smtClean="0"/>
              <a:pPr>
                <a:defRPr/>
              </a:pPr>
              <a:t>10</a:t>
            </a:fld>
            <a:endParaRPr lang="pl-PL" altLang="pl-PL"/>
          </a:p>
        </p:txBody>
      </p:sp>
      <p:pic>
        <p:nvPicPr>
          <p:cNvPr id="6" name="Obraz 5"/>
          <p:cNvPicPr>
            <a:picLocks noChangeAspect="1"/>
          </p:cNvPicPr>
          <p:nvPr/>
        </p:nvPicPr>
        <p:blipFill>
          <a:blip r:embed="rId2"/>
          <a:stretch>
            <a:fillRect/>
          </a:stretch>
        </p:blipFill>
        <p:spPr>
          <a:xfrm>
            <a:off x="4928719" y="342551"/>
            <a:ext cx="4096769" cy="386964"/>
          </a:xfrm>
          <a:prstGeom prst="rect">
            <a:avLst/>
          </a:prstGeom>
        </p:spPr>
      </p:pic>
      <p:graphicFrame>
        <p:nvGraphicFramePr>
          <p:cNvPr id="9" name="Tabela 8"/>
          <p:cNvGraphicFramePr>
            <a:graphicFrameLocks noGrp="1"/>
          </p:cNvGraphicFramePr>
          <p:nvPr>
            <p:extLst>
              <p:ext uri="{D42A27DB-BD31-4B8C-83A1-F6EECF244321}">
                <p14:modId xmlns:p14="http://schemas.microsoft.com/office/powerpoint/2010/main" val="3630998572"/>
              </p:ext>
            </p:extLst>
          </p:nvPr>
        </p:nvGraphicFramePr>
        <p:xfrm>
          <a:off x="104776" y="986810"/>
          <a:ext cx="8920713" cy="5667612"/>
        </p:xfrm>
        <a:graphic>
          <a:graphicData uri="http://schemas.openxmlformats.org/drawingml/2006/table">
            <a:tbl>
              <a:tblPr firstRow="1" bandRow="1">
                <a:tableStyleId>{5C22544A-7EE6-4342-B048-85BDC9FD1C3A}</a:tableStyleId>
              </a:tblPr>
              <a:tblGrid>
                <a:gridCol w="569846">
                  <a:extLst>
                    <a:ext uri="{9D8B030D-6E8A-4147-A177-3AD203B41FA5}">
                      <a16:colId xmlns:a16="http://schemas.microsoft.com/office/drawing/2014/main" val="20000"/>
                    </a:ext>
                  </a:extLst>
                </a:gridCol>
                <a:gridCol w="3078228">
                  <a:extLst>
                    <a:ext uri="{9D8B030D-6E8A-4147-A177-3AD203B41FA5}">
                      <a16:colId xmlns:a16="http://schemas.microsoft.com/office/drawing/2014/main" val="20001"/>
                    </a:ext>
                  </a:extLst>
                </a:gridCol>
                <a:gridCol w="4295775">
                  <a:extLst>
                    <a:ext uri="{9D8B030D-6E8A-4147-A177-3AD203B41FA5}">
                      <a16:colId xmlns:a16="http://schemas.microsoft.com/office/drawing/2014/main" val="20002"/>
                    </a:ext>
                  </a:extLst>
                </a:gridCol>
                <a:gridCol w="976864">
                  <a:extLst>
                    <a:ext uri="{9D8B030D-6E8A-4147-A177-3AD203B41FA5}">
                      <a16:colId xmlns:a16="http://schemas.microsoft.com/office/drawing/2014/main" val="1985715542"/>
                    </a:ext>
                  </a:extLst>
                </a:gridCol>
              </a:tblGrid>
              <a:tr h="790812">
                <a:tc>
                  <a:txBody>
                    <a:bodyPr/>
                    <a:lstStyle/>
                    <a:p>
                      <a:pPr algn="ctr"/>
                      <a:r>
                        <a:rPr lang="pl-PL" sz="1400" b="1" kern="1200" dirty="0" smtClean="0">
                          <a:solidFill>
                            <a:schemeClr val="lt1"/>
                          </a:solidFill>
                          <a:latin typeface="+mn-lt"/>
                          <a:ea typeface="+mn-ea"/>
                          <a:cs typeface="+mn-cs"/>
                        </a:rPr>
                        <a:t>L.p.</a:t>
                      </a:r>
                      <a:endParaRPr lang="pl-PL" sz="1400" b="1" dirty="0"/>
                    </a:p>
                  </a:txBody>
                  <a:tcPr anchor="ctr"/>
                </a:tc>
                <a:tc>
                  <a:txBody>
                    <a:bodyPr/>
                    <a:lstStyle/>
                    <a:p>
                      <a:pPr algn="ctr"/>
                      <a:r>
                        <a:rPr lang="pl-PL" sz="1400" b="1" kern="1200" dirty="0" smtClean="0">
                          <a:solidFill>
                            <a:schemeClr val="lt1"/>
                          </a:solidFill>
                          <a:latin typeface="+mn-lt"/>
                          <a:ea typeface="+mn-ea"/>
                          <a:cs typeface="+mn-cs"/>
                        </a:rPr>
                        <a:t>Kryterium</a:t>
                      </a:r>
                      <a:endParaRPr lang="pl-PL" sz="1400" b="1"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pl-PL" sz="1400" b="1" kern="1200" dirty="0" smtClean="0">
                          <a:solidFill>
                            <a:schemeClr val="lt1"/>
                          </a:solidFill>
                          <a:latin typeface="+mn-lt"/>
                          <a:ea typeface="+mn-ea"/>
                          <a:cs typeface="+mn-cs"/>
                        </a:rPr>
                        <a:t>Opis </a:t>
                      </a:r>
                      <a:r>
                        <a:rPr lang="pl-PL" sz="1400" b="1" kern="1200" dirty="0" smtClean="0">
                          <a:solidFill>
                            <a:schemeClr val="lt1"/>
                          </a:solidFill>
                          <a:latin typeface="+mn-lt"/>
                          <a:ea typeface="+mn-ea"/>
                          <a:cs typeface="+mn-cs"/>
                        </a:rPr>
                        <a:t>kryterium</a:t>
                      </a:r>
                      <a:endParaRPr lang="pl-PL" sz="1400" b="1" kern="1200" dirty="0" smtClean="0">
                        <a:solidFill>
                          <a:schemeClr val="lt1"/>
                        </a:solidFill>
                        <a:latin typeface="+mn-lt"/>
                        <a:ea typeface="+mn-ea"/>
                        <a:cs typeface="+mn-cs"/>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pl-PL" sz="1400" b="1" kern="1200" dirty="0" smtClean="0">
                          <a:solidFill>
                            <a:schemeClr val="lt1"/>
                          </a:solidFill>
                          <a:latin typeface="+mn-lt"/>
                          <a:ea typeface="+mn-ea"/>
                          <a:cs typeface="+mn-cs"/>
                        </a:rPr>
                        <a:t>Punktacja</a:t>
                      </a:r>
                      <a:endParaRPr lang="pl-PL" sz="1400" b="1" kern="1200" dirty="0" smtClean="0">
                        <a:solidFill>
                          <a:schemeClr val="lt1"/>
                        </a:solidFill>
                        <a:latin typeface="+mn-lt"/>
                        <a:ea typeface="+mn-ea"/>
                        <a:cs typeface="+mn-cs"/>
                      </a:endParaRPr>
                    </a:p>
                  </a:txBody>
                  <a:tcPr anchor="ctr"/>
                </a:tc>
                <a:extLst>
                  <a:ext uri="{0D108BD9-81ED-4DB2-BD59-A6C34878D82A}">
                    <a16:rowId xmlns:a16="http://schemas.microsoft.com/office/drawing/2014/main" val="10000"/>
                  </a:ext>
                </a:extLst>
              </a:tr>
              <a:tr h="2808563">
                <a:tc>
                  <a:txBody>
                    <a:bodyPr/>
                    <a:lstStyle/>
                    <a:p>
                      <a:pPr algn="ctr">
                        <a:lnSpc>
                          <a:spcPct val="100000"/>
                        </a:lnSpc>
                      </a:pPr>
                      <a:r>
                        <a:rPr lang="pl-PL" sz="1000" dirty="0" smtClean="0">
                          <a:latin typeface="+mn-lt"/>
                        </a:rPr>
                        <a:t>7.</a:t>
                      </a:r>
                      <a:endParaRPr lang="pl-PL" sz="1000" dirty="0">
                        <a:latin typeface="+mn-lt"/>
                      </a:endParaRPr>
                    </a:p>
                  </a:txBody>
                  <a:tcPr anchor="ctr" anchorCtr="1">
                    <a:solidFill>
                      <a:schemeClr val="accent1">
                        <a:lumMod val="20000"/>
                        <a:lumOff val="80000"/>
                      </a:schemeClr>
                    </a:solidFill>
                  </a:tcPr>
                </a:tc>
                <a:tc>
                  <a:txBody>
                    <a:bodyPr/>
                    <a:lstStyle/>
                    <a:p>
                      <a:r>
                        <a:rPr lang="pl-PL" sz="1000" kern="1200" dirty="0" smtClean="0">
                          <a:solidFill>
                            <a:schemeClr val="dk1"/>
                          </a:solidFill>
                          <a:effectLst/>
                          <a:latin typeface="+mn-lt"/>
                          <a:ea typeface="Calibri"/>
                          <a:cs typeface="Arial"/>
                        </a:rPr>
                        <a:t>Projekt prowadzi do zwiększenia liczby osób objętych wsparciem oraz  zwiększenia liczby miejsc świadczenia usług społecznych w stosunku do danych z roku poprzedzającego rok złożenia wniosku o dofinansowanie.</a:t>
                      </a:r>
                    </a:p>
                    <a:p>
                      <a:r>
                        <a:rPr lang="pl-PL" sz="1000" kern="1200" dirty="0" smtClean="0">
                          <a:solidFill>
                            <a:schemeClr val="dk1"/>
                          </a:solidFill>
                          <a:effectLst/>
                          <a:latin typeface="+mn-lt"/>
                          <a:ea typeface="Calibri"/>
                          <a:cs typeface="Arial"/>
                        </a:rPr>
                        <a:t>Liczba osób objętych wsparciem oraz liczba miejsc świadczenia usług społecznych są zwiększane wyłącznie w ramach usług świadczonych w społeczności lokalnej.</a:t>
                      </a:r>
                    </a:p>
                  </a:txBody>
                  <a:tcPr marL="68580" marR="68580" marT="0" marB="0" anchor="ctr">
                    <a:solidFill>
                      <a:schemeClr val="accent1">
                        <a:lumMod val="20000"/>
                        <a:lumOff val="80000"/>
                      </a:schemeClr>
                    </a:solidFill>
                  </a:tcPr>
                </a:tc>
                <a:tc>
                  <a:txBody>
                    <a:bodyPr/>
                    <a:lstStyle/>
                    <a:p>
                      <a:pPr marL="0" algn="l" defTabSz="914400" rtl="0" eaLnBrk="1" latinLnBrk="0" hangingPunct="1"/>
                      <a:r>
                        <a:rPr lang="pl-PL" sz="1000" kern="1200" dirty="0" smtClean="0">
                          <a:solidFill>
                            <a:schemeClr val="dk1"/>
                          </a:solidFill>
                          <a:effectLst/>
                          <a:latin typeface="+mn-lt"/>
                          <a:ea typeface="Calibri"/>
                          <a:cs typeface="Arial"/>
                        </a:rPr>
                        <a:t>Spełnienie kryterium będzie oceniane na postawie zapisów we wniosku </a:t>
                      </a:r>
                      <a:br>
                        <a:rPr lang="pl-PL" sz="1000" kern="1200" dirty="0" smtClean="0">
                          <a:solidFill>
                            <a:schemeClr val="dk1"/>
                          </a:solidFill>
                          <a:effectLst/>
                          <a:latin typeface="+mn-lt"/>
                          <a:ea typeface="Calibri"/>
                          <a:cs typeface="Arial"/>
                        </a:rPr>
                      </a:br>
                      <a:r>
                        <a:rPr lang="pl-PL" sz="1000" kern="1200" dirty="0" smtClean="0">
                          <a:solidFill>
                            <a:schemeClr val="dk1"/>
                          </a:solidFill>
                          <a:effectLst/>
                          <a:latin typeface="+mn-lt"/>
                          <a:ea typeface="Calibri"/>
                          <a:cs typeface="Arial"/>
                        </a:rPr>
                        <a:t>o dofinasowanie.</a:t>
                      </a:r>
                    </a:p>
                    <a:p>
                      <a:pPr marL="0" algn="l" defTabSz="914400" rtl="0" eaLnBrk="1" latinLnBrk="0" hangingPunct="1"/>
                      <a:endParaRPr lang="pl-PL" sz="1000" kern="1200" dirty="0" smtClean="0">
                        <a:solidFill>
                          <a:schemeClr val="dk1"/>
                        </a:solidFill>
                        <a:effectLst/>
                        <a:latin typeface="+mn-lt"/>
                        <a:ea typeface="Calibri"/>
                        <a:cs typeface="Arial"/>
                      </a:endParaRPr>
                    </a:p>
                    <a:p>
                      <a:pPr marL="0" algn="l" defTabSz="914400" rtl="0" eaLnBrk="1" latinLnBrk="0" hangingPunct="1"/>
                      <a:r>
                        <a:rPr lang="pl-PL" sz="1000" kern="1200" dirty="0" smtClean="0">
                          <a:solidFill>
                            <a:schemeClr val="dk1"/>
                          </a:solidFill>
                          <a:effectLst/>
                          <a:latin typeface="+mn-lt"/>
                          <a:ea typeface="Calibri"/>
                          <a:cs typeface="Arial"/>
                        </a:rPr>
                        <a:t>Wnioskodawca jest zobowiązany do wskazania we wniosku o dofinansowanie liczby osób, które obejmował wsparciem oraz liczby miejsc, które prowadził w roku poprzedzającym złożenie wniosku o dofinansowanie ( średniorocznie). Wnioskodawca wskazuje również liczbę osób, które obejmie wsparciem oraz liczbę miejsc, które będzie prowadził w ramach projektu.</a:t>
                      </a:r>
                    </a:p>
                    <a:p>
                      <a:pPr marL="0" algn="l" defTabSz="914400" rtl="0" eaLnBrk="1" latinLnBrk="0" hangingPunct="1"/>
                      <a:endParaRPr lang="pl-PL" sz="1000" kern="1200" dirty="0" smtClean="0">
                        <a:solidFill>
                          <a:schemeClr val="dk1"/>
                        </a:solidFill>
                        <a:effectLst/>
                        <a:latin typeface="+mn-lt"/>
                        <a:ea typeface="Calibri"/>
                        <a:cs typeface="Arial"/>
                      </a:endParaRPr>
                    </a:p>
                    <a:p>
                      <a:pPr marL="0" algn="l" defTabSz="914400" rtl="0" eaLnBrk="1" latinLnBrk="0" hangingPunct="1"/>
                      <a:r>
                        <a:rPr lang="pl-PL" sz="1000" kern="1200" dirty="0" smtClean="0">
                          <a:solidFill>
                            <a:schemeClr val="dk1"/>
                          </a:solidFill>
                          <a:effectLst/>
                          <a:latin typeface="+mn-lt"/>
                          <a:ea typeface="Calibri"/>
                          <a:cs typeface="Arial"/>
                        </a:rPr>
                        <a:t>Obowiązek zwiększania liczby miejsc i liczby osób dotyczy zarówno Lidera jak i Partnera projektu w przypadku, gdy obydwaj prowadzą usługi społeczne. </a:t>
                      </a:r>
                    </a:p>
                    <a:p>
                      <a:pPr marL="0" algn="l" defTabSz="914400" rtl="0" eaLnBrk="1" latinLnBrk="0" hangingPunct="1"/>
                      <a:r>
                        <a:rPr lang="pl-PL" sz="1000" kern="1200" dirty="0" smtClean="0">
                          <a:solidFill>
                            <a:schemeClr val="dk1"/>
                          </a:solidFill>
                          <a:effectLst/>
                          <a:latin typeface="+mn-lt"/>
                          <a:ea typeface="Calibri"/>
                          <a:cs typeface="Arial"/>
                        </a:rPr>
                        <a:t>Miejsce świadczenia usługi społecznej to:</a:t>
                      </a:r>
                    </a:p>
                    <a:p>
                      <a:pPr marL="0" lvl="0" algn="l" defTabSz="914400" rtl="0" eaLnBrk="1" latinLnBrk="0" hangingPunct="1"/>
                      <a:r>
                        <a:rPr lang="pl-PL" sz="1000" kern="1200" dirty="0" smtClean="0">
                          <a:solidFill>
                            <a:schemeClr val="dk1"/>
                          </a:solidFill>
                          <a:effectLst/>
                          <a:latin typeface="+mn-lt"/>
                          <a:ea typeface="Calibri"/>
                          <a:cs typeface="Arial"/>
                        </a:rPr>
                        <a:t>1. miejsce wsparte ze środków EFS, na którym świadczona jest usługa społeczna w trakcie realizacji projektu  lub miejsce gotowe do świadczenia usługi społecznej po zakończeniu projektu; są to miejsca m. in. w placówkach dziennego pobytu, świetlicach, mieszkaniach o charakterze wspomaganym.</a:t>
                      </a:r>
                    </a:p>
                    <a:p>
                      <a:pPr marL="0" lvl="0" algn="l" defTabSz="914400" rtl="0" eaLnBrk="1" latinLnBrk="0" hangingPunct="1"/>
                      <a:r>
                        <a:rPr lang="pl-PL" sz="1000" kern="1200" dirty="0" smtClean="0">
                          <a:solidFill>
                            <a:schemeClr val="dk1"/>
                          </a:solidFill>
                          <a:effectLst/>
                          <a:latin typeface="+mn-lt"/>
                          <a:ea typeface="Calibri"/>
                          <a:cs typeface="Arial"/>
                        </a:rPr>
                        <a:t>2. osoba, np. asystent czy opiekun osób niesamodzielnych, który otrzymał wsparcie EFS (np. szkolenie), świadcząca w trakcie realizacji projektu  lub gotowa do świadczenia usługi społecznej po zakończeniu projektu.</a:t>
                      </a:r>
                    </a:p>
                    <a:p>
                      <a:pPr marL="0" lvl="0" algn="l" defTabSz="914400" rtl="0" eaLnBrk="1" latinLnBrk="0" hangingPunct="1"/>
                      <a:endParaRPr lang="pl-PL" sz="1000" kern="1200" dirty="0" smtClean="0">
                        <a:solidFill>
                          <a:schemeClr val="dk1"/>
                        </a:solidFill>
                        <a:effectLst/>
                        <a:latin typeface="+mn-lt"/>
                        <a:ea typeface="Calibri"/>
                        <a:cs typeface="Arial"/>
                      </a:endParaRPr>
                    </a:p>
                    <a:p>
                      <a:pPr marL="0" algn="l" defTabSz="914400" rtl="0" eaLnBrk="1" latinLnBrk="0" hangingPunct="1"/>
                      <a:r>
                        <a:rPr lang="pl-PL" sz="1000" kern="1200" dirty="0" smtClean="0">
                          <a:solidFill>
                            <a:schemeClr val="dk1"/>
                          </a:solidFill>
                          <a:effectLst/>
                          <a:latin typeface="+mn-lt"/>
                          <a:ea typeface="Calibri"/>
                          <a:cs typeface="Arial"/>
                        </a:rPr>
                        <a:t>Obowiązek zwiększania liczby miejsc oraz liczby osób objętych usługami nie dotyczy wsparcia dla usług opiekuńczych świadczonych przez opiekunów faktycznych.</a:t>
                      </a:r>
                    </a:p>
                    <a:p>
                      <a:pPr marL="0" algn="l" defTabSz="914400" rtl="0" eaLnBrk="1" latinLnBrk="0" hangingPunct="1"/>
                      <a:endParaRPr lang="pl-PL" sz="1000" kern="1200" dirty="0" smtClean="0">
                        <a:solidFill>
                          <a:schemeClr val="dk1"/>
                        </a:solidFill>
                        <a:effectLst/>
                        <a:latin typeface="+mn-lt"/>
                        <a:ea typeface="Calibri"/>
                        <a:cs typeface="Arial"/>
                      </a:endParaRPr>
                    </a:p>
                    <a:p>
                      <a:pPr marL="0" algn="l" defTabSz="914400" rtl="0" eaLnBrk="1" latinLnBrk="0" hangingPunct="1"/>
                      <a:r>
                        <a:rPr lang="pl-PL" sz="1000" kern="1200" dirty="0" smtClean="0">
                          <a:solidFill>
                            <a:schemeClr val="dk1"/>
                          </a:solidFill>
                          <a:effectLst/>
                          <a:latin typeface="+mn-lt"/>
                          <a:ea typeface="Calibri"/>
                          <a:cs typeface="Arial"/>
                        </a:rPr>
                        <a:t>Kryterium wynika z Wytycznych w zakresie realizacji przedsięwzięć w obszarze włączenia społecznego i zwalczania ubóstwa z wykorzystaniem środków Europejskiego Funduszu Społecznego i Europejskiego Funduszu Rozwoju Regionalnego na lata 2014-2020.</a:t>
                      </a:r>
                    </a:p>
                    <a:p>
                      <a:pPr marL="0" algn="l" defTabSz="914400" rtl="0" eaLnBrk="1" latinLnBrk="0" hangingPunct="1"/>
                      <a:endParaRPr lang="pl-PL" sz="1000" kern="1200" dirty="0" smtClean="0">
                        <a:solidFill>
                          <a:schemeClr val="dk1"/>
                        </a:solidFill>
                        <a:effectLst/>
                        <a:latin typeface="+mn-lt"/>
                        <a:ea typeface="Calibri"/>
                        <a:cs typeface="Arial"/>
                      </a:endParaRPr>
                    </a:p>
                    <a:p>
                      <a:pPr marL="0" algn="l" defTabSz="914400" rtl="0" eaLnBrk="1" latinLnBrk="0" hangingPunct="1"/>
                      <a:r>
                        <a:rPr lang="pl-PL" sz="1000" kern="1200" dirty="0" smtClean="0">
                          <a:solidFill>
                            <a:schemeClr val="dk1"/>
                          </a:solidFill>
                          <a:effectLst/>
                          <a:latin typeface="+mn-lt"/>
                          <a:ea typeface="Calibri"/>
                          <a:cs typeface="Arial"/>
                        </a:rPr>
                        <a:t>Spełnienie kryterium jest warunkiem koniecznym do otrzymania dofinansowania. Ocena kryterium jest 0/1. Uzyskanie oceny „0” jest jednoznaczne z odrzuceniem projektu.</a:t>
                      </a:r>
                    </a:p>
                  </a:txBody>
                  <a:tcPr marL="68580" marR="68580" marT="0" marB="0" anchor="ctr">
                    <a:solidFill>
                      <a:schemeClr val="accent1">
                        <a:lumMod val="20000"/>
                        <a:lumOff val="80000"/>
                      </a:schemeClr>
                    </a:solidFill>
                  </a:tcPr>
                </a:tc>
                <a:tc>
                  <a:txBody>
                    <a:bodyPr/>
                    <a:lstStyle/>
                    <a:p>
                      <a:pPr marL="0" marR="0" lvl="0" indent="0" algn="ctr" defTabSz="914400" rtl="0" eaLnBrk="1" fontAlgn="auto" latinLnBrk="0" hangingPunct="1">
                        <a:lnSpc>
                          <a:spcPct val="100000"/>
                        </a:lnSpc>
                        <a:spcBef>
                          <a:spcPts val="1200"/>
                        </a:spcBef>
                        <a:spcAft>
                          <a:spcPts val="0"/>
                        </a:spcAft>
                        <a:buClrTx/>
                        <a:buSzTx/>
                        <a:buFontTx/>
                        <a:buNone/>
                        <a:tabLst/>
                        <a:defRPr/>
                      </a:pPr>
                      <a:r>
                        <a:rPr lang="pl-PL" sz="1000" kern="1200" dirty="0" smtClean="0">
                          <a:solidFill>
                            <a:schemeClr val="dk1"/>
                          </a:solidFill>
                          <a:latin typeface="+mn-lt"/>
                          <a:ea typeface="+mn-ea"/>
                          <a:cs typeface="+mn-cs"/>
                        </a:rPr>
                        <a:t>0/1</a:t>
                      </a:r>
                    </a:p>
                  </a:txBody>
                  <a:tcPr marL="68580" marR="68580" marT="0" marB="0" anchor="ct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79048662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ymbol zastępczy numeru slajdu 4"/>
          <p:cNvSpPr>
            <a:spLocks noGrp="1"/>
          </p:cNvSpPr>
          <p:nvPr>
            <p:ph type="sldNum" sz="quarter" idx="10"/>
          </p:nvPr>
        </p:nvSpPr>
        <p:spPr/>
        <p:txBody>
          <a:bodyPr/>
          <a:lstStyle/>
          <a:p>
            <a:pPr>
              <a:defRPr/>
            </a:pPr>
            <a:fld id="{06C5961D-26AB-46AA-91FA-26F7DD722FD0}" type="slidenum">
              <a:rPr lang="pl-PL" altLang="pl-PL" smtClean="0"/>
              <a:pPr>
                <a:defRPr/>
              </a:pPr>
              <a:t>11</a:t>
            </a:fld>
            <a:endParaRPr lang="pl-PL" altLang="pl-PL"/>
          </a:p>
        </p:txBody>
      </p:sp>
      <p:pic>
        <p:nvPicPr>
          <p:cNvPr id="6" name="Obraz 5"/>
          <p:cNvPicPr>
            <a:picLocks noChangeAspect="1"/>
          </p:cNvPicPr>
          <p:nvPr/>
        </p:nvPicPr>
        <p:blipFill>
          <a:blip r:embed="rId2"/>
          <a:stretch>
            <a:fillRect/>
          </a:stretch>
        </p:blipFill>
        <p:spPr>
          <a:xfrm>
            <a:off x="4928719" y="342551"/>
            <a:ext cx="4096769" cy="386964"/>
          </a:xfrm>
          <a:prstGeom prst="rect">
            <a:avLst/>
          </a:prstGeom>
        </p:spPr>
      </p:pic>
      <p:graphicFrame>
        <p:nvGraphicFramePr>
          <p:cNvPr id="9" name="Tabela 8"/>
          <p:cNvGraphicFramePr>
            <a:graphicFrameLocks noGrp="1"/>
          </p:cNvGraphicFramePr>
          <p:nvPr>
            <p:extLst>
              <p:ext uri="{D42A27DB-BD31-4B8C-83A1-F6EECF244321}">
                <p14:modId xmlns:p14="http://schemas.microsoft.com/office/powerpoint/2010/main" val="884901424"/>
              </p:ext>
            </p:extLst>
          </p:nvPr>
        </p:nvGraphicFramePr>
        <p:xfrm>
          <a:off x="219075" y="1101110"/>
          <a:ext cx="8553450" cy="5080615"/>
        </p:xfrm>
        <a:graphic>
          <a:graphicData uri="http://schemas.openxmlformats.org/drawingml/2006/table">
            <a:tbl>
              <a:tblPr firstRow="1" bandRow="1">
                <a:tableStyleId>{5C22544A-7EE6-4342-B048-85BDC9FD1C3A}</a:tableStyleId>
              </a:tblPr>
              <a:tblGrid>
                <a:gridCol w="546386">
                  <a:extLst>
                    <a:ext uri="{9D8B030D-6E8A-4147-A177-3AD203B41FA5}">
                      <a16:colId xmlns:a16="http://schemas.microsoft.com/office/drawing/2014/main" val="20000"/>
                    </a:ext>
                  </a:extLst>
                </a:gridCol>
                <a:gridCol w="3184878">
                  <a:extLst>
                    <a:ext uri="{9D8B030D-6E8A-4147-A177-3AD203B41FA5}">
                      <a16:colId xmlns:a16="http://schemas.microsoft.com/office/drawing/2014/main" val="20001"/>
                    </a:ext>
                  </a:extLst>
                </a:gridCol>
                <a:gridCol w="3548606">
                  <a:extLst>
                    <a:ext uri="{9D8B030D-6E8A-4147-A177-3AD203B41FA5}">
                      <a16:colId xmlns:a16="http://schemas.microsoft.com/office/drawing/2014/main" val="20002"/>
                    </a:ext>
                  </a:extLst>
                </a:gridCol>
                <a:gridCol w="1273580">
                  <a:extLst>
                    <a:ext uri="{9D8B030D-6E8A-4147-A177-3AD203B41FA5}">
                      <a16:colId xmlns:a16="http://schemas.microsoft.com/office/drawing/2014/main" val="374960213"/>
                    </a:ext>
                  </a:extLst>
                </a:gridCol>
              </a:tblGrid>
              <a:tr h="1058379">
                <a:tc>
                  <a:txBody>
                    <a:bodyPr/>
                    <a:lstStyle/>
                    <a:p>
                      <a:pPr algn="ctr"/>
                      <a:r>
                        <a:rPr lang="pl-PL" sz="1400" b="1" kern="1200" dirty="0" smtClean="0">
                          <a:solidFill>
                            <a:schemeClr val="lt1"/>
                          </a:solidFill>
                          <a:latin typeface="+mn-lt"/>
                          <a:ea typeface="+mn-ea"/>
                          <a:cs typeface="+mn-cs"/>
                        </a:rPr>
                        <a:t>L.p.</a:t>
                      </a:r>
                      <a:endParaRPr lang="pl-PL" sz="1400" b="1" dirty="0"/>
                    </a:p>
                  </a:txBody>
                  <a:tcPr anchor="ctr"/>
                </a:tc>
                <a:tc>
                  <a:txBody>
                    <a:bodyPr/>
                    <a:lstStyle/>
                    <a:p>
                      <a:pPr algn="ctr"/>
                      <a:r>
                        <a:rPr lang="pl-PL" sz="1400" b="1" kern="1200" dirty="0" smtClean="0">
                          <a:solidFill>
                            <a:schemeClr val="lt1"/>
                          </a:solidFill>
                          <a:latin typeface="+mn-lt"/>
                          <a:ea typeface="+mn-ea"/>
                          <a:cs typeface="+mn-cs"/>
                        </a:rPr>
                        <a:t>Kryterium</a:t>
                      </a:r>
                      <a:endParaRPr lang="pl-PL" sz="1400" b="1"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pl-PL" sz="1400" b="1" kern="1200" dirty="0" smtClean="0">
                          <a:solidFill>
                            <a:schemeClr val="lt1"/>
                          </a:solidFill>
                          <a:latin typeface="+mn-lt"/>
                          <a:ea typeface="+mn-ea"/>
                          <a:cs typeface="+mn-cs"/>
                        </a:rPr>
                        <a:t>Opis </a:t>
                      </a:r>
                      <a:r>
                        <a:rPr lang="pl-PL" sz="1400" b="1" kern="1200" dirty="0" smtClean="0">
                          <a:solidFill>
                            <a:schemeClr val="lt1"/>
                          </a:solidFill>
                          <a:latin typeface="+mn-lt"/>
                          <a:ea typeface="+mn-ea"/>
                          <a:cs typeface="+mn-cs"/>
                        </a:rPr>
                        <a:t>kryterium</a:t>
                      </a:r>
                      <a:endParaRPr lang="pl-PL" sz="1400" b="1" kern="1200" dirty="0" smtClean="0">
                        <a:solidFill>
                          <a:schemeClr val="lt1"/>
                        </a:solidFill>
                        <a:latin typeface="+mn-lt"/>
                        <a:ea typeface="+mn-ea"/>
                        <a:cs typeface="+mn-cs"/>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pl-PL" sz="1400" b="1" kern="1200" dirty="0" smtClean="0">
                          <a:solidFill>
                            <a:schemeClr val="lt1"/>
                          </a:solidFill>
                          <a:latin typeface="+mn-lt"/>
                          <a:ea typeface="+mn-ea"/>
                          <a:cs typeface="+mn-cs"/>
                        </a:rPr>
                        <a:t>Punktacja</a:t>
                      </a:r>
                      <a:endParaRPr lang="pl-PL" sz="1400" b="1" kern="1200" dirty="0" smtClean="0">
                        <a:solidFill>
                          <a:schemeClr val="lt1"/>
                        </a:solidFill>
                        <a:latin typeface="+mn-lt"/>
                        <a:ea typeface="+mn-ea"/>
                        <a:cs typeface="+mn-cs"/>
                      </a:endParaRPr>
                    </a:p>
                  </a:txBody>
                  <a:tcPr anchor="ctr"/>
                </a:tc>
                <a:extLst>
                  <a:ext uri="{0D108BD9-81ED-4DB2-BD59-A6C34878D82A}">
                    <a16:rowId xmlns:a16="http://schemas.microsoft.com/office/drawing/2014/main" val="10000"/>
                  </a:ext>
                </a:extLst>
              </a:tr>
              <a:tr h="4022236">
                <a:tc>
                  <a:txBody>
                    <a:bodyPr/>
                    <a:lstStyle/>
                    <a:p>
                      <a:pPr algn="l"/>
                      <a:r>
                        <a:rPr lang="pl-PL" sz="1200" dirty="0" smtClean="0">
                          <a:latin typeface="+mn-lt"/>
                        </a:rPr>
                        <a:t>8.</a:t>
                      </a:r>
                      <a:endParaRPr lang="pl-PL" sz="1200" dirty="0">
                        <a:latin typeface="+mn-lt"/>
                      </a:endParaRPr>
                    </a:p>
                  </a:txBody>
                  <a:tcPr anchor="ctr" anchorCtr="1">
                    <a:solidFill>
                      <a:schemeClr val="accent1">
                        <a:lumMod val="20000"/>
                        <a:lumOff val="80000"/>
                      </a:schemeClr>
                    </a:solidFill>
                  </a:tcPr>
                </a:tc>
                <a:tc>
                  <a:txBody>
                    <a:bodyPr/>
                    <a:lstStyle/>
                    <a:p>
                      <a:pPr algn="l">
                        <a:lnSpc>
                          <a:spcPct val="100000"/>
                        </a:lnSpc>
                        <a:spcBef>
                          <a:spcPts val="0"/>
                        </a:spcBef>
                        <a:spcAft>
                          <a:spcPts val="0"/>
                        </a:spcAft>
                      </a:pPr>
                      <a:r>
                        <a:rPr lang="pl-PL" sz="1200" kern="1200" dirty="0" smtClean="0">
                          <a:solidFill>
                            <a:schemeClr val="dk1"/>
                          </a:solidFill>
                          <a:effectLst/>
                          <a:latin typeface="+mn-lt"/>
                          <a:ea typeface="+mn-ea"/>
                          <a:cs typeface="+mn-cs"/>
                        </a:rPr>
                        <a:t>Wsparcie dla osób niesamodzielnych realizowane w ramach projektu odbywać się będzie w oparciu o „Ogólnoeuropejskie wytyczne dotyczące przejścia </a:t>
                      </a:r>
                      <a:br>
                        <a:rPr lang="pl-PL" sz="1200" kern="1200" dirty="0" smtClean="0">
                          <a:solidFill>
                            <a:schemeClr val="dk1"/>
                          </a:solidFill>
                          <a:effectLst/>
                          <a:latin typeface="+mn-lt"/>
                          <a:ea typeface="+mn-ea"/>
                          <a:cs typeface="+mn-cs"/>
                        </a:rPr>
                      </a:br>
                      <a:r>
                        <a:rPr lang="pl-PL" sz="1200" kern="1200" dirty="0" smtClean="0">
                          <a:solidFill>
                            <a:schemeClr val="dk1"/>
                          </a:solidFill>
                          <a:effectLst/>
                          <a:latin typeface="+mn-lt"/>
                          <a:ea typeface="+mn-ea"/>
                          <a:cs typeface="+mn-cs"/>
                        </a:rPr>
                        <a:t>od opieki instytucjonalnej do opieki świadczonej na poziomie lokalnych społeczności” oraz zgodnie z minimalnymi wymaganiami świadczenia usług społecznych w społeczności lokalnej określonymi w załączniku do regulaminu konkursu.</a:t>
                      </a:r>
                      <a:endParaRPr lang="pl-PL" sz="1200" dirty="0">
                        <a:latin typeface="+mn-lt"/>
                      </a:endParaRPr>
                    </a:p>
                  </a:txBody>
                  <a:tcPr marL="68580" marR="68580" marT="0" marB="0" anchor="ctr">
                    <a:solidFill>
                      <a:schemeClr val="accent1">
                        <a:lumMod val="20000"/>
                        <a:lumOff val="80000"/>
                      </a:schemeClr>
                    </a:solidFill>
                  </a:tcPr>
                </a:tc>
                <a:tc>
                  <a:txBody>
                    <a:bodyPr/>
                    <a:lstStyle/>
                    <a:p>
                      <a:r>
                        <a:rPr lang="pl-PL" sz="1200" kern="1200" dirty="0" smtClean="0">
                          <a:solidFill>
                            <a:schemeClr val="dk1"/>
                          </a:solidFill>
                          <a:effectLst/>
                          <a:latin typeface="+mn-lt"/>
                          <a:ea typeface="+mn-ea"/>
                          <a:cs typeface="+mn-cs"/>
                        </a:rPr>
                        <a:t>Spełnienie kryterium będzie oceniane na podstawie zapisów we wniosku o dofinansowanie projektu.</a:t>
                      </a:r>
                    </a:p>
                    <a:p>
                      <a:endParaRPr lang="pl-PL" sz="1200" kern="1200" dirty="0" smtClean="0">
                        <a:solidFill>
                          <a:schemeClr val="dk1"/>
                        </a:solidFill>
                        <a:effectLst/>
                        <a:latin typeface="+mn-lt"/>
                        <a:ea typeface="+mn-ea"/>
                        <a:cs typeface="+mn-cs"/>
                      </a:endParaRPr>
                    </a:p>
                    <a:p>
                      <a:r>
                        <a:rPr lang="pl-PL" sz="1200" kern="1200" dirty="0" smtClean="0">
                          <a:solidFill>
                            <a:schemeClr val="dk1"/>
                          </a:solidFill>
                          <a:effectLst/>
                          <a:latin typeface="+mn-lt"/>
                          <a:ea typeface="+mn-ea"/>
                          <a:cs typeface="+mn-cs"/>
                        </a:rPr>
                        <a:t>Kryterium wynika z Wytycznych w zakresie realizacji przedsięwzięć</a:t>
                      </a:r>
                      <a:r>
                        <a:rPr lang="pl-PL" sz="1200" kern="1200" baseline="0" dirty="0" smtClean="0">
                          <a:solidFill>
                            <a:schemeClr val="dk1"/>
                          </a:solidFill>
                          <a:effectLst/>
                          <a:latin typeface="+mn-lt"/>
                          <a:ea typeface="+mn-ea"/>
                          <a:cs typeface="+mn-cs"/>
                        </a:rPr>
                        <a:t> </a:t>
                      </a:r>
                      <a:r>
                        <a:rPr lang="pl-PL" sz="1200" kern="1200" dirty="0" smtClean="0">
                          <a:solidFill>
                            <a:schemeClr val="dk1"/>
                          </a:solidFill>
                          <a:effectLst/>
                          <a:latin typeface="+mn-lt"/>
                          <a:ea typeface="+mn-ea"/>
                          <a:cs typeface="+mn-cs"/>
                        </a:rPr>
                        <a:t>w obszarze włączenia społecznego i zwalczania ubóstwa z wykorzystaniem środków Europejskiego Funduszu Społecznego i Europejskiego Funduszu Rozwoju Regionalnego na lata 2014-2020.</a:t>
                      </a:r>
                    </a:p>
                    <a:p>
                      <a:endParaRPr lang="pl-PL" sz="1200" kern="1200" dirty="0" smtClean="0">
                        <a:solidFill>
                          <a:schemeClr val="dk1"/>
                        </a:solidFill>
                        <a:effectLst/>
                        <a:latin typeface="+mn-lt"/>
                        <a:ea typeface="+mn-ea"/>
                        <a:cs typeface="+mn-cs"/>
                      </a:endParaRPr>
                    </a:p>
                    <a:p>
                      <a:r>
                        <a:rPr lang="pl-PL" sz="1200" b="0" kern="1200" dirty="0" smtClean="0">
                          <a:solidFill>
                            <a:schemeClr val="dk1"/>
                          </a:solidFill>
                          <a:effectLst/>
                          <a:latin typeface="+mn-lt"/>
                          <a:ea typeface="+mn-ea"/>
                          <a:cs typeface="+mn-cs"/>
                        </a:rPr>
                        <a:t>Minimalne wymagania świadczenia usług społecznych w społeczności lokalnej  są zgodne z załącznikiem nr 1 do Wytycznych.</a:t>
                      </a:r>
                    </a:p>
                    <a:p>
                      <a:endParaRPr lang="pl-PL" sz="1200" b="1" kern="1200" dirty="0" smtClean="0">
                        <a:solidFill>
                          <a:schemeClr val="dk1"/>
                        </a:solidFill>
                        <a:effectLst/>
                        <a:latin typeface="+mn-lt"/>
                        <a:ea typeface="+mn-ea"/>
                        <a:cs typeface="+mn-cs"/>
                      </a:endParaRPr>
                    </a:p>
                    <a:p>
                      <a:r>
                        <a:rPr lang="pl-PL" sz="1200" kern="1200" dirty="0" smtClean="0">
                          <a:solidFill>
                            <a:schemeClr val="dk1"/>
                          </a:solidFill>
                          <a:effectLst/>
                          <a:latin typeface="+mn-lt"/>
                          <a:ea typeface="+mn-ea"/>
                          <a:cs typeface="+mn-cs"/>
                        </a:rPr>
                        <a:t> Spełnienie kryterium jest warunkiem koniecznym do otrzymania dofinansowania. Ocena kryterium jest 0/1. Uzyskanie oceny „0” jest jednoznaczne z odrzuceniem projektu.</a:t>
                      </a:r>
                    </a:p>
                  </a:txBody>
                  <a:tcPr anchor="ctr" anchorCtr="1">
                    <a:solidFill>
                      <a:schemeClr val="accent1">
                        <a:lumMod val="20000"/>
                        <a:lumOff val="80000"/>
                      </a:schemeClr>
                    </a:solidFill>
                  </a:tcPr>
                </a:tc>
                <a:tc>
                  <a:txBody>
                    <a:bodyPr/>
                    <a:lstStyle/>
                    <a:p>
                      <a:pPr>
                        <a:spcBef>
                          <a:spcPts val="0"/>
                        </a:spcBef>
                        <a:spcAft>
                          <a:spcPts val="0"/>
                        </a:spcAft>
                      </a:pPr>
                      <a:r>
                        <a:rPr lang="pl-PL" sz="1200" kern="1200" dirty="0" smtClean="0">
                          <a:solidFill>
                            <a:schemeClr val="dk1"/>
                          </a:solidFill>
                          <a:effectLst/>
                          <a:latin typeface="+mn-lt"/>
                          <a:ea typeface="+mn-ea"/>
                          <a:cs typeface="+mn-cs"/>
                        </a:rPr>
                        <a:t>0/1</a:t>
                      </a:r>
                      <a:endParaRPr lang="pl-PL" sz="1200" dirty="0">
                        <a:latin typeface="+mn-lt"/>
                      </a:endParaRPr>
                    </a:p>
                  </a:txBody>
                  <a:tcPr anchor="ctr" anchorCtr="1"/>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48226662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ymbol zastępczy numeru slajdu 4"/>
          <p:cNvSpPr>
            <a:spLocks noGrp="1"/>
          </p:cNvSpPr>
          <p:nvPr>
            <p:ph type="sldNum" sz="quarter" idx="10"/>
          </p:nvPr>
        </p:nvSpPr>
        <p:spPr/>
        <p:txBody>
          <a:bodyPr/>
          <a:lstStyle/>
          <a:p>
            <a:pPr>
              <a:defRPr/>
            </a:pPr>
            <a:fld id="{06C5961D-26AB-46AA-91FA-26F7DD722FD0}" type="slidenum">
              <a:rPr lang="pl-PL" altLang="pl-PL" smtClean="0"/>
              <a:pPr>
                <a:defRPr/>
              </a:pPr>
              <a:t>12</a:t>
            </a:fld>
            <a:endParaRPr lang="pl-PL" altLang="pl-PL"/>
          </a:p>
        </p:txBody>
      </p:sp>
      <p:pic>
        <p:nvPicPr>
          <p:cNvPr id="6" name="Obraz 5"/>
          <p:cNvPicPr>
            <a:picLocks noChangeAspect="1"/>
          </p:cNvPicPr>
          <p:nvPr/>
        </p:nvPicPr>
        <p:blipFill>
          <a:blip r:embed="rId2"/>
          <a:stretch>
            <a:fillRect/>
          </a:stretch>
        </p:blipFill>
        <p:spPr>
          <a:xfrm>
            <a:off x="4928719" y="342551"/>
            <a:ext cx="4096769" cy="386964"/>
          </a:xfrm>
          <a:prstGeom prst="rect">
            <a:avLst/>
          </a:prstGeom>
        </p:spPr>
      </p:pic>
      <p:graphicFrame>
        <p:nvGraphicFramePr>
          <p:cNvPr id="9" name="Tabela 8"/>
          <p:cNvGraphicFramePr>
            <a:graphicFrameLocks noGrp="1"/>
          </p:cNvGraphicFramePr>
          <p:nvPr>
            <p:extLst>
              <p:ext uri="{D42A27DB-BD31-4B8C-83A1-F6EECF244321}">
                <p14:modId xmlns:p14="http://schemas.microsoft.com/office/powerpoint/2010/main" val="2457625810"/>
              </p:ext>
            </p:extLst>
          </p:nvPr>
        </p:nvGraphicFramePr>
        <p:xfrm>
          <a:off x="219075" y="1101110"/>
          <a:ext cx="8553450" cy="5508459"/>
        </p:xfrm>
        <a:graphic>
          <a:graphicData uri="http://schemas.openxmlformats.org/drawingml/2006/table">
            <a:tbl>
              <a:tblPr firstRow="1" bandRow="1">
                <a:tableStyleId>{5C22544A-7EE6-4342-B048-85BDC9FD1C3A}</a:tableStyleId>
              </a:tblPr>
              <a:tblGrid>
                <a:gridCol w="546386">
                  <a:extLst>
                    <a:ext uri="{9D8B030D-6E8A-4147-A177-3AD203B41FA5}">
                      <a16:colId xmlns:a16="http://schemas.microsoft.com/office/drawing/2014/main" val="20000"/>
                    </a:ext>
                  </a:extLst>
                </a:gridCol>
                <a:gridCol w="2606389">
                  <a:extLst>
                    <a:ext uri="{9D8B030D-6E8A-4147-A177-3AD203B41FA5}">
                      <a16:colId xmlns:a16="http://schemas.microsoft.com/office/drawing/2014/main" val="20001"/>
                    </a:ext>
                  </a:extLst>
                </a:gridCol>
                <a:gridCol w="4524375">
                  <a:extLst>
                    <a:ext uri="{9D8B030D-6E8A-4147-A177-3AD203B41FA5}">
                      <a16:colId xmlns:a16="http://schemas.microsoft.com/office/drawing/2014/main" val="20002"/>
                    </a:ext>
                  </a:extLst>
                </a:gridCol>
                <a:gridCol w="876300">
                  <a:extLst>
                    <a:ext uri="{9D8B030D-6E8A-4147-A177-3AD203B41FA5}">
                      <a16:colId xmlns:a16="http://schemas.microsoft.com/office/drawing/2014/main" val="374960213"/>
                    </a:ext>
                  </a:extLst>
                </a:gridCol>
              </a:tblGrid>
              <a:tr h="1058379">
                <a:tc>
                  <a:txBody>
                    <a:bodyPr/>
                    <a:lstStyle/>
                    <a:p>
                      <a:pPr algn="ctr"/>
                      <a:r>
                        <a:rPr lang="pl-PL" sz="1400" b="1" kern="1200" dirty="0" smtClean="0">
                          <a:solidFill>
                            <a:schemeClr val="lt1"/>
                          </a:solidFill>
                          <a:latin typeface="+mn-lt"/>
                          <a:ea typeface="+mn-ea"/>
                          <a:cs typeface="+mn-cs"/>
                        </a:rPr>
                        <a:t>L.p.</a:t>
                      </a:r>
                      <a:endParaRPr lang="pl-PL" sz="1400" b="1" dirty="0"/>
                    </a:p>
                  </a:txBody>
                  <a:tcPr anchor="ctr"/>
                </a:tc>
                <a:tc>
                  <a:txBody>
                    <a:bodyPr/>
                    <a:lstStyle/>
                    <a:p>
                      <a:pPr algn="ctr"/>
                      <a:r>
                        <a:rPr lang="pl-PL" sz="1400" b="1" kern="1200" dirty="0" smtClean="0">
                          <a:solidFill>
                            <a:schemeClr val="lt1"/>
                          </a:solidFill>
                          <a:latin typeface="+mn-lt"/>
                          <a:ea typeface="+mn-ea"/>
                          <a:cs typeface="+mn-cs"/>
                        </a:rPr>
                        <a:t>Kryterium</a:t>
                      </a:r>
                      <a:endParaRPr lang="pl-PL" sz="1400" b="1"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pl-PL" sz="1400" b="1" kern="1200" dirty="0" smtClean="0">
                          <a:solidFill>
                            <a:schemeClr val="lt1"/>
                          </a:solidFill>
                          <a:latin typeface="+mn-lt"/>
                          <a:ea typeface="+mn-ea"/>
                          <a:cs typeface="+mn-cs"/>
                        </a:rPr>
                        <a:t>Opis </a:t>
                      </a:r>
                      <a:r>
                        <a:rPr lang="pl-PL" sz="1400" b="1" kern="1200" dirty="0" smtClean="0">
                          <a:solidFill>
                            <a:schemeClr val="lt1"/>
                          </a:solidFill>
                          <a:latin typeface="+mn-lt"/>
                          <a:ea typeface="+mn-ea"/>
                          <a:cs typeface="+mn-cs"/>
                        </a:rPr>
                        <a:t>kryterium</a:t>
                      </a:r>
                      <a:endParaRPr lang="pl-PL" sz="1400" b="1" kern="1200" dirty="0" smtClean="0">
                        <a:solidFill>
                          <a:schemeClr val="lt1"/>
                        </a:solidFill>
                        <a:latin typeface="+mn-lt"/>
                        <a:ea typeface="+mn-ea"/>
                        <a:cs typeface="+mn-cs"/>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pl-PL" sz="1400" b="1" kern="1200" dirty="0" smtClean="0">
                          <a:solidFill>
                            <a:schemeClr val="lt1"/>
                          </a:solidFill>
                          <a:latin typeface="+mn-lt"/>
                          <a:ea typeface="+mn-ea"/>
                          <a:cs typeface="+mn-cs"/>
                        </a:rPr>
                        <a:t>Punktacja</a:t>
                      </a:r>
                      <a:endParaRPr lang="pl-PL" sz="1400" b="1" kern="1200" dirty="0" smtClean="0">
                        <a:solidFill>
                          <a:schemeClr val="lt1"/>
                        </a:solidFill>
                        <a:latin typeface="+mn-lt"/>
                        <a:ea typeface="+mn-ea"/>
                        <a:cs typeface="+mn-cs"/>
                      </a:endParaRPr>
                    </a:p>
                  </a:txBody>
                  <a:tcPr anchor="ctr"/>
                </a:tc>
                <a:extLst>
                  <a:ext uri="{0D108BD9-81ED-4DB2-BD59-A6C34878D82A}">
                    <a16:rowId xmlns:a16="http://schemas.microsoft.com/office/drawing/2014/main" val="10000"/>
                  </a:ext>
                </a:extLst>
              </a:tr>
              <a:tr h="4022236">
                <a:tc>
                  <a:txBody>
                    <a:bodyPr/>
                    <a:lstStyle/>
                    <a:p>
                      <a:pPr algn="l"/>
                      <a:r>
                        <a:rPr lang="pl-PL" sz="1100" dirty="0" smtClean="0">
                          <a:latin typeface="+mn-lt"/>
                        </a:rPr>
                        <a:t>9.</a:t>
                      </a:r>
                      <a:endParaRPr lang="pl-PL" sz="1100" dirty="0">
                        <a:latin typeface="+mn-lt"/>
                      </a:endParaRPr>
                    </a:p>
                  </a:txBody>
                  <a:tcPr anchor="ctr" anchorCtr="1">
                    <a:solidFill>
                      <a:schemeClr val="accent1">
                        <a:lumMod val="20000"/>
                        <a:lumOff val="80000"/>
                      </a:schemeClr>
                    </a:solidFill>
                  </a:tcPr>
                </a:tc>
                <a:tc>
                  <a:txBody>
                    <a:bodyPr/>
                    <a:lstStyle/>
                    <a:p>
                      <a:pPr algn="l">
                        <a:lnSpc>
                          <a:spcPct val="100000"/>
                        </a:lnSpc>
                        <a:spcBef>
                          <a:spcPts val="0"/>
                        </a:spcBef>
                        <a:spcAft>
                          <a:spcPts val="0"/>
                        </a:spcAft>
                      </a:pPr>
                      <a:r>
                        <a:rPr lang="pl-PL" sz="1100" kern="1200" dirty="0" smtClean="0">
                          <a:solidFill>
                            <a:schemeClr val="dk1"/>
                          </a:solidFill>
                          <a:effectLst/>
                          <a:latin typeface="+mn-lt"/>
                          <a:ea typeface="+mn-ea"/>
                          <a:cs typeface="+mn-cs"/>
                        </a:rPr>
                        <a:t>Projekt odpowiada na problemy i potrzeby </a:t>
                      </a:r>
                      <a:br>
                        <a:rPr lang="pl-PL" sz="1100" kern="1200" dirty="0" smtClean="0">
                          <a:solidFill>
                            <a:schemeClr val="dk1"/>
                          </a:solidFill>
                          <a:effectLst/>
                          <a:latin typeface="+mn-lt"/>
                          <a:ea typeface="+mn-ea"/>
                          <a:cs typeface="+mn-cs"/>
                        </a:rPr>
                      </a:br>
                      <a:r>
                        <a:rPr lang="pl-PL" sz="1100" kern="1200" dirty="0" smtClean="0">
                          <a:solidFill>
                            <a:schemeClr val="dk1"/>
                          </a:solidFill>
                          <a:effectLst/>
                          <a:latin typeface="+mn-lt"/>
                          <a:ea typeface="+mn-ea"/>
                          <a:cs typeface="+mn-cs"/>
                        </a:rPr>
                        <a:t>w świadczeniu usług społecznych, zidentyfikowane na obszarze jego realizacji, biorąc pod uwagę trendy demograficzne i poziom dostępności usług społecznych na tym obszarze.</a:t>
                      </a:r>
                      <a:endParaRPr lang="pl-PL" sz="1100" dirty="0">
                        <a:latin typeface="+mn-lt"/>
                      </a:endParaRPr>
                    </a:p>
                  </a:txBody>
                  <a:tcPr marL="68580" marR="68580" marT="0" marB="0" anchor="ctr">
                    <a:solidFill>
                      <a:schemeClr val="accent1">
                        <a:lumMod val="20000"/>
                        <a:lumOff val="80000"/>
                      </a:schemeClr>
                    </a:solidFill>
                  </a:tcPr>
                </a:tc>
                <a:tc>
                  <a:txBody>
                    <a:bodyPr/>
                    <a:lstStyle/>
                    <a:p>
                      <a:r>
                        <a:rPr lang="pl-PL" sz="1100" kern="1200" dirty="0" smtClean="0">
                          <a:solidFill>
                            <a:schemeClr val="dk1"/>
                          </a:solidFill>
                          <a:effectLst/>
                          <a:latin typeface="+mn-lt"/>
                          <a:ea typeface="+mn-ea"/>
                          <a:cs typeface="+mn-cs"/>
                        </a:rPr>
                        <a:t>Spełnienie kryterium będzie oceniane na podstawie zapisów we wniosku o dofinansowanie projektu ( sugerowane pola C2. Opis projektu w kontekście właściwego celu szczegółowego, D1 Zadania). </a:t>
                      </a:r>
                    </a:p>
                    <a:p>
                      <a:endParaRPr lang="pl-PL" sz="1100" kern="1200" dirty="0" smtClean="0">
                        <a:solidFill>
                          <a:schemeClr val="dk1"/>
                        </a:solidFill>
                        <a:effectLst/>
                        <a:latin typeface="+mn-lt"/>
                        <a:ea typeface="+mn-ea"/>
                        <a:cs typeface="+mn-cs"/>
                      </a:endParaRPr>
                    </a:p>
                    <a:p>
                      <a:r>
                        <a:rPr lang="pl-PL" sz="1100" kern="1200" dirty="0" smtClean="0">
                          <a:solidFill>
                            <a:schemeClr val="dk1"/>
                          </a:solidFill>
                          <a:effectLst/>
                          <a:latin typeface="+mn-lt"/>
                          <a:ea typeface="+mn-ea"/>
                          <a:cs typeface="+mn-cs"/>
                        </a:rPr>
                        <a:t>Zastosowanie kryterium przyczyni się do wsparcia obszaru, na którym występują zidentyfikowane deficyty w zakresie dostępność usług społecznych.</a:t>
                      </a:r>
                    </a:p>
                    <a:p>
                      <a:endParaRPr lang="pl-PL" sz="1100" kern="1200" dirty="0" smtClean="0">
                        <a:solidFill>
                          <a:schemeClr val="dk1"/>
                        </a:solidFill>
                        <a:effectLst/>
                        <a:latin typeface="+mn-lt"/>
                        <a:ea typeface="+mn-ea"/>
                        <a:cs typeface="+mn-cs"/>
                      </a:endParaRPr>
                    </a:p>
                    <a:p>
                      <a:r>
                        <a:rPr lang="pl-PL" sz="1100" kern="1200" dirty="0" smtClean="0">
                          <a:solidFill>
                            <a:schemeClr val="dk1"/>
                          </a:solidFill>
                          <a:effectLst/>
                          <a:latin typeface="+mn-lt"/>
                          <a:ea typeface="+mn-ea"/>
                          <a:cs typeface="+mn-cs"/>
                        </a:rPr>
                        <a:t>W celu spełnienia kryterium we wniosku o dofinasowanie należy przedstawić analizę sytuacji regionalnej w obszarze usług społecznych zawierającą minimum: diagnozę problemów i potrzeb, analizę trendów demograficznych, poziom dostępności usług społecznych w ujęciu terytorialnym, z uwzględnieniem ich dostępności i barier w dostępie dla poszczególnych grup docelowych.</a:t>
                      </a:r>
                    </a:p>
                    <a:p>
                      <a:r>
                        <a:rPr lang="pl-PL" sz="1100" kern="1200" dirty="0" smtClean="0">
                          <a:solidFill>
                            <a:schemeClr val="dk1"/>
                          </a:solidFill>
                          <a:effectLst/>
                          <a:latin typeface="+mn-lt"/>
                          <a:ea typeface="+mn-ea"/>
                          <a:cs typeface="+mn-cs"/>
                        </a:rPr>
                        <a:t>Przedmiotowa analiza powinna zostać przeprowadzona na podstawie najbardziej aktualnych danych z roku poprzedzającego rok złożenia wniosku o dofinansowanie. </a:t>
                      </a:r>
                    </a:p>
                    <a:p>
                      <a:endParaRPr lang="pl-PL" sz="1100" kern="1200" dirty="0" smtClean="0">
                        <a:solidFill>
                          <a:schemeClr val="dk1"/>
                        </a:solidFill>
                        <a:effectLst/>
                        <a:latin typeface="+mn-lt"/>
                        <a:ea typeface="+mn-ea"/>
                        <a:cs typeface="+mn-cs"/>
                      </a:endParaRPr>
                    </a:p>
                    <a:p>
                      <a:r>
                        <a:rPr lang="pl-PL" sz="1100" kern="1200" dirty="0" smtClean="0">
                          <a:solidFill>
                            <a:schemeClr val="dk1"/>
                          </a:solidFill>
                          <a:effectLst/>
                          <a:latin typeface="+mn-lt"/>
                          <a:ea typeface="+mn-ea"/>
                          <a:cs typeface="+mn-cs"/>
                        </a:rPr>
                        <a:t>Kryterium wynika z Wytycznych w zakresie realizacji przedsięwzięć</a:t>
                      </a:r>
                      <a:br>
                        <a:rPr lang="pl-PL" sz="1100" kern="1200" dirty="0" smtClean="0">
                          <a:solidFill>
                            <a:schemeClr val="dk1"/>
                          </a:solidFill>
                          <a:effectLst/>
                          <a:latin typeface="+mn-lt"/>
                          <a:ea typeface="+mn-ea"/>
                          <a:cs typeface="+mn-cs"/>
                        </a:rPr>
                      </a:br>
                      <a:r>
                        <a:rPr lang="pl-PL" sz="1100" kern="1200" dirty="0" smtClean="0">
                          <a:solidFill>
                            <a:schemeClr val="dk1"/>
                          </a:solidFill>
                          <a:effectLst/>
                          <a:latin typeface="+mn-lt"/>
                          <a:ea typeface="+mn-ea"/>
                          <a:cs typeface="+mn-cs"/>
                        </a:rPr>
                        <a:t> w obszarze włączenia społecznego i zwalczania ubóstwa z wykorzystaniem środków Europejskiego Funduszu Społecznego i Europejskiego Funduszu Rozwoju Regionalnego na lata 2014-2020.</a:t>
                      </a:r>
                    </a:p>
                    <a:p>
                      <a:endParaRPr lang="pl-PL" sz="1100" kern="1200" dirty="0" smtClean="0">
                        <a:solidFill>
                          <a:schemeClr val="dk1"/>
                        </a:solidFill>
                        <a:effectLst/>
                        <a:latin typeface="+mn-lt"/>
                        <a:ea typeface="+mn-ea"/>
                        <a:cs typeface="+mn-cs"/>
                      </a:endParaRPr>
                    </a:p>
                    <a:p>
                      <a:r>
                        <a:rPr lang="pl-PL" sz="1100" kern="1200" dirty="0" smtClean="0">
                          <a:solidFill>
                            <a:schemeClr val="dk1"/>
                          </a:solidFill>
                          <a:effectLst/>
                          <a:latin typeface="+mn-lt"/>
                          <a:ea typeface="+mn-ea"/>
                          <a:cs typeface="+mn-cs"/>
                        </a:rPr>
                        <a:t>Spełnienie kryterium jest warunkiem koniecznym do otrzymania dofinansowania. Ocena kryterium jest 0/1. Uzyskanie oceny „0” jest jednoznaczne z odrzuceniem projektu.</a:t>
                      </a:r>
                      <a:endParaRPr lang="pl-PL" sz="1100" kern="1200" dirty="0">
                        <a:solidFill>
                          <a:schemeClr val="dk1"/>
                        </a:solidFill>
                        <a:effectLst/>
                        <a:latin typeface="+mn-lt"/>
                        <a:ea typeface="+mn-ea"/>
                        <a:cs typeface="+mn-cs"/>
                      </a:endParaRPr>
                    </a:p>
                  </a:txBody>
                  <a:tcPr anchor="ctr" anchorCtr="1">
                    <a:solidFill>
                      <a:schemeClr val="accent1">
                        <a:lumMod val="20000"/>
                        <a:lumOff val="80000"/>
                      </a:schemeClr>
                    </a:solidFill>
                  </a:tcPr>
                </a:tc>
                <a:tc>
                  <a:txBody>
                    <a:bodyPr/>
                    <a:lstStyle/>
                    <a:p>
                      <a:pPr>
                        <a:spcBef>
                          <a:spcPts val="0"/>
                        </a:spcBef>
                        <a:spcAft>
                          <a:spcPts val="0"/>
                        </a:spcAft>
                      </a:pPr>
                      <a:r>
                        <a:rPr lang="pl-PL" sz="1100" kern="1200" dirty="0" smtClean="0">
                          <a:solidFill>
                            <a:schemeClr val="dk1"/>
                          </a:solidFill>
                          <a:effectLst/>
                          <a:latin typeface="+mn-lt"/>
                          <a:ea typeface="+mn-ea"/>
                          <a:cs typeface="+mn-cs"/>
                        </a:rPr>
                        <a:t>0/1</a:t>
                      </a:r>
                      <a:endParaRPr lang="pl-PL" sz="1100" dirty="0">
                        <a:latin typeface="+mn-lt"/>
                      </a:endParaRPr>
                    </a:p>
                  </a:txBody>
                  <a:tcPr anchor="ctr" anchorCtr="1"/>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84600639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ymbol zastępczy numeru slajdu 4"/>
          <p:cNvSpPr>
            <a:spLocks noGrp="1"/>
          </p:cNvSpPr>
          <p:nvPr>
            <p:ph type="sldNum" sz="quarter" idx="10"/>
          </p:nvPr>
        </p:nvSpPr>
        <p:spPr/>
        <p:txBody>
          <a:bodyPr/>
          <a:lstStyle/>
          <a:p>
            <a:pPr>
              <a:defRPr/>
            </a:pPr>
            <a:fld id="{06C5961D-26AB-46AA-91FA-26F7DD722FD0}" type="slidenum">
              <a:rPr lang="pl-PL" altLang="pl-PL" smtClean="0"/>
              <a:pPr>
                <a:defRPr/>
              </a:pPr>
              <a:t>13</a:t>
            </a:fld>
            <a:endParaRPr lang="pl-PL" altLang="pl-PL"/>
          </a:p>
        </p:txBody>
      </p:sp>
      <p:pic>
        <p:nvPicPr>
          <p:cNvPr id="6" name="Obraz 5"/>
          <p:cNvPicPr>
            <a:picLocks noChangeAspect="1"/>
          </p:cNvPicPr>
          <p:nvPr/>
        </p:nvPicPr>
        <p:blipFill>
          <a:blip r:embed="rId2"/>
          <a:stretch>
            <a:fillRect/>
          </a:stretch>
        </p:blipFill>
        <p:spPr>
          <a:xfrm>
            <a:off x="4928719" y="342551"/>
            <a:ext cx="4096769" cy="386964"/>
          </a:xfrm>
          <a:prstGeom prst="rect">
            <a:avLst/>
          </a:prstGeom>
        </p:spPr>
      </p:pic>
      <p:graphicFrame>
        <p:nvGraphicFramePr>
          <p:cNvPr id="9" name="Tabela 8"/>
          <p:cNvGraphicFramePr>
            <a:graphicFrameLocks noGrp="1"/>
          </p:cNvGraphicFramePr>
          <p:nvPr>
            <p:extLst>
              <p:ext uri="{D42A27DB-BD31-4B8C-83A1-F6EECF244321}">
                <p14:modId xmlns:p14="http://schemas.microsoft.com/office/powerpoint/2010/main" val="645981823"/>
              </p:ext>
            </p:extLst>
          </p:nvPr>
        </p:nvGraphicFramePr>
        <p:xfrm>
          <a:off x="219075" y="1101110"/>
          <a:ext cx="8553450" cy="5255240"/>
        </p:xfrm>
        <a:graphic>
          <a:graphicData uri="http://schemas.openxmlformats.org/drawingml/2006/table">
            <a:tbl>
              <a:tblPr firstRow="1" bandRow="1">
                <a:tableStyleId>{5C22544A-7EE6-4342-B048-85BDC9FD1C3A}</a:tableStyleId>
              </a:tblPr>
              <a:tblGrid>
                <a:gridCol w="546386">
                  <a:extLst>
                    <a:ext uri="{9D8B030D-6E8A-4147-A177-3AD203B41FA5}">
                      <a16:colId xmlns:a16="http://schemas.microsoft.com/office/drawing/2014/main" val="20000"/>
                    </a:ext>
                  </a:extLst>
                </a:gridCol>
                <a:gridCol w="2606389">
                  <a:extLst>
                    <a:ext uri="{9D8B030D-6E8A-4147-A177-3AD203B41FA5}">
                      <a16:colId xmlns:a16="http://schemas.microsoft.com/office/drawing/2014/main" val="20001"/>
                    </a:ext>
                  </a:extLst>
                </a:gridCol>
                <a:gridCol w="4524375">
                  <a:extLst>
                    <a:ext uri="{9D8B030D-6E8A-4147-A177-3AD203B41FA5}">
                      <a16:colId xmlns:a16="http://schemas.microsoft.com/office/drawing/2014/main" val="20002"/>
                    </a:ext>
                  </a:extLst>
                </a:gridCol>
                <a:gridCol w="876300">
                  <a:extLst>
                    <a:ext uri="{9D8B030D-6E8A-4147-A177-3AD203B41FA5}">
                      <a16:colId xmlns:a16="http://schemas.microsoft.com/office/drawing/2014/main" val="374960213"/>
                    </a:ext>
                  </a:extLst>
                </a:gridCol>
              </a:tblGrid>
              <a:tr h="1094756">
                <a:tc>
                  <a:txBody>
                    <a:bodyPr/>
                    <a:lstStyle/>
                    <a:p>
                      <a:pPr algn="ctr"/>
                      <a:r>
                        <a:rPr lang="pl-PL" sz="1400" b="1" kern="1200" dirty="0" smtClean="0">
                          <a:solidFill>
                            <a:schemeClr val="lt1"/>
                          </a:solidFill>
                          <a:latin typeface="+mn-lt"/>
                          <a:ea typeface="+mn-ea"/>
                          <a:cs typeface="+mn-cs"/>
                        </a:rPr>
                        <a:t>L.p.</a:t>
                      </a:r>
                      <a:endParaRPr lang="pl-PL" sz="1400" b="1" dirty="0"/>
                    </a:p>
                  </a:txBody>
                  <a:tcPr anchor="ctr"/>
                </a:tc>
                <a:tc>
                  <a:txBody>
                    <a:bodyPr/>
                    <a:lstStyle/>
                    <a:p>
                      <a:pPr algn="ctr"/>
                      <a:r>
                        <a:rPr lang="pl-PL" sz="1400" b="1" kern="1200" dirty="0" smtClean="0">
                          <a:solidFill>
                            <a:schemeClr val="lt1"/>
                          </a:solidFill>
                          <a:latin typeface="+mn-lt"/>
                          <a:ea typeface="+mn-ea"/>
                          <a:cs typeface="+mn-cs"/>
                        </a:rPr>
                        <a:t>Kryterium</a:t>
                      </a:r>
                      <a:endParaRPr lang="pl-PL" sz="1400" b="1"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pl-PL" sz="1400" b="1" kern="1200" dirty="0" smtClean="0">
                          <a:solidFill>
                            <a:schemeClr val="lt1"/>
                          </a:solidFill>
                          <a:latin typeface="+mn-lt"/>
                          <a:ea typeface="+mn-ea"/>
                          <a:cs typeface="+mn-cs"/>
                        </a:rPr>
                        <a:t>Opis </a:t>
                      </a:r>
                      <a:r>
                        <a:rPr lang="pl-PL" sz="1400" b="1" kern="1200" dirty="0" smtClean="0">
                          <a:solidFill>
                            <a:schemeClr val="lt1"/>
                          </a:solidFill>
                          <a:latin typeface="+mn-lt"/>
                          <a:ea typeface="+mn-ea"/>
                          <a:cs typeface="+mn-cs"/>
                        </a:rPr>
                        <a:t>kryterium</a:t>
                      </a:r>
                      <a:endParaRPr lang="pl-PL" sz="1400" b="1" kern="1200" dirty="0" smtClean="0">
                        <a:solidFill>
                          <a:schemeClr val="lt1"/>
                        </a:solidFill>
                        <a:latin typeface="+mn-lt"/>
                        <a:ea typeface="+mn-ea"/>
                        <a:cs typeface="+mn-cs"/>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pl-PL" sz="1400" b="1" kern="1200" dirty="0" smtClean="0">
                          <a:solidFill>
                            <a:schemeClr val="lt1"/>
                          </a:solidFill>
                          <a:latin typeface="+mn-lt"/>
                          <a:ea typeface="+mn-ea"/>
                          <a:cs typeface="+mn-cs"/>
                        </a:rPr>
                        <a:t>Punktacja</a:t>
                      </a:r>
                      <a:endParaRPr lang="pl-PL" sz="1400" b="1" kern="1200" dirty="0" smtClean="0">
                        <a:solidFill>
                          <a:schemeClr val="lt1"/>
                        </a:solidFill>
                        <a:latin typeface="+mn-lt"/>
                        <a:ea typeface="+mn-ea"/>
                        <a:cs typeface="+mn-cs"/>
                      </a:endParaRPr>
                    </a:p>
                  </a:txBody>
                  <a:tcPr anchor="ctr"/>
                </a:tc>
                <a:extLst>
                  <a:ext uri="{0D108BD9-81ED-4DB2-BD59-A6C34878D82A}">
                    <a16:rowId xmlns:a16="http://schemas.microsoft.com/office/drawing/2014/main" val="10000"/>
                  </a:ext>
                </a:extLst>
              </a:tr>
              <a:tr h="4160484">
                <a:tc>
                  <a:txBody>
                    <a:bodyPr/>
                    <a:lstStyle/>
                    <a:p>
                      <a:pPr algn="l"/>
                      <a:r>
                        <a:rPr lang="pl-PL" sz="1200" dirty="0" smtClean="0">
                          <a:latin typeface="+mn-lt"/>
                        </a:rPr>
                        <a:t>10.</a:t>
                      </a:r>
                      <a:endParaRPr lang="pl-PL" sz="1200" dirty="0">
                        <a:latin typeface="+mn-lt"/>
                      </a:endParaRPr>
                    </a:p>
                  </a:txBody>
                  <a:tcPr anchor="ctr" anchorCtr="1">
                    <a:solidFill>
                      <a:schemeClr val="accent1">
                        <a:lumMod val="20000"/>
                        <a:lumOff val="80000"/>
                      </a:schemeClr>
                    </a:solidFill>
                  </a:tcPr>
                </a:tc>
                <a:tc>
                  <a:txBody>
                    <a:bodyPr/>
                    <a:lstStyle/>
                    <a:p>
                      <a:r>
                        <a:rPr lang="pl-PL" sz="1200" kern="1200" dirty="0" smtClean="0">
                          <a:solidFill>
                            <a:schemeClr val="dk1"/>
                          </a:solidFill>
                          <a:effectLst/>
                          <a:latin typeface="+mn-lt"/>
                          <a:ea typeface="+mn-ea"/>
                          <a:cs typeface="+mn-cs"/>
                        </a:rPr>
                        <a:t>Wsparcie w projekcie będzie realizowane na podstawie ścieżki wsparcia stworzonej indywidualnie dla każdego uczestnika/</a:t>
                      </a:r>
                      <a:r>
                        <a:rPr lang="pl-PL" sz="1200" kern="1200" dirty="0" err="1" smtClean="0">
                          <a:solidFill>
                            <a:schemeClr val="dk1"/>
                          </a:solidFill>
                          <a:effectLst/>
                          <a:latin typeface="+mn-lt"/>
                          <a:ea typeface="+mn-ea"/>
                          <a:cs typeface="+mn-cs"/>
                        </a:rPr>
                        <a:t>czki</a:t>
                      </a:r>
                      <a:r>
                        <a:rPr lang="pl-PL" sz="1200" kern="1200" dirty="0" smtClean="0">
                          <a:solidFill>
                            <a:schemeClr val="dk1"/>
                          </a:solidFill>
                          <a:effectLst/>
                          <a:latin typeface="+mn-lt"/>
                          <a:ea typeface="+mn-ea"/>
                          <a:cs typeface="+mn-cs"/>
                        </a:rPr>
                        <a:t> projektu oraz zgodnie z koncepcją </a:t>
                      </a:r>
                      <a:r>
                        <a:rPr lang="pl-PL" sz="1200" kern="1200" dirty="0" err="1" smtClean="0">
                          <a:solidFill>
                            <a:schemeClr val="dk1"/>
                          </a:solidFill>
                          <a:effectLst/>
                          <a:latin typeface="+mn-lt"/>
                          <a:ea typeface="+mn-ea"/>
                          <a:cs typeface="+mn-cs"/>
                        </a:rPr>
                        <a:t>empowerment</a:t>
                      </a:r>
                      <a:r>
                        <a:rPr lang="pl-PL" sz="1200" kern="1200" dirty="0" smtClean="0">
                          <a:solidFill>
                            <a:schemeClr val="dk1"/>
                          </a:solidFill>
                          <a:effectLst/>
                          <a:latin typeface="+mn-lt"/>
                          <a:ea typeface="+mn-ea"/>
                          <a:cs typeface="+mn-cs"/>
                        </a:rPr>
                        <a:t>.</a:t>
                      </a:r>
                    </a:p>
                  </a:txBody>
                  <a:tcPr marL="68580" marR="68580" marT="0" marB="0" anchor="ctr">
                    <a:solidFill>
                      <a:schemeClr val="accent1">
                        <a:lumMod val="20000"/>
                        <a:lumOff val="80000"/>
                      </a:schemeClr>
                    </a:solidFill>
                  </a:tcPr>
                </a:tc>
                <a:tc>
                  <a:txBody>
                    <a:bodyPr/>
                    <a:lstStyle/>
                    <a:p>
                      <a:r>
                        <a:rPr lang="pl-PL" sz="1200" kern="1200" dirty="0" smtClean="0">
                          <a:solidFill>
                            <a:schemeClr val="dk1"/>
                          </a:solidFill>
                          <a:effectLst/>
                          <a:latin typeface="+mn-lt"/>
                          <a:ea typeface="+mn-ea"/>
                          <a:cs typeface="+mn-cs"/>
                        </a:rPr>
                        <a:t>Spełnienie kryterium będzie oceniane na podstawie zapisów zawartych we wniosku o dofinansowanie projektu (opis zadań, opis grupy docelowej).</a:t>
                      </a:r>
                    </a:p>
                    <a:p>
                      <a:endParaRPr lang="pl-PL" sz="1200" kern="1200" dirty="0" smtClean="0">
                        <a:solidFill>
                          <a:schemeClr val="dk1"/>
                        </a:solidFill>
                        <a:effectLst/>
                        <a:latin typeface="+mn-lt"/>
                        <a:ea typeface="+mn-ea"/>
                        <a:cs typeface="+mn-cs"/>
                      </a:endParaRPr>
                    </a:p>
                    <a:p>
                      <a:r>
                        <a:rPr lang="pl-PL" sz="1200" kern="1200" dirty="0" smtClean="0">
                          <a:solidFill>
                            <a:schemeClr val="dk1"/>
                          </a:solidFill>
                          <a:effectLst/>
                          <a:latin typeface="+mn-lt"/>
                          <a:ea typeface="+mn-ea"/>
                          <a:cs typeface="+mn-cs"/>
                        </a:rPr>
                        <a:t>Zasada </a:t>
                      </a:r>
                      <a:r>
                        <a:rPr lang="pl-PL" sz="1200" kern="1200" dirty="0" err="1" smtClean="0">
                          <a:solidFill>
                            <a:schemeClr val="dk1"/>
                          </a:solidFill>
                          <a:effectLst/>
                          <a:latin typeface="+mn-lt"/>
                          <a:ea typeface="+mn-ea"/>
                          <a:cs typeface="+mn-cs"/>
                        </a:rPr>
                        <a:t>empowerment</a:t>
                      </a:r>
                      <a:r>
                        <a:rPr lang="pl-PL" sz="1200" kern="1200" dirty="0" smtClean="0">
                          <a:solidFill>
                            <a:schemeClr val="dk1"/>
                          </a:solidFill>
                          <a:effectLst/>
                          <a:latin typeface="+mn-lt"/>
                          <a:ea typeface="+mn-ea"/>
                          <a:cs typeface="+mn-cs"/>
                        </a:rPr>
                        <a:t> (ang. upodmiotowienie) oznacza aktywne uczestnictwo w projekcie osób, na rzecz których realizowane są dane działania. Realizacja tej zasady ma na celu zwiększenie rzeczywistej zdolności uczestników do wpływania na działania, które ich dotyczą, co przekłada się na świadomość kosztów, poczucie przynależności i odpowiedzialności oraz poprawę relacji między organizatorem, dostawcami i odbiorcami usług.</a:t>
                      </a:r>
                    </a:p>
                    <a:p>
                      <a:endParaRPr lang="pl-PL" sz="1200" kern="1200" dirty="0" smtClean="0">
                        <a:solidFill>
                          <a:schemeClr val="dk1"/>
                        </a:solidFill>
                        <a:effectLst/>
                        <a:latin typeface="+mn-lt"/>
                        <a:ea typeface="+mn-ea"/>
                        <a:cs typeface="+mn-cs"/>
                      </a:endParaRPr>
                    </a:p>
                    <a:p>
                      <a:r>
                        <a:rPr lang="pl-PL" sz="1200" kern="1200" dirty="0" smtClean="0">
                          <a:solidFill>
                            <a:schemeClr val="dk1"/>
                          </a:solidFill>
                          <a:effectLst/>
                          <a:latin typeface="+mn-lt"/>
                          <a:ea typeface="+mn-ea"/>
                          <a:cs typeface="+mn-cs"/>
                        </a:rPr>
                        <a:t>Spełnienie kryterium jest warunkiem koniecznym do otrzymania dofinansowania. Ocena kryterium jest 0/1. Uzyskanie oceny „0” jest jednoznaczne z odrzuceniem projektu.</a:t>
                      </a:r>
                      <a:endParaRPr lang="pl-PL" sz="1200" kern="1200" dirty="0">
                        <a:solidFill>
                          <a:schemeClr val="dk1"/>
                        </a:solidFill>
                        <a:effectLst/>
                        <a:latin typeface="+mn-lt"/>
                        <a:ea typeface="+mn-ea"/>
                        <a:cs typeface="+mn-cs"/>
                      </a:endParaRPr>
                    </a:p>
                  </a:txBody>
                  <a:tcPr anchorCtr="1">
                    <a:solidFill>
                      <a:schemeClr val="accent1">
                        <a:lumMod val="20000"/>
                        <a:lumOff val="80000"/>
                      </a:schemeClr>
                    </a:solidFill>
                  </a:tcPr>
                </a:tc>
                <a:tc>
                  <a:txBody>
                    <a:bodyPr/>
                    <a:lstStyle/>
                    <a:p>
                      <a:r>
                        <a:rPr lang="pl-PL" sz="1200" kern="1200" dirty="0" smtClean="0">
                          <a:solidFill>
                            <a:schemeClr val="dk1"/>
                          </a:solidFill>
                          <a:effectLst/>
                          <a:latin typeface="+mn-lt"/>
                          <a:ea typeface="+mn-ea"/>
                          <a:cs typeface="+mn-cs"/>
                        </a:rPr>
                        <a:t>0/1</a:t>
                      </a:r>
                      <a:endParaRPr lang="pl-PL" sz="1200" dirty="0">
                        <a:latin typeface="+mn-lt"/>
                      </a:endParaRPr>
                    </a:p>
                  </a:txBody>
                  <a:tcPr anchor="ctr" anchorCtr="1"/>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408674607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a 1"/>
          <p:cNvGraphicFramePr>
            <a:graphicFrameLocks noGrp="1"/>
          </p:cNvGraphicFramePr>
          <p:nvPr>
            <p:extLst>
              <p:ext uri="{D42A27DB-BD31-4B8C-83A1-F6EECF244321}">
                <p14:modId xmlns:p14="http://schemas.microsoft.com/office/powerpoint/2010/main" val="1521183242"/>
              </p:ext>
            </p:extLst>
          </p:nvPr>
        </p:nvGraphicFramePr>
        <p:xfrm>
          <a:off x="429769" y="1609343"/>
          <a:ext cx="8168609" cy="2435449"/>
        </p:xfrm>
        <a:graphic>
          <a:graphicData uri="http://schemas.openxmlformats.org/drawingml/2006/table">
            <a:tbl>
              <a:tblPr firstRow="1" bandRow="1">
                <a:tableStyleId>{5C22544A-7EE6-4342-B048-85BDC9FD1C3A}</a:tableStyleId>
              </a:tblPr>
              <a:tblGrid>
                <a:gridCol w="521207">
                  <a:extLst>
                    <a:ext uri="{9D8B030D-6E8A-4147-A177-3AD203B41FA5}">
                      <a16:colId xmlns:a16="http://schemas.microsoft.com/office/drawing/2014/main" val="20000"/>
                    </a:ext>
                  </a:extLst>
                </a:gridCol>
                <a:gridCol w="4878324">
                  <a:extLst>
                    <a:ext uri="{9D8B030D-6E8A-4147-A177-3AD203B41FA5}">
                      <a16:colId xmlns:a16="http://schemas.microsoft.com/office/drawing/2014/main" val="20001"/>
                    </a:ext>
                  </a:extLst>
                </a:gridCol>
                <a:gridCol w="1860804">
                  <a:extLst>
                    <a:ext uri="{9D8B030D-6E8A-4147-A177-3AD203B41FA5}">
                      <a16:colId xmlns:a16="http://schemas.microsoft.com/office/drawing/2014/main" val="20002"/>
                    </a:ext>
                  </a:extLst>
                </a:gridCol>
                <a:gridCol w="908274">
                  <a:extLst>
                    <a:ext uri="{9D8B030D-6E8A-4147-A177-3AD203B41FA5}">
                      <a16:colId xmlns:a16="http://schemas.microsoft.com/office/drawing/2014/main" val="20003"/>
                    </a:ext>
                  </a:extLst>
                </a:gridCol>
              </a:tblGrid>
              <a:tr h="807944">
                <a:tc>
                  <a:txBody>
                    <a:bodyPr/>
                    <a:lstStyle/>
                    <a:p>
                      <a:pPr algn="ctr"/>
                      <a:r>
                        <a:rPr lang="pl-PL" sz="1600" b="1" dirty="0" smtClean="0">
                          <a:latin typeface="+mn-lt"/>
                        </a:rPr>
                        <a:t>Lp.</a:t>
                      </a:r>
                      <a:endParaRPr lang="pl-PL" sz="1600" b="1" dirty="0">
                        <a:latin typeface="+mn-lt"/>
                      </a:endParaRPr>
                    </a:p>
                  </a:txBody>
                  <a:tcPr anchor="ctr"/>
                </a:tc>
                <a:tc>
                  <a:txBody>
                    <a:bodyPr/>
                    <a:lstStyle/>
                    <a:p>
                      <a:pPr algn="ctr"/>
                      <a:r>
                        <a:rPr lang="pl-PL" sz="1600" b="1" kern="1200" dirty="0" smtClean="0">
                          <a:solidFill>
                            <a:schemeClr val="lt1"/>
                          </a:solidFill>
                          <a:latin typeface="+mn-lt"/>
                          <a:ea typeface="+mn-ea"/>
                          <a:cs typeface="+mn-cs"/>
                        </a:rPr>
                        <a:t>Kryterium</a:t>
                      </a:r>
                      <a:endParaRPr lang="pl-PL" sz="1600" b="1" dirty="0">
                        <a:latin typeface="+mn-lt"/>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pl-PL" sz="1600" b="1" dirty="0" smtClean="0">
                          <a:latin typeface="+mn-lt"/>
                        </a:rPr>
                        <a:t>Punktacja</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pl-PL" sz="1400" b="1" dirty="0" smtClean="0">
                          <a:latin typeface="+mn-lt"/>
                        </a:rPr>
                        <a:t>Max.</a:t>
                      </a:r>
                    </a:p>
                    <a:p>
                      <a:pPr marL="0" marR="0" indent="0" algn="ctr" defTabSz="914400" rtl="0" eaLnBrk="1" fontAlgn="auto" latinLnBrk="0" hangingPunct="1">
                        <a:lnSpc>
                          <a:spcPct val="100000"/>
                        </a:lnSpc>
                        <a:spcBef>
                          <a:spcPts val="0"/>
                        </a:spcBef>
                        <a:spcAft>
                          <a:spcPts val="0"/>
                        </a:spcAft>
                        <a:buClrTx/>
                        <a:buSzTx/>
                        <a:buFontTx/>
                        <a:buNone/>
                        <a:tabLst/>
                        <a:defRPr/>
                      </a:pPr>
                      <a:r>
                        <a:rPr lang="pl-PL" sz="1400" b="1" dirty="0" smtClean="0">
                          <a:latin typeface="+mn-lt"/>
                        </a:rPr>
                        <a:t>Liczba  punktów</a:t>
                      </a:r>
                    </a:p>
                  </a:txBody>
                  <a:tcPr anchor="ctr"/>
                </a:tc>
                <a:extLst>
                  <a:ext uri="{0D108BD9-81ED-4DB2-BD59-A6C34878D82A}">
                    <a16:rowId xmlns:a16="http://schemas.microsoft.com/office/drawing/2014/main" val="10000"/>
                  </a:ext>
                </a:extLst>
              </a:tr>
              <a:tr h="1611788">
                <a:tc>
                  <a:txBody>
                    <a:bodyPr/>
                    <a:lstStyle/>
                    <a:p>
                      <a:pPr algn="ctr"/>
                      <a:r>
                        <a:rPr lang="pl-PL" sz="1200" dirty="0" smtClean="0">
                          <a:latin typeface="+mn-lt"/>
                        </a:rPr>
                        <a:t>1.</a:t>
                      </a:r>
                      <a:endParaRPr lang="pl-PL" sz="1200" dirty="0">
                        <a:latin typeface="+mn-lt"/>
                      </a:endParaRPr>
                    </a:p>
                  </a:txBody>
                  <a:tcPr anchor="ctr" anchorCtr="1">
                    <a:solidFill>
                      <a:schemeClr val="accent1">
                        <a:lumMod val="20000"/>
                        <a:lumOff val="80000"/>
                      </a:schemeClr>
                    </a:solidFill>
                  </a:tcPr>
                </a:tc>
                <a:tc>
                  <a:txBody>
                    <a:bodyPr/>
                    <a:lstStyle/>
                    <a:p>
                      <a:pPr>
                        <a:lnSpc>
                          <a:spcPct val="150000"/>
                        </a:lnSpc>
                        <a:spcBef>
                          <a:spcPts val="600"/>
                        </a:spcBef>
                        <a:spcAft>
                          <a:spcPts val="600"/>
                        </a:spcAft>
                      </a:pPr>
                      <a:r>
                        <a:rPr lang="pl-PL" sz="1200" kern="1200" dirty="0" smtClean="0">
                          <a:solidFill>
                            <a:schemeClr val="dk1"/>
                          </a:solidFill>
                          <a:effectLst/>
                          <a:latin typeface="+mn-lt"/>
                          <a:ea typeface="+mn-ea"/>
                          <a:cs typeface="+mn-cs"/>
                        </a:rPr>
                        <a:t>Projekt jest realizowany na obszarze na którym zidentyfikowano niższy poziom wykorzystania usług opiekuńczych niż przeciętna w województwie mazowieckim.</a:t>
                      </a:r>
                      <a:endParaRPr lang="pl-PL" sz="1200" dirty="0"/>
                    </a:p>
                  </a:txBody>
                  <a:tcPr marL="68580" marR="68580" marT="0" marB="0" anchor="ctr">
                    <a:solidFill>
                      <a:schemeClr val="accent1">
                        <a:lumMod val="20000"/>
                        <a:lumOff val="80000"/>
                      </a:schemeClr>
                    </a:solidFill>
                  </a:tcPr>
                </a:tc>
                <a:tc>
                  <a:txBody>
                    <a:bodyPr/>
                    <a:lstStyle/>
                    <a:p>
                      <a:pPr>
                        <a:lnSpc>
                          <a:spcPct val="115000"/>
                        </a:lnSpc>
                        <a:spcBef>
                          <a:spcPts val="600"/>
                        </a:spcBef>
                        <a:spcAft>
                          <a:spcPts val="600"/>
                        </a:spcAft>
                      </a:pPr>
                      <a:r>
                        <a:rPr lang="pl-PL" sz="1200" dirty="0" smtClean="0">
                          <a:effectLst/>
                          <a:latin typeface="+mn-lt"/>
                          <a:ea typeface="Calibri"/>
                          <a:cs typeface="Arial"/>
                        </a:rPr>
                        <a:t>Projekt realizowany wyłącznie na obszarze powiatu/powiatów wskazanych w załączniku </a:t>
                      </a:r>
                      <a:br>
                        <a:rPr lang="pl-PL" sz="1200" dirty="0" smtClean="0">
                          <a:effectLst/>
                          <a:latin typeface="+mn-lt"/>
                          <a:ea typeface="Calibri"/>
                          <a:cs typeface="Arial"/>
                        </a:rPr>
                      </a:br>
                      <a:r>
                        <a:rPr lang="pl-PL" sz="1200" dirty="0" smtClean="0">
                          <a:effectLst/>
                          <a:latin typeface="+mn-lt"/>
                          <a:ea typeface="Calibri"/>
                          <a:cs typeface="Arial"/>
                        </a:rPr>
                        <a:t>do regulaminu – 10 pkt,</a:t>
                      </a:r>
                      <a:endParaRPr lang="pl-PL" sz="1200" dirty="0" smtClean="0">
                        <a:effectLst/>
                        <a:latin typeface="+mn-lt"/>
                        <a:ea typeface="Calibri"/>
                        <a:cs typeface="Times New Roman"/>
                      </a:endParaRPr>
                    </a:p>
                    <a:p>
                      <a:pPr>
                        <a:lnSpc>
                          <a:spcPct val="115000"/>
                        </a:lnSpc>
                        <a:spcAft>
                          <a:spcPts val="1000"/>
                        </a:spcAft>
                      </a:pPr>
                      <a:r>
                        <a:rPr lang="pl-PL" sz="1200" dirty="0" smtClean="0">
                          <a:effectLst/>
                          <a:latin typeface="+mn-lt"/>
                          <a:ea typeface="Calibri"/>
                          <a:cs typeface="Arial"/>
                        </a:rPr>
                        <a:t>Brak spełnienia ww. warunku – 0 pkt.</a:t>
                      </a:r>
                      <a:endParaRPr lang="pl-PL" sz="1200" dirty="0" smtClean="0">
                        <a:effectLst/>
                        <a:latin typeface="+mn-lt"/>
                        <a:ea typeface="Times New Roman"/>
                        <a:cs typeface="Times New Roman"/>
                      </a:endParaRPr>
                    </a:p>
                  </a:txBody>
                  <a:tcPr anchor="ctr" anchorCtr="1">
                    <a:solidFill>
                      <a:schemeClr val="accent1">
                        <a:lumMod val="20000"/>
                        <a:lumOff val="80000"/>
                      </a:schemeClr>
                    </a:solidFill>
                  </a:tcPr>
                </a:tc>
                <a:tc>
                  <a:txBody>
                    <a:bodyPr/>
                    <a:lstStyle/>
                    <a:p>
                      <a:pPr algn="ctr"/>
                      <a:r>
                        <a:rPr lang="pl-PL" sz="1200" dirty="0" smtClean="0">
                          <a:solidFill>
                            <a:schemeClr val="tx1"/>
                          </a:solidFill>
                          <a:latin typeface="+mn-lt"/>
                        </a:rPr>
                        <a:t>10</a:t>
                      </a:r>
                      <a:endParaRPr lang="pl-PL" sz="1200" dirty="0">
                        <a:solidFill>
                          <a:schemeClr val="tx1"/>
                        </a:solidFill>
                        <a:latin typeface="+mn-lt"/>
                      </a:endParaRPr>
                    </a:p>
                  </a:txBody>
                  <a:tcPr anchor="ctr" anchorCtr="1">
                    <a:solidFill>
                      <a:schemeClr val="accent1">
                        <a:lumMod val="20000"/>
                        <a:lumOff val="80000"/>
                      </a:schemeClr>
                    </a:solidFill>
                  </a:tcPr>
                </a:tc>
                <a:extLst>
                  <a:ext uri="{0D108BD9-81ED-4DB2-BD59-A6C34878D82A}">
                    <a16:rowId xmlns:a16="http://schemas.microsoft.com/office/drawing/2014/main" val="10001"/>
                  </a:ext>
                </a:extLst>
              </a:tr>
            </a:tbl>
          </a:graphicData>
        </a:graphic>
      </p:graphicFrame>
      <p:graphicFrame>
        <p:nvGraphicFramePr>
          <p:cNvPr id="7" name="Tabela 6"/>
          <p:cNvGraphicFramePr>
            <a:graphicFrameLocks noGrp="1"/>
          </p:cNvGraphicFramePr>
          <p:nvPr>
            <p:extLst>
              <p:ext uri="{D42A27DB-BD31-4B8C-83A1-F6EECF244321}">
                <p14:modId xmlns:p14="http://schemas.microsoft.com/office/powerpoint/2010/main" val="3090666234"/>
              </p:ext>
            </p:extLst>
          </p:nvPr>
        </p:nvGraphicFramePr>
        <p:xfrm>
          <a:off x="429768" y="1106425"/>
          <a:ext cx="8168609" cy="429768"/>
        </p:xfrm>
        <a:graphic>
          <a:graphicData uri="http://schemas.openxmlformats.org/drawingml/2006/table">
            <a:tbl>
              <a:tblPr>
                <a:tableStyleId>{5C22544A-7EE6-4342-B048-85BDC9FD1C3A}</a:tableStyleId>
              </a:tblPr>
              <a:tblGrid>
                <a:gridCol w="8168609">
                  <a:extLst>
                    <a:ext uri="{9D8B030D-6E8A-4147-A177-3AD203B41FA5}">
                      <a16:colId xmlns:a16="http://schemas.microsoft.com/office/drawing/2014/main" val="20000"/>
                    </a:ext>
                  </a:extLst>
                </a:gridCol>
              </a:tblGrid>
              <a:tr h="429768">
                <a:tc>
                  <a:txBody>
                    <a:bodyPr/>
                    <a:lstStyle/>
                    <a:p>
                      <a:pPr algn="ctr" rtl="0" eaLnBrk="0" fontAlgn="base" hangingPunct="0">
                        <a:spcBef>
                          <a:spcPct val="0"/>
                        </a:spcBef>
                        <a:spcAft>
                          <a:spcPct val="0"/>
                        </a:spcAft>
                      </a:pPr>
                      <a:r>
                        <a:rPr lang="pl-PL" sz="2000" b="1" kern="1200" dirty="0" smtClean="0">
                          <a:solidFill>
                            <a:schemeClr val="bg1"/>
                          </a:solidFill>
                          <a:latin typeface="Calibri" pitchFamily="34" charset="0"/>
                          <a:ea typeface="+mn-ea"/>
                          <a:cs typeface="Calibri" pitchFamily="34" charset="0"/>
                        </a:rPr>
                        <a:t>KRYTERIA MERYTORYCZNE SZCZEGÓŁOWE</a:t>
                      </a:r>
                      <a:endParaRPr lang="pl-PL" sz="2000" b="1" kern="1200" dirty="0">
                        <a:solidFill>
                          <a:schemeClr val="bg1"/>
                        </a:solidFill>
                        <a:latin typeface="Calibri" pitchFamily="34" charset="0"/>
                        <a:ea typeface="+mn-ea"/>
                        <a:cs typeface="Calibri" pitchFamily="34" charset="0"/>
                      </a:endParaRPr>
                    </a:p>
                  </a:txBody>
                  <a:tcPr marL="89535" marR="89535" marT="0" marB="0" anchor="ctr">
                    <a:solidFill>
                      <a:schemeClr val="accent1"/>
                    </a:solidFill>
                  </a:tcPr>
                </a:tc>
                <a:extLst>
                  <a:ext uri="{0D108BD9-81ED-4DB2-BD59-A6C34878D82A}">
                    <a16:rowId xmlns:a16="http://schemas.microsoft.com/office/drawing/2014/main" val="10000"/>
                  </a:ext>
                </a:extLst>
              </a:tr>
            </a:tbl>
          </a:graphicData>
        </a:graphic>
      </p:graphicFrame>
      <p:pic>
        <p:nvPicPr>
          <p:cNvPr id="4" name="Obraz 3"/>
          <p:cNvPicPr>
            <a:picLocks noChangeAspect="1"/>
          </p:cNvPicPr>
          <p:nvPr/>
        </p:nvPicPr>
        <p:blipFill>
          <a:blip r:embed="rId3"/>
          <a:stretch>
            <a:fillRect/>
          </a:stretch>
        </p:blipFill>
        <p:spPr>
          <a:xfrm>
            <a:off x="4948174" y="332823"/>
            <a:ext cx="4096769" cy="386964"/>
          </a:xfrm>
          <a:prstGeom prst="rect">
            <a:avLst/>
          </a:prstGeom>
        </p:spPr>
      </p:pic>
    </p:spTree>
    <p:extLst>
      <p:ext uri="{BB962C8B-B14F-4D97-AF65-F5344CB8AC3E}">
        <p14:creationId xmlns:p14="http://schemas.microsoft.com/office/powerpoint/2010/main" val="179955371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a 1"/>
          <p:cNvGraphicFramePr>
            <a:graphicFrameLocks noGrp="1"/>
          </p:cNvGraphicFramePr>
          <p:nvPr>
            <p:extLst>
              <p:ext uri="{D42A27DB-BD31-4B8C-83A1-F6EECF244321}">
                <p14:modId xmlns:p14="http://schemas.microsoft.com/office/powerpoint/2010/main" val="3288433789"/>
              </p:ext>
            </p:extLst>
          </p:nvPr>
        </p:nvGraphicFramePr>
        <p:xfrm>
          <a:off x="401194" y="1037843"/>
          <a:ext cx="8168609" cy="4581145"/>
        </p:xfrm>
        <a:graphic>
          <a:graphicData uri="http://schemas.openxmlformats.org/drawingml/2006/table">
            <a:tbl>
              <a:tblPr firstRow="1" bandRow="1">
                <a:tableStyleId>{5C22544A-7EE6-4342-B048-85BDC9FD1C3A}</a:tableStyleId>
              </a:tblPr>
              <a:tblGrid>
                <a:gridCol w="521207">
                  <a:extLst>
                    <a:ext uri="{9D8B030D-6E8A-4147-A177-3AD203B41FA5}">
                      <a16:colId xmlns:a16="http://schemas.microsoft.com/office/drawing/2014/main" val="20000"/>
                    </a:ext>
                  </a:extLst>
                </a:gridCol>
                <a:gridCol w="3887724">
                  <a:extLst>
                    <a:ext uri="{9D8B030D-6E8A-4147-A177-3AD203B41FA5}">
                      <a16:colId xmlns:a16="http://schemas.microsoft.com/office/drawing/2014/main" val="20001"/>
                    </a:ext>
                  </a:extLst>
                </a:gridCol>
                <a:gridCol w="2851404">
                  <a:extLst>
                    <a:ext uri="{9D8B030D-6E8A-4147-A177-3AD203B41FA5}">
                      <a16:colId xmlns:a16="http://schemas.microsoft.com/office/drawing/2014/main" val="20002"/>
                    </a:ext>
                  </a:extLst>
                </a:gridCol>
                <a:gridCol w="908274">
                  <a:extLst>
                    <a:ext uri="{9D8B030D-6E8A-4147-A177-3AD203B41FA5}">
                      <a16:colId xmlns:a16="http://schemas.microsoft.com/office/drawing/2014/main" val="20003"/>
                    </a:ext>
                  </a:extLst>
                </a:gridCol>
              </a:tblGrid>
              <a:tr h="807944">
                <a:tc>
                  <a:txBody>
                    <a:bodyPr/>
                    <a:lstStyle/>
                    <a:p>
                      <a:pPr algn="ctr"/>
                      <a:r>
                        <a:rPr lang="pl-PL" sz="1600" b="1" dirty="0" smtClean="0">
                          <a:latin typeface="+mn-lt"/>
                        </a:rPr>
                        <a:t>Lp.</a:t>
                      </a:r>
                      <a:endParaRPr lang="pl-PL" sz="1600" b="1" dirty="0">
                        <a:latin typeface="+mn-lt"/>
                      </a:endParaRPr>
                    </a:p>
                  </a:txBody>
                  <a:tcPr anchor="ctr"/>
                </a:tc>
                <a:tc>
                  <a:txBody>
                    <a:bodyPr/>
                    <a:lstStyle/>
                    <a:p>
                      <a:pPr algn="ctr"/>
                      <a:r>
                        <a:rPr lang="pl-PL" sz="1600" b="1" kern="1200" dirty="0" smtClean="0">
                          <a:solidFill>
                            <a:schemeClr val="lt1"/>
                          </a:solidFill>
                          <a:latin typeface="+mn-lt"/>
                          <a:ea typeface="+mn-ea"/>
                          <a:cs typeface="+mn-cs"/>
                        </a:rPr>
                        <a:t>Kryterium</a:t>
                      </a:r>
                      <a:endParaRPr lang="pl-PL" sz="1600" b="1" dirty="0">
                        <a:latin typeface="+mn-lt"/>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pl-PL" sz="1600" b="1" dirty="0" smtClean="0">
                          <a:latin typeface="+mn-lt"/>
                        </a:rPr>
                        <a:t>Punktacja</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pl-PL" sz="1400" b="1" dirty="0" smtClean="0">
                          <a:latin typeface="+mn-lt"/>
                        </a:rPr>
                        <a:t>Max.</a:t>
                      </a:r>
                    </a:p>
                    <a:p>
                      <a:pPr marL="0" marR="0" indent="0" algn="ctr" defTabSz="914400" rtl="0" eaLnBrk="1" fontAlgn="auto" latinLnBrk="0" hangingPunct="1">
                        <a:lnSpc>
                          <a:spcPct val="100000"/>
                        </a:lnSpc>
                        <a:spcBef>
                          <a:spcPts val="0"/>
                        </a:spcBef>
                        <a:spcAft>
                          <a:spcPts val="0"/>
                        </a:spcAft>
                        <a:buClrTx/>
                        <a:buSzTx/>
                        <a:buFontTx/>
                        <a:buNone/>
                        <a:tabLst/>
                        <a:defRPr/>
                      </a:pPr>
                      <a:r>
                        <a:rPr lang="pl-PL" sz="1400" b="1" dirty="0" smtClean="0">
                          <a:latin typeface="+mn-lt"/>
                        </a:rPr>
                        <a:t>Liczba  punktów</a:t>
                      </a:r>
                    </a:p>
                  </a:txBody>
                  <a:tcPr anchor="ctr"/>
                </a:tc>
                <a:extLst>
                  <a:ext uri="{0D108BD9-81ED-4DB2-BD59-A6C34878D82A}">
                    <a16:rowId xmlns:a16="http://schemas.microsoft.com/office/drawing/2014/main" val="10000"/>
                  </a:ext>
                </a:extLst>
              </a:tr>
              <a:tr h="3773201">
                <a:tc>
                  <a:txBody>
                    <a:bodyPr/>
                    <a:lstStyle/>
                    <a:p>
                      <a:pPr algn="ctr"/>
                      <a:r>
                        <a:rPr lang="pl-PL" sz="1200" dirty="0" smtClean="0">
                          <a:latin typeface="+mn-lt"/>
                        </a:rPr>
                        <a:t>2.</a:t>
                      </a:r>
                      <a:endParaRPr lang="pl-PL" sz="1200" dirty="0">
                        <a:latin typeface="+mn-lt"/>
                      </a:endParaRPr>
                    </a:p>
                  </a:txBody>
                  <a:tcPr anchor="ctr" anchorCtr="1">
                    <a:solidFill>
                      <a:schemeClr val="accent1">
                        <a:lumMod val="20000"/>
                        <a:lumOff val="80000"/>
                      </a:schemeClr>
                    </a:solidFill>
                  </a:tcPr>
                </a:tc>
                <a:tc>
                  <a:txBody>
                    <a:bodyPr/>
                    <a:lstStyle/>
                    <a:p>
                      <a:pPr marL="0" marR="0" indent="0" algn="ctr" defTabSz="914400" rtl="0" eaLnBrk="1" fontAlgn="auto" latinLnBrk="0" hangingPunct="1">
                        <a:lnSpc>
                          <a:spcPct val="150000"/>
                        </a:lnSpc>
                        <a:spcBef>
                          <a:spcPts val="0"/>
                        </a:spcBef>
                        <a:spcAft>
                          <a:spcPts val="0"/>
                        </a:spcAft>
                        <a:buClrTx/>
                        <a:buSzTx/>
                        <a:buFontTx/>
                        <a:buNone/>
                        <a:tabLst/>
                        <a:defRPr/>
                      </a:pPr>
                      <a:r>
                        <a:rPr lang="pl-PL" sz="1200" kern="1200" dirty="0" smtClean="0">
                          <a:solidFill>
                            <a:schemeClr val="dk1"/>
                          </a:solidFill>
                          <a:effectLst/>
                          <a:latin typeface="+mn-lt"/>
                          <a:ea typeface="+mn-ea"/>
                          <a:cs typeface="+mn-cs"/>
                        </a:rPr>
                        <a:t>Grupę docelową projektu</a:t>
                      </a:r>
                      <a:br>
                        <a:rPr lang="pl-PL" sz="1200" kern="1200" dirty="0" smtClean="0">
                          <a:solidFill>
                            <a:schemeClr val="dk1"/>
                          </a:solidFill>
                          <a:effectLst/>
                          <a:latin typeface="+mn-lt"/>
                          <a:ea typeface="+mn-ea"/>
                          <a:cs typeface="+mn-cs"/>
                        </a:rPr>
                      </a:br>
                      <a:r>
                        <a:rPr lang="pl-PL" sz="1200" kern="1200" dirty="0" smtClean="0">
                          <a:solidFill>
                            <a:schemeClr val="dk1"/>
                          </a:solidFill>
                          <a:effectLst/>
                          <a:latin typeface="+mn-lt"/>
                          <a:ea typeface="+mn-ea"/>
                          <a:cs typeface="+mn-cs"/>
                        </a:rPr>
                        <a:t>stanowią osoby niesamodzielne </a:t>
                      </a:r>
                      <a:br>
                        <a:rPr lang="pl-PL" sz="1200" kern="1200" dirty="0" smtClean="0">
                          <a:solidFill>
                            <a:schemeClr val="dk1"/>
                          </a:solidFill>
                          <a:effectLst/>
                          <a:latin typeface="+mn-lt"/>
                          <a:ea typeface="+mn-ea"/>
                          <a:cs typeface="+mn-cs"/>
                        </a:rPr>
                      </a:br>
                      <a:r>
                        <a:rPr lang="pl-PL" sz="1200" kern="1200" dirty="0" smtClean="0">
                          <a:solidFill>
                            <a:schemeClr val="dk1"/>
                          </a:solidFill>
                          <a:effectLst/>
                          <a:latin typeface="+mn-lt"/>
                          <a:ea typeface="+mn-ea"/>
                          <a:cs typeface="+mn-cs"/>
                        </a:rPr>
                        <a:t>z zaburzeniami psychicznymi zgodnie z ustawą</a:t>
                      </a:r>
                      <a:br>
                        <a:rPr lang="pl-PL" sz="1200" kern="1200" dirty="0" smtClean="0">
                          <a:solidFill>
                            <a:schemeClr val="dk1"/>
                          </a:solidFill>
                          <a:effectLst/>
                          <a:latin typeface="+mn-lt"/>
                          <a:ea typeface="+mn-ea"/>
                          <a:cs typeface="+mn-cs"/>
                        </a:rPr>
                      </a:br>
                      <a:r>
                        <a:rPr lang="pl-PL" sz="1200" kern="1200" dirty="0" smtClean="0">
                          <a:solidFill>
                            <a:schemeClr val="dk1"/>
                          </a:solidFill>
                          <a:effectLst/>
                          <a:latin typeface="+mn-lt"/>
                          <a:ea typeface="+mn-ea"/>
                          <a:cs typeface="+mn-cs"/>
                        </a:rPr>
                        <a:t> o ochronie zdrowia psychicznego.</a:t>
                      </a:r>
                      <a:endParaRPr lang="pl-PL" sz="1200" dirty="0"/>
                    </a:p>
                  </a:txBody>
                  <a:tcPr marL="68580" marR="68580" marT="0" marB="0" anchor="ctr">
                    <a:solidFill>
                      <a:schemeClr val="accent1">
                        <a:lumMod val="20000"/>
                        <a:lumOff val="80000"/>
                      </a:schemeClr>
                    </a:solidFill>
                  </a:tcPr>
                </a:tc>
                <a:tc>
                  <a:txBody>
                    <a:bodyPr/>
                    <a:lstStyle/>
                    <a:p>
                      <a:pPr>
                        <a:lnSpc>
                          <a:spcPct val="115000"/>
                        </a:lnSpc>
                        <a:spcBef>
                          <a:spcPts val="600"/>
                        </a:spcBef>
                        <a:spcAft>
                          <a:spcPts val="600"/>
                        </a:spcAft>
                      </a:pPr>
                      <a:r>
                        <a:rPr lang="pl-PL" sz="1200" dirty="0" smtClean="0">
                          <a:effectLst/>
                          <a:latin typeface="+mn-lt"/>
                          <a:ea typeface="Calibri"/>
                          <a:cs typeface="Arial"/>
                        </a:rPr>
                        <a:t>Grupę docelową projektu</a:t>
                      </a:r>
                      <a:r>
                        <a:rPr lang="pl-PL" sz="1200" baseline="0" dirty="0" smtClean="0">
                          <a:effectLst/>
                          <a:latin typeface="+mn-lt"/>
                          <a:ea typeface="Calibri"/>
                          <a:cs typeface="Arial"/>
                        </a:rPr>
                        <a:t> </a:t>
                      </a:r>
                      <a:r>
                        <a:rPr lang="pl-PL" sz="1200" dirty="0" smtClean="0">
                          <a:effectLst/>
                          <a:latin typeface="+mn-lt"/>
                          <a:ea typeface="Calibri"/>
                          <a:cs typeface="Arial"/>
                        </a:rPr>
                        <a:t>stanowią osoby niesamodzielne z zaburzeniami psychicznymi zgodnie z ustawą</a:t>
                      </a:r>
                      <a:r>
                        <a:rPr lang="pl-PL" sz="1200" baseline="0" dirty="0" smtClean="0">
                          <a:effectLst/>
                          <a:latin typeface="+mn-lt"/>
                          <a:ea typeface="Calibri"/>
                          <a:cs typeface="Arial"/>
                        </a:rPr>
                        <a:t> </a:t>
                      </a:r>
                      <a:r>
                        <a:rPr lang="pl-PL" sz="1200" dirty="0" smtClean="0">
                          <a:effectLst/>
                          <a:latin typeface="+mn-lt"/>
                          <a:ea typeface="Calibri"/>
                          <a:cs typeface="Arial"/>
                        </a:rPr>
                        <a:t>o ochronie zdrowia</a:t>
                      </a:r>
                      <a:r>
                        <a:rPr lang="pl-PL" sz="1200" baseline="0" dirty="0" smtClean="0">
                          <a:effectLst/>
                          <a:latin typeface="+mn-lt"/>
                          <a:ea typeface="Calibri"/>
                          <a:cs typeface="Arial"/>
                        </a:rPr>
                        <a:t> </a:t>
                      </a:r>
                      <a:r>
                        <a:rPr lang="pl-PL" sz="1200" dirty="0" smtClean="0">
                          <a:effectLst/>
                          <a:latin typeface="+mn-lt"/>
                          <a:ea typeface="Calibri"/>
                          <a:cs typeface="Arial"/>
                        </a:rPr>
                        <a:t>psychicznego:</a:t>
                      </a:r>
                      <a:endParaRPr lang="pl-PL" sz="1200" dirty="0" smtClean="0">
                        <a:effectLst/>
                        <a:latin typeface="+mn-lt"/>
                        <a:ea typeface="Calibri"/>
                        <a:cs typeface="Times New Roman"/>
                      </a:endParaRPr>
                    </a:p>
                    <a:p>
                      <a:pPr marL="342900" lvl="0" indent="-342900">
                        <a:lnSpc>
                          <a:spcPct val="115000"/>
                        </a:lnSpc>
                        <a:spcBef>
                          <a:spcPts val="600"/>
                        </a:spcBef>
                        <a:spcAft>
                          <a:spcPts val="600"/>
                        </a:spcAft>
                        <a:buFont typeface="+mj-lt"/>
                        <a:buAutoNum type="arabicPeriod"/>
                      </a:pPr>
                      <a:r>
                        <a:rPr lang="pl-PL" sz="1200" dirty="0" smtClean="0">
                          <a:effectLst/>
                          <a:latin typeface="+mn-lt"/>
                          <a:ea typeface="Calibri"/>
                          <a:cs typeface="Arial"/>
                        </a:rPr>
                        <a:t>min.50% uczestników – 8 pkt.</a:t>
                      </a:r>
                      <a:endParaRPr lang="pl-PL" sz="1200" dirty="0" smtClean="0">
                        <a:effectLst/>
                        <a:latin typeface="+mn-lt"/>
                        <a:ea typeface="Calibri"/>
                        <a:cs typeface="Times New Roman"/>
                      </a:endParaRPr>
                    </a:p>
                    <a:p>
                      <a:pPr marL="342900" lvl="0" indent="-342900">
                        <a:lnSpc>
                          <a:spcPct val="115000"/>
                        </a:lnSpc>
                        <a:spcBef>
                          <a:spcPts val="600"/>
                        </a:spcBef>
                        <a:spcAft>
                          <a:spcPts val="600"/>
                        </a:spcAft>
                        <a:buFont typeface="+mj-lt"/>
                        <a:buAutoNum type="arabicPeriod"/>
                      </a:pPr>
                      <a:r>
                        <a:rPr lang="pl-PL" sz="1200" dirty="0" smtClean="0">
                          <a:effectLst/>
                          <a:latin typeface="+mn-lt"/>
                          <a:ea typeface="Calibri"/>
                          <a:cs typeface="Arial"/>
                        </a:rPr>
                        <a:t>min.30% uczestników- 4 pkt.</a:t>
                      </a:r>
                      <a:endParaRPr lang="pl-PL" sz="1200" dirty="0" smtClean="0">
                        <a:effectLst/>
                        <a:latin typeface="+mn-lt"/>
                        <a:ea typeface="Calibri"/>
                        <a:cs typeface="Times New Roman"/>
                      </a:endParaRPr>
                    </a:p>
                    <a:p>
                      <a:pPr>
                        <a:lnSpc>
                          <a:spcPct val="115000"/>
                        </a:lnSpc>
                        <a:spcBef>
                          <a:spcPts val="600"/>
                        </a:spcBef>
                        <a:spcAft>
                          <a:spcPts val="600"/>
                        </a:spcAft>
                      </a:pPr>
                      <a:r>
                        <a:rPr lang="pl-PL" sz="1200" dirty="0" smtClean="0">
                          <a:effectLst/>
                          <a:latin typeface="+mn-lt"/>
                          <a:ea typeface="Calibri"/>
                          <a:cs typeface="Arial"/>
                        </a:rPr>
                        <a:t>Brak spełnienia ww. warunków lub brak informacji w tym zakresie – 0 pkt.</a:t>
                      </a:r>
                      <a:endParaRPr lang="pl-PL" sz="1200" dirty="0" smtClean="0">
                        <a:effectLst/>
                        <a:latin typeface="+mn-lt"/>
                        <a:ea typeface="Calibri"/>
                        <a:cs typeface="Times New Roman"/>
                      </a:endParaRPr>
                    </a:p>
                    <a:p>
                      <a:r>
                        <a:rPr lang="pl-PL" sz="1200" dirty="0" smtClean="0">
                          <a:effectLst/>
                          <a:latin typeface="+mn-lt"/>
                          <a:ea typeface="Calibri"/>
                          <a:cs typeface="Arial"/>
                        </a:rPr>
                        <a:t>Punkty w ramach kryterium nie sumują się.</a:t>
                      </a:r>
                      <a:endParaRPr lang="pl-PL" sz="1200" kern="1200" dirty="0" smtClean="0">
                        <a:solidFill>
                          <a:schemeClr val="dk1"/>
                        </a:solidFill>
                        <a:effectLst/>
                        <a:latin typeface="+mn-lt"/>
                        <a:ea typeface="+mn-ea"/>
                        <a:cs typeface="+mn-cs"/>
                      </a:endParaRPr>
                    </a:p>
                  </a:txBody>
                  <a:tcPr anchor="ctr" anchorCtr="1">
                    <a:solidFill>
                      <a:schemeClr val="accent1">
                        <a:lumMod val="20000"/>
                        <a:lumOff val="80000"/>
                      </a:schemeClr>
                    </a:solidFill>
                  </a:tcPr>
                </a:tc>
                <a:tc>
                  <a:txBody>
                    <a:bodyPr/>
                    <a:lstStyle/>
                    <a:p>
                      <a:pPr algn="ctr">
                        <a:lnSpc>
                          <a:spcPct val="150000"/>
                        </a:lnSpc>
                      </a:pPr>
                      <a:r>
                        <a:rPr lang="pl-PL" sz="1200" dirty="0" smtClean="0">
                          <a:latin typeface="+mn-lt"/>
                        </a:rPr>
                        <a:t>8</a:t>
                      </a:r>
                      <a:endParaRPr lang="pl-PL" sz="1200" dirty="0">
                        <a:latin typeface="+mn-lt"/>
                      </a:endParaRPr>
                    </a:p>
                  </a:txBody>
                  <a:tcPr anchor="ctr" anchorCtr="1">
                    <a:solidFill>
                      <a:schemeClr val="accent1">
                        <a:lumMod val="20000"/>
                        <a:lumOff val="80000"/>
                      </a:schemeClr>
                    </a:solidFill>
                  </a:tcPr>
                </a:tc>
                <a:extLst>
                  <a:ext uri="{0D108BD9-81ED-4DB2-BD59-A6C34878D82A}">
                    <a16:rowId xmlns:a16="http://schemas.microsoft.com/office/drawing/2014/main" val="10001"/>
                  </a:ext>
                </a:extLst>
              </a:tr>
            </a:tbl>
          </a:graphicData>
        </a:graphic>
      </p:graphicFrame>
      <p:pic>
        <p:nvPicPr>
          <p:cNvPr id="4" name="Obraz 3"/>
          <p:cNvPicPr>
            <a:picLocks noChangeAspect="1"/>
          </p:cNvPicPr>
          <p:nvPr/>
        </p:nvPicPr>
        <p:blipFill>
          <a:blip r:embed="rId3"/>
          <a:stretch>
            <a:fillRect/>
          </a:stretch>
        </p:blipFill>
        <p:spPr>
          <a:xfrm>
            <a:off x="4948174" y="332823"/>
            <a:ext cx="4096769" cy="386964"/>
          </a:xfrm>
          <a:prstGeom prst="rect">
            <a:avLst/>
          </a:prstGeom>
        </p:spPr>
      </p:pic>
    </p:spTree>
    <p:extLst>
      <p:ext uri="{BB962C8B-B14F-4D97-AF65-F5344CB8AC3E}">
        <p14:creationId xmlns:p14="http://schemas.microsoft.com/office/powerpoint/2010/main" val="216382808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a 1"/>
          <p:cNvGraphicFramePr>
            <a:graphicFrameLocks noGrp="1"/>
          </p:cNvGraphicFramePr>
          <p:nvPr>
            <p:extLst>
              <p:ext uri="{D42A27DB-BD31-4B8C-83A1-F6EECF244321}">
                <p14:modId xmlns:p14="http://schemas.microsoft.com/office/powerpoint/2010/main" val="119941131"/>
              </p:ext>
            </p:extLst>
          </p:nvPr>
        </p:nvGraphicFramePr>
        <p:xfrm>
          <a:off x="429769" y="1609343"/>
          <a:ext cx="8168609" cy="4581145"/>
        </p:xfrm>
        <a:graphic>
          <a:graphicData uri="http://schemas.openxmlformats.org/drawingml/2006/table">
            <a:tbl>
              <a:tblPr firstRow="1" bandRow="1">
                <a:tableStyleId>{5C22544A-7EE6-4342-B048-85BDC9FD1C3A}</a:tableStyleId>
              </a:tblPr>
              <a:tblGrid>
                <a:gridCol w="521207">
                  <a:extLst>
                    <a:ext uri="{9D8B030D-6E8A-4147-A177-3AD203B41FA5}">
                      <a16:colId xmlns:a16="http://schemas.microsoft.com/office/drawing/2014/main" val="20000"/>
                    </a:ext>
                  </a:extLst>
                </a:gridCol>
                <a:gridCol w="3382899">
                  <a:extLst>
                    <a:ext uri="{9D8B030D-6E8A-4147-A177-3AD203B41FA5}">
                      <a16:colId xmlns:a16="http://schemas.microsoft.com/office/drawing/2014/main" val="20001"/>
                    </a:ext>
                  </a:extLst>
                </a:gridCol>
                <a:gridCol w="3356229">
                  <a:extLst>
                    <a:ext uri="{9D8B030D-6E8A-4147-A177-3AD203B41FA5}">
                      <a16:colId xmlns:a16="http://schemas.microsoft.com/office/drawing/2014/main" val="20002"/>
                    </a:ext>
                  </a:extLst>
                </a:gridCol>
                <a:gridCol w="908274">
                  <a:extLst>
                    <a:ext uri="{9D8B030D-6E8A-4147-A177-3AD203B41FA5}">
                      <a16:colId xmlns:a16="http://schemas.microsoft.com/office/drawing/2014/main" val="20003"/>
                    </a:ext>
                  </a:extLst>
                </a:gridCol>
              </a:tblGrid>
              <a:tr h="807944">
                <a:tc>
                  <a:txBody>
                    <a:bodyPr/>
                    <a:lstStyle/>
                    <a:p>
                      <a:pPr algn="ctr"/>
                      <a:r>
                        <a:rPr lang="pl-PL" sz="1600" b="1" dirty="0" smtClean="0">
                          <a:latin typeface="+mn-lt"/>
                        </a:rPr>
                        <a:t>Lp.</a:t>
                      </a:r>
                      <a:endParaRPr lang="pl-PL" sz="1600" b="1" dirty="0">
                        <a:latin typeface="+mn-lt"/>
                      </a:endParaRPr>
                    </a:p>
                  </a:txBody>
                  <a:tcPr anchor="ctr"/>
                </a:tc>
                <a:tc>
                  <a:txBody>
                    <a:bodyPr/>
                    <a:lstStyle/>
                    <a:p>
                      <a:pPr algn="ctr"/>
                      <a:r>
                        <a:rPr lang="pl-PL" sz="1600" b="1" kern="1200" dirty="0" smtClean="0">
                          <a:solidFill>
                            <a:schemeClr val="lt1"/>
                          </a:solidFill>
                          <a:latin typeface="+mn-lt"/>
                          <a:ea typeface="+mn-ea"/>
                          <a:cs typeface="+mn-cs"/>
                        </a:rPr>
                        <a:t>Kryterium</a:t>
                      </a:r>
                      <a:endParaRPr lang="pl-PL" sz="1600" b="1" dirty="0">
                        <a:latin typeface="+mn-lt"/>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pl-PL" sz="1600" b="1" dirty="0" smtClean="0">
                          <a:latin typeface="+mn-lt"/>
                        </a:rPr>
                        <a:t>Punktacja</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pl-PL" sz="1400" b="1" dirty="0" smtClean="0">
                          <a:latin typeface="+mn-lt"/>
                        </a:rPr>
                        <a:t>Max.</a:t>
                      </a:r>
                    </a:p>
                    <a:p>
                      <a:pPr marL="0" marR="0" indent="0" algn="ctr" defTabSz="914400" rtl="0" eaLnBrk="1" fontAlgn="auto" latinLnBrk="0" hangingPunct="1">
                        <a:lnSpc>
                          <a:spcPct val="100000"/>
                        </a:lnSpc>
                        <a:spcBef>
                          <a:spcPts val="0"/>
                        </a:spcBef>
                        <a:spcAft>
                          <a:spcPts val="0"/>
                        </a:spcAft>
                        <a:buClrTx/>
                        <a:buSzTx/>
                        <a:buFontTx/>
                        <a:buNone/>
                        <a:tabLst/>
                        <a:defRPr/>
                      </a:pPr>
                      <a:r>
                        <a:rPr lang="pl-PL" sz="1400" b="1" dirty="0" smtClean="0">
                          <a:latin typeface="+mn-lt"/>
                        </a:rPr>
                        <a:t>Liczba  punktów</a:t>
                      </a:r>
                    </a:p>
                  </a:txBody>
                  <a:tcPr anchor="ctr"/>
                </a:tc>
                <a:extLst>
                  <a:ext uri="{0D108BD9-81ED-4DB2-BD59-A6C34878D82A}">
                    <a16:rowId xmlns:a16="http://schemas.microsoft.com/office/drawing/2014/main" val="10000"/>
                  </a:ext>
                </a:extLst>
              </a:tr>
              <a:tr h="3773201">
                <a:tc>
                  <a:txBody>
                    <a:bodyPr/>
                    <a:lstStyle/>
                    <a:p>
                      <a:pPr algn="l"/>
                      <a:r>
                        <a:rPr lang="pl-PL" sz="1200" dirty="0" smtClean="0">
                          <a:latin typeface="+mn-lt"/>
                        </a:rPr>
                        <a:t>3.</a:t>
                      </a:r>
                      <a:endParaRPr lang="pl-PL" sz="1200" dirty="0">
                        <a:latin typeface="+mn-lt"/>
                      </a:endParaRPr>
                    </a:p>
                  </a:txBody>
                  <a:tcPr anchor="ctr" anchorCtr="1">
                    <a:solidFill>
                      <a:schemeClr val="accent1">
                        <a:lumMod val="20000"/>
                        <a:lumOff val="80000"/>
                      </a:schemeClr>
                    </a:solidFill>
                  </a:tcPr>
                </a:tc>
                <a:tc>
                  <a:txBody>
                    <a:bodyPr/>
                    <a:lstStyle/>
                    <a:p>
                      <a:pPr algn="ctr">
                        <a:lnSpc>
                          <a:spcPct val="150000"/>
                        </a:lnSpc>
                      </a:pPr>
                      <a:r>
                        <a:rPr lang="pl-PL" sz="1200" kern="1200" dirty="0" smtClean="0">
                          <a:solidFill>
                            <a:schemeClr val="dk1"/>
                          </a:solidFill>
                          <a:effectLst/>
                          <a:latin typeface="+mn-lt"/>
                          <a:ea typeface="+mn-ea"/>
                          <a:cs typeface="+mn-cs"/>
                        </a:rPr>
                        <a:t>Projekt realizowany </a:t>
                      </a:r>
                      <a:br>
                        <a:rPr lang="pl-PL" sz="1200" kern="1200" dirty="0" smtClean="0">
                          <a:solidFill>
                            <a:schemeClr val="dk1"/>
                          </a:solidFill>
                          <a:effectLst/>
                          <a:latin typeface="+mn-lt"/>
                          <a:ea typeface="+mn-ea"/>
                          <a:cs typeface="+mn-cs"/>
                        </a:rPr>
                      </a:br>
                      <a:r>
                        <a:rPr lang="pl-PL" sz="1200" kern="1200" dirty="0" smtClean="0">
                          <a:solidFill>
                            <a:schemeClr val="dk1"/>
                          </a:solidFill>
                          <a:effectLst/>
                          <a:latin typeface="+mn-lt"/>
                          <a:ea typeface="+mn-ea"/>
                          <a:cs typeface="+mn-cs"/>
                        </a:rPr>
                        <a:t>w partnerstwie podmiotów </a:t>
                      </a:r>
                      <a:br>
                        <a:rPr lang="pl-PL" sz="1200" kern="1200" dirty="0" smtClean="0">
                          <a:solidFill>
                            <a:schemeClr val="dk1"/>
                          </a:solidFill>
                          <a:effectLst/>
                          <a:latin typeface="+mn-lt"/>
                          <a:ea typeface="+mn-ea"/>
                          <a:cs typeface="+mn-cs"/>
                        </a:rPr>
                      </a:br>
                      <a:r>
                        <a:rPr lang="pl-PL" sz="1200" kern="1200" dirty="0" smtClean="0">
                          <a:solidFill>
                            <a:schemeClr val="dk1"/>
                          </a:solidFill>
                          <a:effectLst/>
                          <a:latin typeface="+mn-lt"/>
                          <a:ea typeface="+mn-ea"/>
                          <a:cs typeface="+mn-cs"/>
                        </a:rPr>
                        <a:t>z różnych sektorów (publiczny, prywatny, społeczny).</a:t>
                      </a:r>
                      <a:endParaRPr lang="pl-PL" sz="1200" dirty="0"/>
                    </a:p>
                  </a:txBody>
                  <a:tcPr marL="68580" marR="68580" marT="0" marB="0" anchor="ctr">
                    <a:solidFill>
                      <a:schemeClr val="accent1">
                        <a:lumMod val="20000"/>
                        <a:lumOff val="80000"/>
                      </a:schemeClr>
                    </a:solidFill>
                  </a:tcPr>
                </a:tc>
                <a:tc>
                  <a:txBody>
                    <a:bodyPr/>
                    <a:lstStyle/>
                    <a:p>
                      <a:pPr>
                        <a:lnSpc>
                          <a:spcPct val="115000"/>
                        </a:lnSpc>
                        <a:spcAft>
                          <a:spcPts val="1000"/>
                        </a:spcAft>
                      </a:pPr>
                      <a:r>
                        <a:rPr lang="pl-PL" sz="1200" dirty="0" smtClean="0">
                          <a:effectLst/>
                          <a:latin typeface="+mn-lt"/>
                          <a:ea typeface="Calibri"/>
                          <a:cs typeface="Arial"/>
                        </a:rPr>
                        <a:t>Projekt realizowany w partnerstwie podmiotów z różnych sektorów:</a:t>
                      </a:r>
                      <a:endParaRPr lang="pl-PL" sz="1200" dirty="0" smtClean="0">
                        <a:effectLst/>
                        <a:latin typeface="+mn-lt"/>
                        <a:ea typeface="Times New Roman"/>
                        <a:cs typeface="Times New Roman"/>
                      </a:endParaRPr>
                    </a:p>
                    <a:p>
                      <a:pPr marL="342900" lvl="0" indent="-342900">
                        <a:lnSpc>
                          <a:spcPct val="115000"/>
                        </a:lnSpc>
                        <a:spcAft>
                          <a:spcPts val="1000"/>
                        </a:spcAft>
                        <a:buFont typeface="+mj-lt"/>
                        <a:buAutoNum type="arabicPeriod"/>
                      </a:pPr>
                      <a:r>
                        <a:rPr lang="pl-PL" sz="1200" dirty="0" smtClean="0">
                          <a:effectLst/>
                          <a:latin typeface="+mn-lt"/>
                          <a:ea typeface="Calibri"/>
                          <a:cs typeface="Arial"/>
                        </a:rPr>
                        <a:t>za partnerstwo z podmiotem ekonomii społecznej  (podmiot ekonomii społecznej może być  Liderem lub Partnerem projektu) - 8 pkt,</a:t>
                      </a:r>
                      <a:endParaRPr lang="pl-PL" sz="1200" dirty="0" smtClean="0">
                        <a:effectLst/>
                        <a:latin typeface="+mn-lt"/>
                        <a:ea typeface="Times New Roman"/>
                        <a:cs typeface="Times New Roman"/>
                      </a:endParaRPr>
                    </a:p>
                    <a:p>
                      <a:pPr marL="342900" lvl="0" indent="-342900">
                        <a:lnSpc>
                          <a:spcPct val="115000"/>
                        </a:lnSpc>
                        <a:spcAft>
                          <a:spcPts val="1000"/>
                        </a:spcAft>
                        <a:buFont typeface="+mj-lt"/>
                        <a:buAutoNum type="arabicPeriod"/>
                      </a:pPr>
                      <a:r>
                        <a:rPr lang="pl-PL" sz="1200" dirty="0" smtClean="0">
                          <a:effectLst/>
                          <a:latin typeface="+mn-lt"/>
                          <a:ea typeface="Calibri"/>
                          <a:cs typeface="Arial"/>
                        </a:rPr>
                        <a:t>za partnerstwo  z podmiotem   z innego sektora - 5 pkt.</a:t>
                      </a:r>
                      <a:endParaRPr lang="pl-PL" sz="1200" dirty="0" smtClean="0">
                        <a:effectLst/>
                        <a:latin typeface="+mn-lt"/>
                        <a:ea typeface="Times New Roman"/>
                        <a:cs typeface="Times New Roman"/>
                      </a:endParaRPr>
                    </a:p>
                    <a:p>
                      <a:pPr>
                        <a:lnSpc>
                          <a:spcPct val="115000"/>
                        </a:lnSpc>
                        <a:spcAft>
                          <a:spcPts val="1000"/>
                        </a:spcAft>
                      </a:pPr>
                      <a:r>
                        <a:rPr lang="pl-PL" sz="1200" dirty="0" smtClean="0">
                          <a:effectLst/>
                          <a:latin typeface="+mn-lt"/>
                          <a:ea typeface="Calibri"/>
                          <a:cs typeface="Arial"/>
                        </a:rPr>
                        <a:t>Brak spełnienia ww. warunków lub partnerstwo z podmiotem </a:t>
                      </a:r>
                      <a:br>
                        <a:rPr lang="pl-PL" sz="1200" dirty="0" smtClean="0">
                          <a:effectLst/>
                          <a:latin typeface="+mn-lt"/>
                          <a:ea typeface="Calibri"/>
                          <a:cs typeface="Arial"/>
                        </a:rPr>
                      </a:br>
                      <a:r>
                        <a:rPr lang="pl-PL" sz="1200" dirty="0" smtClean="0">
                          <a:effectLst/>
                          <a:latin typeface="+mn-lt"/>
                          <a:ea typeface="Calibri"/>
                          <a:cs typeface="Arial"/>
                        </a:rPr>
                        <a:t>z tego samego sektora – 0 pkt.</a:t>
                      </a:r>
                      <a:endParaRPr lang="pl-PL" sz="1200" dirty="0" smtClean="0">
                        <a:effectLst/>
                        <a:latin typeface="+mn-lt"/>
                        <a:ea typeface="Times New Roman"/>
                        <a:cs typeface="Times New Roman"/>
                      </a:endParaRPr>
                    </a:p>
                    <a:p>
                      <a:r>
                        <a:rPr lang="pl-PL" sz="1200" dirty="0" smtClean="0">
                          <a:effectLst/>
                          <a:latin typeface="+mn-lt"/>
                          <a:ea typeface="Calibri"/>
                          <a:cs typeface="Arial"/>
                        </a:rPr>
                        <a:t>Punkty w ramach kryterium nie sumują się.</a:t>
                      </a:r>
                      <a:endParaRPr lang="pl-PL" sz="1200" kern="1200" dirty="0">
                        <a:solidFill>
                          <a:schemeClr val="dk1"/>
                        </a:solidFill>
                        <a:effectLst/>
                        <a:latin typeface="+mn-lt"/>
                        <a:ea typeface="+mn-ea"/>
                        <a:cs typeface="+mn-cs"/>
                      </a:endParaRPr>
                    </a:p>
                  </a:txBody>
                  <a:tcPr anchor="ctr" anchorCtr="1">
                    <a:solidFill>
                      <a:schemeClr val="accent1">
                        <a:lumMod val="20000"/>
                        <a:lumOff val="80000"/>
                      </a:schemeClr>
                    </a:solidFill>
                  </a:tcPr>
                </a:tc>
                <a:tc>
                  <a:txBody>
                    <a:bodyPr/>
                    <a:lstStyle/>
                    <a:p>
                      <a:pPr algn="ctr"/>
                      <a:r>
                        <a:rPr lang="pl-PL" sz="1200" kern="1200" dirty="0" smtClean="0">
                          <a:solidFill>
                            <a:schemeClr val="dk1"/>
                          </a:solidFill>
                          <a:effectLst/>
                          <a:latin typeface="+mn-lt"/>
                          <a:ea typeface="+mn-ea"/>
                          <a:cs typeface="+mn-cs"/>
                        </a:rPr>
                        <a:t>8</a:t>
                      </a:r>
                      <a:endParaRPr lang="pl-PL" sz="1200" dirty="0">
                        <a:latin typeface="+mn-lt"/>
                      </a:endParaRPr>
                    </a:p>
                  </a:txBody>
                  <a:tcPr anchor="ctr" anchorCtr="1">
                    <a:solidFill>
                      <a:schemeClr val="accent1">
                        <a:lumMod val="20000"/>
                        <a:lumOff val="80000"/>
                      </a:schemeClr>
                    </a:solidFill>
                  </a:tcPr>
                </a:tc>
                <a:extLst>
                  <a:ext uri="{0D108BD9-81ED-4DB2-BD59-A6C34878D82A}">
                    <a16:rowId xmlns:a16="http://schemas.microsoft.com/office/drawing/2014/main" val="10001"/>
                  </a:ext>
                </a:extLst>
              </a:tr>
            </a:tbl>
          </a:graphicData>
        </a:graphic>
      </p:graphicFrame>
      <p:pic>
        <p:nvPicPr>
          <p:cNvPr id="4" name="Obraz 3"/>
          <p:cNvPicPr>
            <a:picLocks noChangeAspect="1"/>
          </p:cNvPicPr>
          <p:nvPr/>
        </p:nvPicPr>
        <p:blipFill>
          <a:blip r:embed="rId3"/>
          <a:stretch>
            <a:fillRect/>
          </a:stretch>
        </p:blipFill>
        <p:spPr>
          <a:xfrm>
            <a:off x="4948174" y="332823"/>
            <a:ext cx="4096769" cy="386964"/>
          </a:xfrm>
          <a:prstGeom prst="rect">
            <a:avLst/>
          </a:prstGeom>
        </p:spPr>
      </p:pic>
    </p:spTree>
    <p:extLst>
      <p:ext uri="{BB962C8B-B14F-4D97-AF65-F5344CB8AC3E}">
        <p14:creationId xmlns:p14="http://schemas.microsoft.com/office/powerpoint/2010/main" val="17198726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a 1"/>
          <p:cNvGraphicFramePr>
            <a:graphicFrameLocks noGrp="1"/>
          </p:cNvGraphicFramePr>
          <p:nvPr>
            <p:extLst>
              <p:ext uri="{D42A27DB-BD31-4B8C-83A1-F6EECF244321}">
                <p14:modId xmlns:p14="http://schemas.microsoft.com/office/powerpoint/2010/main" val="301902897"/>
              </p:ext>
            </p:extLst>
          </p:nvPr>
        </p:nvGraphicFramePr>
        <p:xfrm>
          <a:off x="429769" y="1609343"/>
          <a:ext cx="8168609" cy="4581145"/>
        </p:xfrm>
        <a:graphic>
          <a:graphicData uri="http://schemas.openxmlformats.org/drawingml/2006/table">
            <a:tbl>
              <a:tblPr firstRow="1" bandRow="1">
                <a:tableStyleId>{5C22544A-7EE6-4342-B048-85BDC9FD1C3A}</a:tableStyleId>
              </a:tblPr>
              <a:tblGrid>
                <a:gridCol w="521207">
                  <a:extLst>
                    <a:ext uri="{9D8B030D-6E8A-4147-A177-3AD203B41FA5}">
                      <a16:colId xmlns:a16="http://schemas.microsoft.com/office/drawing/2014/main" val="20000"/>
                    </a:ext>
                  </a:extLst>
                </a:gridCol>
                <a:gridCol w="4640199">
                  <a:extLst>
                    <a:ext uri="{9D8B030D-6E8A-4147-A177-3AD203B41FA5}">
                      <a16:colId xmlns:a16="http://schemas.microsoft.com/office/drawing/2014/main" val="20001"/>
                    </a:ext>
                  </a:extLst>
                </a:gridCol>
                <a:gridCol w="2098929">
                  <a:extLst>
                    <a:ext uri="{9D8B030D-6E8A-4147-A177-3AD203B41FA5}">
                      <a16:colId xmlns:a16="http://schemas.microsoft.com/office/drawing/2014/main" val="20002"/>
                    </a:ext>
                  </a:extLst>
                </a:gridCol>
                <a:gridCol w="908274">
                  <a:extLst>
                    <a:ext uri="{9D8B030D-6E8A-4147-A177-3AD203B41FA5}">
                      <a16:colId xmlns:a16="http://schemas.microsoft.com/office/drawing/2014/main" val="20003"/>
                    </a:ext>
                  </a:extLst>
                </a:gridCol>
              </a:tblGrid>
              <a:tr h="807944">
                <a:tc>
                  <a:txBody>
                    <a:bodyPr/>
                    <a:lstStyle/>
                    <a:p>
                      <a:pPr algn="ctr"/>
                      <a:r>
                        <a:rPr lang="pl-PL" sz="1600" b="1" dirty="0" smtClean="0">
                          <a:latin typeface="+mn-lt"/>
                        </a:rPr>
                        <a:t>Lp.</a:t>
                      </a:r>
                      <a:endParaRPr lang="pl-PL" sz="1600" b="1" dirty="0">
                        <a:latin typeface="+mn-lt"/>
                      </a:endParaRPr>
                    </a:p>
                  </a:txBody>
                  <a:tcPr anchor="ctr"/>
                </a:tc>
                <a:tc>
                  <a:txBody>
                    <a:bodyPr/>
                    <a:lstStyle/>
                    <a:p>
                      <a:pPr algn="ctr"/>
                      <a:r>
                        <a:rPr lang="pl-PL" sz="1600" b="1" kern="1200" dirty="0" smtClean="0">
                          <a:solidFill>
                            <a:schemeClr val="lt1"/>
                          </a:solidFill>
                          <a:latin typeface="+mn-lt"/>
                          <a:ea typeface="+mn-ea"/>
                          <a:cs typeface="+mn-cs"/>
                        </a:rPr>
                        <a:t>Kryterium</a:t>
                      </a:r>
                      <a:endParaRPr lang="pl-PL" sz="1600" b="1" dirty="0">
                        <a:latin typeface="+mn-lt"/>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pl-PL" sz="1600" b="1" dirty="0" smtClean="0">
                          <a:latin typeface="+mn-lt"/>
                        </a:rPr>
                        <a:t>Punktacja</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pl-PL" sz="1400" b="1" dirty="0" smtClean="0">
                          <a:latin typeface="+mn-lt"/>
                        </a:rPr>
                        <a:t>Max.</a:t>
                      </a:r>
                    </a:p>
                    <a:p>
                      <a:pPr marL="0" marR="0" indent="0" algn="ctr" defTabSz="914400" rtl="0" eaLnBrk="1" fontAlgn="auto" latinLnBrk="0" hangingPunct="1">
                        <a:lnSpc>
                          <a:spcPct val="100000"/>
                        </a:lnSpc>
                        <a:spcBef>
                          <a:spcPts val="0"/>
                        </a:spcBef>
                        <a:spcAft>
                          <a:spcPts val="0"/>
                        </a:spcAft>
                        <a:buClrTx/>
                        <a:buSzTx/>
                        <a:buFontTx/>
                        <a:buNone/>
                        <a:tabLst/>
                        <a:defRPr/>
                      </a:pPr>
                      <a:r>
                        <a:rPr lang="pl-PL" sz="1400" b="1" dirty="0" smtClean="0">
                          <a:latin typeface="+mn-lt"/>
                        </a:rPr>
                        <a:t>Liczba  punktów</a:t>
                      </a:r>
                    </a:p>
                  </a:txBody>
                  <a:tcPr anchor="ctr"/>
                </a:tc>
                <a:extLst>
                  <a:ext uri="{0D108BD9-81ED-4DB2-BD59-A6C34878D82A}">
                    <a16:rowId xmlns:a16="http://schemas.microsoft.com/office/drawing/2014/main" val="10000"/>
                  </a:ext>
                </a:extLst>
              </a:tr>
              <a:tr h="3773201">
                <a:tc>
                  <a:txBody>
                    <a:bodyPr/>
                    <a:lstStyle/>
                    <a:p>
                      <a:pPr algn="l"/>
                      <a:r>
                        <a:rPr lang="pl-PL" sz="1200" dirty="0" smtClean="0">
                          <a:latin typeface="+mn-lt"/>
                        </a:rPr>
                        <a:t>4.</a:t>
                      </a:r>
                      <a:endParaRPr lang="pl-PL" sz="1200" dirty="0">
                        <a:latin typeface="+mn-lt"/>
                      </a:endParaRPr>
                    </a:p>
                  </a:txBody>
                  <a:tcPr anchor="ctr" anchorCtr="1">
                    <a:solidFill>
                      <a:schemeClr val="accent1">
                        <a:lumMod val="20000"/>
                        <a:lumOff val="80000"/>
                      </a:schemeClr>
                    </a:solidFill>
                  </a:tcPr>
                </a:tc>
                <a:tc>
                  <a:txBody>
                    <a:bodyPr/>
                    <a:lstStyle/>
                    <a:p>
                      <a:pPr algn="ctr">
                        <a:lnSpc>
                          <a:spcPct val="150000"/>
                        </a:lnSpc>
                      </a:pPr>
                      <a:r>
                        <a:rPr lang="pl-PL" sz="1200" dirty="0" smtClean="0">
                          <a:effectLst/>
                          <a:latin typeface="+mn-lt"/>
                          <a:ea typeface="Calibri"/>
                          <a:cs typeface="Arial"/>
                        </a:rPr>
                        <a:t>Wnioskodawca zapewnia tworzenie w ramach projektu mieszkań chronionych </a:t>
                      </a:r>
                      <a:br>
                        <a:rPr lang="pl-PL" sz="1200" dirty="0" smtClean="0">
                          <a:effectLst/>
                          <a:latin typeface="+mn-lt"/>
                          <a:ea typeface="Calibri"/>
                          <a:cs typeface="Arial"/>
                        </a:rPr>
                      </a:br>
                      <a:r>
                        <a:rPr lang="pl-PL" sz="1200" dirty="0" smtClean="0">
                          <a:effectLst/>
                          <a:latin typeface="+mn-lt"/>
                          <a:ea typeface="Calibri"/>
                          <a:cs typeface="Arial"/>
                        </a:rPr>
                        <a:t>lub wspomaganych dla osób niesamodzielnych.</a:t>
                      </a:r>
                      <a:endParaRPr lang="pl-PL" sz="1200" dirty="0"/>
                    </a:p>
                  </a:txBody>
                  <a:tcPr marL="68580" marR="68580" marT="0" marB="0" anchor="ctr">
                    <a:solidFill>
                      <a:schemeClr val="accent1">
                        <a:lumMod val="20000"/>
                        <a:lumOff val="80000"/>
                      </a:schemeClr>
                    </a:solidFill>
                  </a:tcPr>
                </a:tc>
                <a:tc>
                  <a:txBody>
                    <a:bodyPr/>
                    <a:lstStyle/>
                    <a:p>
                      <a:pPr>
                        <a:lnSpc>
                          <a:spcPct val="115000"/>
                        </a:lnSpc>
                        <a:spcBef>
                          <a:spcPts val="600"/>
                        </a:spcBef>
                        <a:spcAft>
                          <a:spcPts val="600"/>
                        </a:spcAft>
                      </a:pPr>
                      <a:r>
                        <a:rPr lang="pl-PL" sz="1200" dirty="0" smtClean="0">
                          <a:effectLst/>
                          <a:latin typeface="+mn-lt"/>
                          <a:ea typeface="Calibri"/>
                          <a:cs typeface="Arial"/>
                        </a:rPr>
                        <a:t>Projekt zakłada wsparcie w zakresie tworzenia mieszkań chronionych lub wspomaganych </a:t>
                      </a:r>
                      <a:br>
                        <a:rPr lang="pl-PL" sz="1200" dirty="0" smtClean="0">
                          <a:effectLst/>
                          <a:latin typeface="+mn-lt"/>
                          <a:ea typeface="Calibri"/>
                          <a:cs typeface="Arial"/>
                        </a:rPr>
                      </a:br>
                      <a:r>
                        <a:rPr lang="pl-PL" sz="1200" dirty="0" smtClean="0">
                          <a:effectLst/>
                          <a:latin typeface="+mn-lt"/>
                          <a:ea typeface="Calibri"/>
                          <a:cs typeface="Arial"/>
                        </a:rPr>
                        <a:t>dla osób niesamodzielnych- 5 pkt.</a:t>
                      </a:r>
                      <a:endParaRPr lang="pl-PL" sz="1200" dirty="0" smtClean="0">
                        <a:effectLst/>
                        <a:latin typeface="+mn-lt"/>
                        <a:ea typeface="Calibri"/>
                        <a:cs typeface="Times New Roman"/>
                      </a:endParaRPr>
                    </a:p>
                    <a:p>
                      <a:r>
                        <a:rPr lang="pl-PL" sz="1200" dirty="0" smtClean="0">
                          <a:effectLst/>
                          <a:latin typeface="+mn-lt"/>
                          <a:ea typeface="Calibri"/>
                          <a:cs typeface="Arial"/>
                        </a:rPr>
                        <a:t>Brak spełnienia ww. warunków lub brak informacji w tym zakresie –</a:t>
                      </a:r>
                      <a:r>
                        <a:rPr lang="pl-PL" sz="1200" baseline="0" dirty="0" smtClean="0">
                          <a:effectLst/>
                          <a:latin typeface="+mn-lt"/>
                          <a:ea typeface="Calibri"/>
                          <a:cs typeface="Arial"/>
                        </a:rPr>
                        <a:t> </a:t>
                      </a:r>
                      <a:r>
                        <a:rPr lang="pl-PL" sz="1200" dirty="0" smtClean="0">
                          <a:effectLst/>
                          <a:latin typeface="+mn-lt"/>
                          <a:ea typeface="Calibri"/>
                          <a:cs typeface="Arial"/>
                        </a:rPr>
                        <a:t>0 pkt.</a:t>
                      </a:r>
                      <a:endParaRPr lang="pl-PL" sz="1200" kern="1200" dirty="0">
                        <a:solidFill>
                          <a:schemeClr val="dk1"/>
                        </a:solidFill>
                        <a:effectLst/>
                        <a:latin typeface="+mn-lt"/>
                        <a:ea typeface="+mn-ea"/>
                        <a:cs typeface="+mn-cs"/>
                      </a:endParaRPr>
                    </a:p>
                  </a:txBody>
                  <a:tcPr anchor="ctr" anchorCtr="1">
                    <a:solidFill>
                      <a:schemeClr val="accent1">
                        <a:lumMod val="20000"/>
                        <a:lumOff val="80000"/>
                      </a:schemeClr>
                    </a:solidFill>
                  </a:tcPr>
                </a:tc>
                <a:tc>
                  <a:txBody>
                    <a:bodyPr/>
                    <a:lstStyle/>
                    <a:p>
                      <a:pPr algn="ctr"/>
                      <a:r>
                        <a:rPr lang="pl-PL" sz="1200" kern="1200" dirty="0" smtClean="0">
                          <a:solidFill>
                            <a:schemeClr val="dk1"/>
                          </a:solidFill>
                          <a:effectLst/>
                          <a:latin typeface="+mn-lt"/>
                          <a:ea typeface="+mn-ea"/>
                          <a:cs typeface="+mn-cs"/>
                        </a:rPr>
                        <a:t>5</a:t>
                      </a:r>
                      <a:endParaRPr lang="pl-PL" sz="1200" dirty="0">
                        <a:latin typeface="+mn-lt"/>
                      </a:endParaRPr>
                    </a:p>
                  </a:txBody>
                  <a:tcPr anchor="ctr" anchorCtr="1">
                    <a:solidFill>
                      <a:schemeClr val="accent1">
                        <a:lumMod val="20000"/>
                        <a:lumOff val="80000"/>
                      </a:schemeClr>
                    </a:solidFill>
                  </a:tcPr>
                </a:tc>
                <a:extLst>
                  <a:ext uri="{0D108BD9-81ED-4DB2-BD59-A6C34878D82A}">
                    <a16:rowId xmlns:a16="http://schemas.microsoft.com/office/drawing/2014/main" val="10001"/>
                  </a:ext>
                </a:extLst>
              </a:tr>
            </a:tbl>
          </a:graphicData>
        </a:graphic>
      </p:graphicFrame>
      <p:pic>
        <p:nvPicPr>
          <p:cNvPr id="4" name="Obraz 3"/>
          <p:cNvPicPr>
            <a:picLocks noChangeAspect="1"/>
          </p:cNvPicPr>
          <p:nvPr/>
        </p:nvPicPr>
        <p:blipFill>
          <a:blip r:embed="rId3"/>
          <a:stretch>
            <a:fillRect/>
          </a:stretch>
        </p:blipFill>
        <p:spPr>
          <a:xfrm>
            <a:off x="4948174" y="332823"/>
            <a:ext cx="4096769" cy="386964"/>
          </a:xfrm>
          <a:prstGeom prst="rect">
            <a:avLst/>
          </a:prstGeom>
        </p:spPr>
      </p:pic>
    </p:spTree>
    <p:extLst>
      <p:ext uri="{BB962C8B-B14F-4D97-AF65-F5344CB8AC3E}">
        <p14:creationId xmlns:p14="http://schemas.microsoft.com/office/powerpoint/2010/main" val="415442385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a 1"/>
          <p:cNvGraphicFramePr>
            <a:graphicFrameLocks noGrp="1"/>
          </p:cNvGraphicFramePr>
          <p:nvPr>
            <p:extLst>
              <p:ext uri="{D42A27DB-BD31-4B8C-83A1-F6EECF244321}">
                <p14:modId xmlns:p14="http://schemas.microsoft.com/office/powerpoint/2010/main" val="3032881093"/>
              </p:ext>
            </p:extLst>
          </p:nvPr>
        </p:nvGraphicFramePr>
        <p:xfrm>
          <a:off x="429769" y="1609343"/>
          <a:ext cx="8168609" cy="4581145"/>
        </p:xfrm>
        <a:graphic>
          <a:graphicData uri="http://schemas.openxmlformats.org/drawingml/2006/table">
            <a:tbl>
              <a:tblPr firstRow="1" bandRow="1">
                <a:tableStyleId>{5C22544A-7EE6-4342-B048-85BDC9FD1C3A}</a:tableStyleId>
              </a:tblPr>
              <a:tblGrid>
                <a:gridCol w="521207">
                  <a:extLst>
                    <a:ext uri="{9D8B030D-6E8A-4147-A177-3AD203B41FA5}">
                      <a16:colId xmlns:a16="http://schemas.microsoft.com/office/drawing/2014/main" val="20000"/>
                    </a:ext>
                  </a:extLst>
                </a:gridCol>
                <a:gridCol w="4640199">
                  <a:extLst>
                    <a:ext uri="{9D8B030D-6E8A-4147-A177-3AD203B41FA5}">
                      <a16:colId xmlns:a16="http://schemas.microsoft.com/office/drawing/2014/main" val="20001"/>
                    </a:ext>
                  </a:extLst>
                </a:gridCol>
                <a:gridCol w="2098929">
                  <a:extLst>
                    <a:ext uri="{9D8B030D-6E8A-4147-A177-3AD203B41FA5}">
                      <a16:colId xmlns:a16="http://schemas.microsoft.com/office/drawing/2014/main" val="20002"/>
                    </a:ext>
                  </a:extLst>
                </a:gridCol>
                <a:gridCol w="908274">
                  <a:extLst>
                    <a:ext uri="{9D8B030D-6E8A-4147-A177-3AD203B41FA5}">
                      <a16:colId xmlns:a16="http://schemas.microsoft.com/office/drawing/2014/main" val="20003"/>
                    </a:ext>
                  </a:extLst>
                </a:gridCol>
              </a:tblGrid>
              <a:tr h="807944">
                <a:tc>
                  <a:txBody>
                    <a:bodyPr/>
                    <a:lstStyle/>
                    <a:p>
                      <a:pPr algn="ctr"/>
                      <a:r>
                        <a:rPr lang="pl-PL" sz="1600" b="1" dirty="0" smtClean="0">
                          <a:latin typeface="+mn-lt"/>
                        </a:rPr>
                        <a:t>Lp.</a:t>
                      </a:r>
                      <a:endParaRPr lang="pl-PL" sz="1600" b="1" dirty="0">
                        <a:latin typeface="+mn-lt"/>
                      </a:endParaRPr>
                    </a:p>
                  </a:txBody>
                  <a:tcPr anchor="ctr"/>
                </a:tc>
                <a:tc>
                  <a:txBody>
                    <a:bodyPr/>
                    <a:lstStyle/>
                    <a:p>
                      <a:pPr algn="ctr"/>
                      <a:r>
                        <a:rPr lang="pl-PL" sz="1600" b="1" kern="1200" dirty="0" smtClean="0">
                          <a:solidFill>
                            <a:schemeClr val="lt1"/>
                          </a:solidFill>
                          <a:latin typeface="+mn-lt"/>
                          <a:ea typeface="+mn-ea"/>
                          <a:cs typeface="+mn-cs"/>
                        </a:rPr>
                        <a:t>Kryterium</a:t>
                      </a:r>
                      <a:endParaRPr lang="pl-PL" sz="1600" b="1" dirty="0">
                        <a:latin typeface="+mn-lt"/>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pl-PL" sz="1600" b="1" dirty="0" smtClean="0">
                          <a:latin typeface="+mn-lt"/>
                        </a:rPr>
                        <a:t>Punktacja</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pl-PL" sz="1400" b="1" dirty="0" smtClean="0">
                          <a:latin typeface="+mn-lt"/>
                        </a:rPr>
                        <a:t>Max.</a:t>
                      </a:r>
                    </a:p>
                    <a:p>
                      <a:pPr marL="0" marR="0" indent="0" algn="ctr" defTabSz="914400" rtl="0" eaLnBrk="1" fontAlgn="auto" latinLnBrk="0" hangingPunct="1">
                        <a:lnSpc>
                          <a:spcPct val="100000"/>
                        </a:lnSpc>
                        <a:spcBef>
                          <a:spcPts val="0"/>
                        </a:spcBef>
                        <a:spcAft>
                          <a:spcPts val="0"/>
                        </a:spcAft>
                        <a:buClrTx/>
                        <a:buSzTx/>
                        <a:buFontTx/>
                        <a:buNone/>
                        <a:tabLst/>
                        <a:defRPr/>
                      </a:pPr>
                      <a:r>
                        <a:rPr lang="pl-PL" sz="1400" b="1" dirty="0" smtClean="0">
                          <a:latin typeface="+mn-lt"/>
                        </a:rPr>
                        <a:t>Liczba  punktów</a:t>
                      </a:r>
                    </a:p>
                  </a:txBody>
                  <a:tcPr anchor="ctr"/>
                </a:tc>
                <a:extLst>
                  <a:ext uri="{0D108BD9-81ED-4DB2-BD59-A6C34878D82A}">
                    <a16:rowId xmlns:a16="http://schemas.microsoft.com/office/drawing/2014/main" val="10000"/>
                  </a:ext>
                </a:extLst>
              </a:tr>
              <a:tr h="3773201">
                <a:tc>
                  <a:txBody>
                    <a:bodyPr/>
                    <a:lstStyle/>
                    <a:p>
                      <a:pPr algn="l"/>
                      <a:r>
                        <a:rPr lang="pl-PL" sz="1200" dirty="0" smtClean="0">
                          <a:latin typeface="+mn-lt"/>
                        </a:rPr>
                        <a:t>5.</a:t>
                      </a:r>
                      <a:endParaRPr lang="pl-PL" sz="1200" dirty="0">
                        <a:latin typeface="+mn-lt"/>
                      </a:endParaRPr>
                    </a:p>
                  </a:txBody>
                  <a:tcPr anchor="ctr" anchorCtr="1">
                    <a:solidFill>
                      <a:schemeClr val="accent1">
                        <a:lumMod val="20000"/>
                        <a:lumOff val="80000"/>
                      </a:schemeClr>
                    </a:solidFill>
                  </a:tcPr>
                </a:tc>
                <a:tc>
                  <a:txBody>
                    <a:bodyPr/>
                    <a:lstStyle/>
                    <a:p>
                      <a:pPr>
                        <a:lnSpc>
                          <a:spcPct val="115000"/>
                        </a:lnSpc>
                        <a:spcBef>
                          <a:spcPts val="600"/>
                        </a:spcBef>
                        <a:spcAft>
                          <a:spcPts val="600"/>
                        </a:spcAft>
                      </a:pPr>
                      <a:r>
                        <a:rPr lang="pl-PL" sz="1200" dirty="0" smtClean="0">
                          <a:effectLst/>
                          <a:latin typeface="+mn-lt"/>
                          <a:ea typeface="Calibri"/>
                          <a:cs typeface="Arial"/>
                        </a:rPr>
                        <a:t>Projekt jest wpisany do</a:t>
                      </a:r>
                      <a:br>
                        <a:rPr lang="pl-PL" sz="1200" dirty="0" smtClean="0">
                          <a:effectLst/>
                          <a:latin typeface="+mn-lt"/>
                          <a:ea typeface="Calibri"/>
                          <a:cs typeface="Arial"/>
                        </a:rPr>
                      </a:br>
                      <a:r>
                        <a:rPr lang="pl-PL" sz="1200" dirty="0" smtClean="0">
                          <a:effectLst/>
                          <a:latin typeface="+mn-lt"/>
                          <a:ea typeface="Calibri"/>
                          <a:cs typeface="Arial"/>
                        </a:rPr>
                        <a:t>programu rewitalizacji obowiązującego </a:t>
                      </a:r>
                      <a:br>
                        <a:rPr lang="pl-PL" sz="1200" dirty="0" smtClean="0">
                          <a:effectLst/>
                          <a:latin typeface="+mn-lt"/>
                          <a:ea typeface="Calibri"/>
                          <a:cs typeface="Arial"/>
                        </a:rPr>
                      </a:br>
                      <a:r>
                        <a:rPr lang="pl-PL" sz="1200" dirty="0" smtClean="0">
                          <a:effectLst/>
                          <a:latin typeface="+mn-lt"/>
                          <a:ea typeface="Calibri"/>
                          <a:cs typeface="Arial"/>
                        </a:rPr>
                        <a:t>na obszarze, na którym jest realizowany.</a:t>
                      </a:r>
                      <a:endParaRPr lang="pl-PL" sz="1200" dirty="0" smtClean="0">
                        <a:effectLst/>
                        <a:latin typeface="+mn-lt"/>
                        <a:ea typeface="Calibri"/>
                        <a:cs typeface="Times New Roman"/>
                      </a:endParaRPr>
                    </a:p>
                  </a:txBody>
                  <a:tcPr marL="68580" marR="68580" marT="0" marB="0" anchor="ctr">
                    <a:solidFill>
                      <a:schemeClr val="accent1">
                        <a:lumMod val="20000"/>
                        <a:lumOff val="80000"/>
                      </a:schemeClr>
                    </a:solidFill>
                  </a:tcPr>
                </a:tc>
                <a:tc>
                  <a:txBody>
                    <a:bodyPr/>
                    <a:lstStyle/>
                    <a:p>
                      <a:pPr>
                        <a:lnSpc>
                          <a:spcPct val="115000"/>
                        </a:lnSpc>
                        <a:spcBef>
                          <a:spcPts val="600"/>
                        </a:spcBef>
                        <a:spcAft>
                          <a:spcPts val="600"/>
                        </a:spcAft>
                      </a:pPr>
                      <a:r>
                        <a:rPr lang="pl-PL" sz="1200" dirty="0" smtClean="0">
                          <a:solidFill>
                            <a:srgbClr val="000000"/>
                          </a:solidFill>
                          <a:effectLst/>
                          <a:latin typeface="+mn-lt"/>
                          <a:ea typeface="Calibri"/>
                          <a:cs typeface="Arial"/>
                        </a:rPr>
                        <a:t>Projekt jest zgodny z obowiązującym programem rewitalizacji - 2 pkt;</a:t>
                      </a:r>
                      <a:endParaRPr lang="pl-PL" sz="1200" dirty="0" smtClean="0">
                        <a:solidFill>
                          <a:srgbClr val="000000"/>
                        </a:solidFill>
                        <a:effectLst/>
                        <a:latin typeface="+mn-lt"/>
                        <a:ea typeface="Calibri"/>
                        <a:cs typeface="Calibri"/>
                      </a:endParaRPr>
                    </a:p>
                    <a:p>
                      <a:pPr>
                        <a:lnSpc>
                          <a:spcPct val="115000"/>
                        </a:lnSpc>
                        <a:spcBef>
                          <a:spcPts val="600"/>
                        </a:spcBef>
                        <a:spcAft>
                          <a:spcPts val="600"/>
                        </a:spcAft>
                      </a:pPr>
                      <a:r>
                        <a:rPr lang="pl-PL" sz="1200" dirty="0" smtClean="0">
                          <a:effectLst/>
                          <a:latin typeface="+mn-lt"/>
                          <a:ea typeface="Calibri"/>
                          <a:cs typeface="Arial"/>
                        </a:rPr>
                        <a:t>Brak spełnienia ww. warunków lub brak informacji w tym zakresie – 0 pkt.</a:t>
                      </a:r>
                      <a:endParaRPr lang="pl-PL" sz="1200" dirty="0" smtClean="0">
                        <a:effectLst/>
                        <a:latin typeface="+mn-lt"/>
                        <a:ea typeface="Calibri"/>
                        <a:cs typeface="Times New Roman"/>
                      </a:endParaRPr>
                    </a:p>
                  </a:txBody>
                  <a:tcPr anchor="ctr" anchorCtr="1">
                    <a:solidFill>
                      <a:schemeClr val="accent1">
                        <a:lumMod val="20000"/>
                        <a:lumOff val="80000"/>
                      </a:schemeClr>
                    </a:solidFill>
                  </a:tcPr>
                </a:tc>
                <a:tc>
                  <a:txBody>
                    <a:bodyPr/>
                    <a:lstStyle/>
                    <a:p>
                      <a:pPr algn="ctr"/>
                      <a:r>
                        <a:rPr lang="pl-PL" sz="1200" kern="1200" dirty="0" smtClean="0">
                          <a:solidFill>
                            <a:schemeClr val="dk1"/>
                          </a:solidFill>
                          <a:effectLst/>
                          <a:latin typeface="+mn-lt"/>
                          <a:ea typeface="+mn-ea"/>
                          <a:cs typeface="+mn-cs"/>
                        </a:rPr>
                        <a:t>2</a:t>
                      </a:r>
                      <a:endParaRPr lang="pl-PL" sz="1200" dirty="0">
                        <a:latin typeface="+mn-lt"/>
                      </a:endParaRPr>
                    </a:p>
                  </a:txBody>
                  <a:tcPr anchor="ctr" anchorCtr="1">
                    <a:solidFill>
                      <a:schemeClr val="accent1">
                        <a:lumMod val="20000"/>
                        <a:lumOff val="80000"/>
                      </a:schemeClr>
                    </a:solidFill>
                  </a:tcPr>
                </a:tc>
                <a:extLst>
                  <a:ext uri="{0D108BD9-81ED-4DB2-BD59-A6C34878D82A}">
                    <a16:rowId xmlns:a16="http://schemas.microsoft.com/office/drawing/2014/main" val="10001"/>
                  </a:ext>
                </a:extLst>
              </a:tr>
            </a:tbl>
          </a:graphicData>
        </a:graphic>
      </p:graphicFrame>
      <p:pic>
        <p:nvPicPr>
          <p:cNvPr id="4" name="Obraz 3"/>
          <p:cNvPicPr>
            <a:picLocks noChangeAspect="1"/>
          </p:cNvPicPr>
          <p:nvPr/>
        </p:nvPicPr>
        <p:blipFill>
          <a:blip r:embed="rId3"/>
          <a:stretch>
            <a:fillRect/>
          </a:stretch>
        </p:blipFill>
        <p:spPr>
          <a:xfrm>
            <a:off x="4948174" y="332823"/>
            <a:ext cx="4096769" cy="386964"/>
          </a:xfrm>
          <a:prstGeom prst="rect">
            <a:avLst/>
          </a:prstGeom>
        </p:spPr>
      </p:pic>
    </p:spTree>
    <p:extLst>
      <p:ext uri="{BB962C8B-B14F-4D97-AF65-F5344CB8AC3E}">
        <p14:creationId xmlns:p14="http://schemas.microsoft.com/office/powerpoint/2010/main" val="143557194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a 1"/>
          <p:cNvGraphicFramePr>
            <a:graphicFrameLocks noGrp="1"/>
          </p:cNvGraphicFramePr>
          <p:nvPr>
            <p:extLst>
              <p:ext uri="{D42A27DB-BD31-4B8C-83A1-F6EECF244321}">
                <p14:modId xmlns:p14="http://schemas.microsoft.com/office/powerpoint/2010/main" val="1662706189"/>
              </p:ext>
            </p:extLst>
          </p:nvPr>
        </p:nvGraphicFramePr>
        <p:xfrm>
          <a:off x="429769" y="1609343"/>
          <a:ext cx="8168609" cy="4581145"/>
        </p:xfrm>
        <a:graphic>
          <a:graphicData uri="http://schemas.openxmlformats.org/drawingml/2006/table">
            <a:tbl>
              <a:tblPr firstRow="1" bandRow="1">
                <a:tableStyleId>{5C22544A-7EE6-4342-B048-85BDC9FD1C3A}</a:tableStyleId>
              </a:tblPr>
              <a:tblGrid>
                <a:gridCol w="521207">
                  <a:extLst>
                    <a:ext uri="{9D8B030D-6E8A-4147-A177-3AD203B41FA5}">
                      <a16:colId xmlns:a16="http://schemas.microsoft.com/office/drawing/2014/main" val="20000"/>
                    </a:ext>
                  </a:extLst>
                </a:gridCol>
                <a:gridCol w="4640199">
                  <a:extLst>
                    <a:ext uri="{9D8B030D-6E8A-4147-A177-3AD203B41FA5}">
                      <a16:colId xmlns:a16="http://schemas.microsoft.com/office/drawing/2014/main" val="20001"/>
                    </a:ext>
                  </a:extLst>
                </a:gridCol>
                <a:gridCol w="2098929">
                  <a:extLst>
                    <a:ext uri="{9D8B030D-6E8A-4147-A177-3AD203B41FA5}">
                      <a16:colId xmlns:a16="http://schemas.microsoft.com/office/drawing/2014/main" val="20002"/>
                    </a:ext>
                  </a:extLst>
                </a:gridCol>
                <a:gridCol w="908274">
                  <a:extLst>
                    <a:ext uri="{9D8B030D-6E8A-4147-A177-3AD203B41FA5}">
                      <a16:colId xmlns:a16="http://schemas.microsoft.com/office/drawing/2014/main" val="20003"/>
                    </a:ext>
                  </a:extLst>
                </a:gridCol>
              </a:tblGrid>
              <a:tr h="807944">
                <a:tc>
                  <a:txBody>
                    <a:bodyPr/>
                    <a:lstStyle/>
                    <a:p>
                      <a:pPr algn="ctr"/>
                      <a:r>
                        <a:rPr lang="pl-PL" sz="1600" b="1" dirty="0" smtClean="0">
                          <a:latin typeface="+mn-lt"/>
                        </a:rPr>
                        <a:t>Lp.</a:t>
                      </a:r>
                      <a:endParaRPr lang="pl-PL" sz="1600" b="1" dirty="0">
                        <a:latin typeface="+mn-lt"/>
                      </a:endParaRPr>
                    </a:p>
                  </a:txBody>
                  <a:tcPr anchor="ctr"/>
                </a:tc>
                <a:tc>
                  <a:txBody>
                    <a:bodyPr/>
                    <a:lstStyle/>
                    <a:p>
                      <a:pPr algn="ctr"/>
                      <a:r>
                        <a:rPr lang="pl-PL" sz="1600" b="1" kern="1200" dirty="0" smtClean="0">
                          <a:solidFill>
                            <a:schemeClr val="lt1"/>
                          </a:solidFill>
                          <a:latin typeface="+mn-lt"/>
                          <a:ea typeface="+mn-ea"/>
                          <a:cs typeface="+mn-cs"/>
                        </a:rPr>
                        <a:t>Kryterium</a:t>
                      </a:r>
                      <a:endParaRPr lang="pl-PL" sz="1600" b="1" dirty="0">
                        <a:latin typeface="+mn-lt"/>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pl-PL" sz="1600" b="1" dirty="0" smtClean="0">
                          <a:latin typeface="+mn-lt"/>
                        </a:rPr>
                        <a:t>Punktacja</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pl-PL" sz="1400" b="1" dirty="0" smtClean="0">
                          <a:latin typeface="+mn-lt"/>
                        </a:rPr>
                        <a:t>Max.</a:t>
                      </a:r>
                    </a:p>
                    <a:p>
                      <a:pPr marL="0" marR="0" indent="0" algn="ctr" defTabSz="914400" rtl="0" eaLnBrk="1" fontAlgn="auto" latinLnBrk="0" hangingPunct="1">
                        <a:lnSpc>
                          <a:spcPct val="100000"/>
                        </a:lnSpc>
                        <a:spcBef>
                          <a:spcPts val="0"/>
                        </a:spcBef>
                        <a:spcAft>
                          <a:spcPts val="0"/>
                        </a:spcAft>
                        <a:buClrTx/>
                        <a:buSzTx/>
                        <a:buFontTx/>
                        <a:buNone/>
                        <a:tabLst/>
                        <a:defRPr/>
                      </a:pPr>
                      <a:r>
                        <a:rPr lang="pl-PL" sz="1400" b="1" dirty="0" smtClean="0">
                          <a:latin typeface="+mn-lt"/>
                        </a:rPr>
                        <a:t>Liczba  punktów</a:t>
                      </a:r>
                    </a:p>
                  </a:txBody>
                  <a:tcPr anchor="ctr"/>
                </a:tc>
                <a:extLst>
                  <a:ext uri="{0D108BD9-81ED-4DB2-BD59-A6C34878D82A}">
                    <a16:rowId xmlns:a16="http://schemas.microsoft.com/office/drawing/2014/main" val="10000"/>
                  </a:ext>
                </a:extLst>
              </a:tr>
              <a:tr h="3773201">
                <a:tc>
                  <a:txBody>
                    <a:bodyPr/>
                    <a:lstStyle/>
                    <a:p>
                      <a:pPr algn="l"/>
                      <a:r>
                        <a:rPr lang="pl-PL" sz="1200" dirty="0" smtClean="0">
                          <a:latin typeface="+mn-lt"/>
                        </a:rPr>
                        <a:t>6.</a:t>
                      </a:r>
                      <a:endParaRPr lang="pl-PL" sz="1200" dirty="0">
                        <a:latin typeface="+mn-lt"/>
                      </a:endParaRPr>
                    </a:p>
                  </a:txBody>
                  <a:tcPr anchor="ctr" anchorCtr="1">
                    <a:solidFill>
                      <a:schemeClr val="accent1">
                        <a:lumMod val="20000"/>
                        <a:lumOff val="80000"/>
                      </a:schemeClr>
                    </a:solidFill>
                  </a:tcPr>
                </a:tc>
                <a:tc>
                  <a:txBody>
                    <a:bodyPr/>
                    <a:lstStyle/>
                    <a:p>
                      <a:pPr algn="ctr">
                        <a:lnSpc>
                          <a:spcPct val="150000"/>
                        </a:lnSpc>
                      </a:pPr>
                      <a:r>
                        <a:rPr lang="pl-PL" sz="1200" dirty="0" smtClean="0">
                          <a:effectLst/>
                          <a:latin typeface="+mn-lt"/>
                          <a:ea typeface="Calibri"/>
                          <a:cs typeface="Arial"/>
                        </a:rPr>
                        <a:t>Projekt wynika z Planu Inwestycyjnego </a:t>
                      </a:r>
                      <a:br>
                        <a:rPr lang="pl-PL" sz="1200" dirty="0" smtClean="0">
                          <a:effectLst/>
                          <a:latin typeface="+mn-lt"/>
                          <a:ea typeface="Calibri"/>
                          <a:cs typeface="Arial"/>
                        </a:rPr>
                      </a:br>
                      <a:r>
                        <a:rPr lang="pl-PL" sz="1200" dirty="0" smtClean="0">
                          <a:effectLst/>
                          <a:latin typeface="+mn-lt"/>
                          <a:ea typeface="Calibri"/>
                          <a:cs typeface="Arial"/>
                        </a:rPr>
                        <a:t>dla subregionu objętego problemowym  Obszarem Strategicznej Interwencji (OSI problemowymi).</a:t>
                      </a:r>
                      <a:endParaRPr lang="pl-PL" sz="1200" dirty="0"/>
                    </a:p>
                  </a:txBody>
                  <a:tcPr marL="68580" marR="68580" marT="0" marB="0" anchor="ctr">
                    <a:solidFill>
                      <a:schemeClr val="accent1">
                        <a:lumMod val="20000"/>
                        <a:lumOff val="80000"/>
                      </a:schemeClr>
                    </a:solidFill>
                  </a:tcPr>
                </a:tc>
                <a:tc>
                  <a:txBody>
                    <a:bodyPr/>
                    <a:lstStyle/>
                    <a:p>
                      <a:pPr>
                        <a:spcAft>
                          <a:spcPts val="0"/>
                        </a:spcAft>
                      </a:pPr>
                      <a:r>
                        <a:rPr lang="pl-PL" sz="1200" dirty="0" smtClean="0">
                          <a:solidFill>
                            <a:srgbClr val="000000"/>
                          </a:solidFill>
                          <a:effectLst/>
                          <a:latin typeface="+mn-lt"/>
                          <a:ea typeface="Calibri"/>
                          <a:cs typeface="Arial"/>
                        </a:rPr>
                        <a:t>Projekt wynika z Planu Inwestycyjnego dla subregionu objętego problemowym Obszarem Strategicznej Interwencji (OSI problemowymi) – </a:t>
                      </a:r>
                      <a:br>
                        <a:rPr lang="pl-PL" sz="1200" dirty="0" smtClean="0">
                          <a:solidFill>
                            <a:srgbClr val="000000"/>
                          </a:solidFill>
                          <a:effectLst/>
                          <a:latin typeface="+mn-lt"/>
                          <a:ea typeface="Calibri"/>
                          <a:cs typeface="Arial"/>
                        </a:rPr>
                      </a:br>
                      <a:r>
                        <a:rPr lang="pl-PL" sz="1200" dirty="0" smtClean="0">
                          <a:solidFill>
                            <a:srgbClr val="000000"/>
                          </a:solidFill>
                          <a:effectLst/>
                          <a:latin typeface="+mn-lt"/>
                          <a:ea typeface="Calibri"/>
                          <a:cs typeface="Arial"/>
                        </a:rPr>
                        <a:t>2 pkt.</a:t>
                      </a:r>
                    </a:p>
                    <a:p>
                      <a:pPr>
                        <a:spcAft>
                          <a:spcPts val="0"/>
                        </a:spcAft>
                      </a:pPr>
                      <a:endParaRPr lang="pl-PL" sz="1200" dirty="0" smtClean="0">
                        <a:solidFill>
                          <a:srgbClr val="000000"/>
                        </a:solidFill>
                        <a:effectLst/>
                        <a:latin typeface="+mn-lt"/>
                        <a:ea typeface="Calibri"/>
                        <a:cs typeface="Calibri"/>
                      </a:endParaRPr>
                    </a:p>
                    <a:p>
                      <a:r>
                        <a:rPr lang="pl-PL" sz="1200" dirty="0" smtClean="0">
                          <a:effectLst/>
                          <a:latin typeface="+mn-lt"/>
                          <a:ea typeface="Calibri"/>
                          <a:cs typeface="Arial"/>
                        </a:rPr>
                        <a:t>Brak spełnienia ww. warunków lub brak informacji w tym zakresie – 0 pkt</a:t>
                      </a:r>
                      <a:endParaRPr lang="pl-PL" sz="1200" kern="1200" dirty="0">
                        <a:solidFill>
                          <a:schemeClr val="dk1"/>
                        </a:solidFill>
                        <a:effectLst/>
                        <a:latin typeface="+mn-lt"/>
                        <a:ea typeface="+mn-ea"/>
                        <a:cs typeface="+mn-cs"/>
                      </a:endParaRPr>
                    </a:p>
                  </a:txBody>
                  <a:tcPr anchor="ctr" anchorCtr="1">
                    <a:solidFill>
                      <a:schemeClr val="accent1">
                        <a:lumMod val="20000"/>
                        <a:lumOff val="80000"/>
                      </a:schemeClr>
                    </a:solidFill>
                  </a:tcPr>
                </a:tc>
                <a:tc>
                  <a:txBody>
                    <a:bodyPr/>
                    <a:lstStyle/>
                    <a:p>
                      <a:pPr algn="ctr"/>
                      <a:r>
                        <a:rPr lang="pl-PL" sz="1200" kern="1200" dirty="0" smtClean="0">
                          <a:solidFill>
                            <a:schemeClr val="dk1"/>
                          </a:solidFill>
                          <a:effectLst/>
                          <a:latin typeface="+mn-lt"/>
                          <a:ea typeface="+mn-ea"/>
                          <a:cs typeface="+mn-cs"/>
                        </a:rPr>
                        <a:t>2</a:t>
                      </a:r>
                      <a:endParaRPr lang="pl-PL" sz="1200" dirty="0">
                        <a:latin typeface="+mn-lt"/>
                      </a:endParaRPr>
                    </a:p>
                  </a:txBody>
                  <a:tcPr anchor="ctr" anchorCtr="1">
                    <a:solidFill>
                      <a:schemeClr val="accent1">
                        <a:lumMod val="20000"/>
                        <a:lumOff val="80000"/>
                      </a:schemeClr>
                    </a:solidFill>
                  </a:tcPr>
                </a:tc>
                <a:extLst>
                  <a:ext uri="{0D108BD9-81ED-4DB2-BD59-A6C34878D82A}">
                    <a16:rowId xmlns:a16="http://schemas.microsoft.com/office/drawing/2014/main" val="10001"/>
                  </a:ext>
                </a:extLst>
              </a:tr>
            </a:tbl>
          </a:graphicData>
        </a:graphic>
      </p:graphicFrame>
      <p:pic>
        <p:nvPicPr>
          <p:cNvPr id="4" name="Obraz 3"/>
          <p:cNvPicPr>
            <a:picLocks noChangeAspect="1"/>
          </p:cNvPicPr>
          <p:nvPr/>
        </p:nvPicPr>
        <p:blipFill>
          <a:blip r:embed="rId3"/>
          <a:stretch>
            <a:fillRect/>
          </a:stretch>
        </p:blipFill>
        <p:spPr>
          <a:xfrm>
            <a:off x="4948174" y="332823"/>
            <a:ext cx="4096769" cy="386964"/>
          </a:xfrm>
          <a:prstGeom prst="rect">
            <a:avLst/>
          </a:prstGeom>
        </p:spPr>
      </p:pic>
    </p:spTree>
    <p:extLst>
      <p:ext uri="{BB962C8B-B14F-4D97-AF65-F5344CB8AC3E}">
        <p14:creationId xmlns:p14="http://schemas.microsoft.com/office/powerpoint/2010/main" val="26702108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numeru slajdu 2"/>
          <p:cNvSpPr>
            <a:spLocks noGrp="1"/>
          </p:cNvSpPr>
          <p:nvPr>
            <p:ph type="sldNum" sz="quarter" idx="10"/>
          </p:nvPr>
        </p:nvSpPr>
        <p:spPr/>
        <p:txBody>
          <a:bodyPr/>
          <a:lstStyle/>
          <a:p>
            <a:pPr>
              <a:defRPr/>
            </a:pPr>
            <a:fld id="{F3F8FC2D-04C0-4BAF-8776-9BA560CD414A}" type="slidenum">
              <a:rPr lang="pl-PL" altLang="pl-PL" smtClean="0"/>
              <a:pPr>
                <a:defRPr/>
              </a:pPr>
              <a:t>2</a:t>
            </a:fld>
            <a:endParaRPr lang="pl-PL" altLang="pl-PL"/>
          </a:p>
        </p:txBody>
      </p:sp>
      <p:pic>
        <p:nvPicPr>
          <p:cNvPr id="5" name="Obraz 4"/>
          <p:cNvPicPr>
            <a:picLocks noChangeAspect="1"/>
          </p:cNvPicPr>
          <p:nvPr/>
        </p:nvPicPr>
        <p:blipFill>
          <a:blip r:embed="rId2"/>
          <a:stretch>
            <a:fillRect/>
          </a:stretch>
        </p:blipFill>
        <p:spPr>
          <a:xfrm>
            <a:off x="4928719" y="292533"/>
            <a:ext cx="4096769" cy="386964"/>
          </a:xfrm>
          <a:prstGeom prst="rect">
            <a:avLst/>
          </a:prstGeom>
        </p:spPr>
      </p:pic>
      <p:sp>
        <p:nvSpPr>
          <p:cNvPr id="2" name="Symbol zastępczy zawartości 1"/>
          <p:cNvSpPr>
            <a:spLocks noGrp="1"/>
          </p:cNvSpPr>
          <p:nvPr>
            <p:ph idx="1"/>
          </p:nvPr>
        </p:nvSpPr>
        <p:spPr>
          <a:xfrm>
            <a:off x="628650" y="1838527"/>
            <a:ext cx="7886700" cy="4047923"/>
          </a:xfrm>
        </p:spPr>
        <p:txBody>
          <a:bodyPr anchor="ctr"/>
          <a:lstStyle/>
          <a:p>
            <a:pPr marL="0" indent="0" algn="ctr">
              <a:lnSpc>
                <a:spcPct val="150000"/>
              </a:lnSpc>
              <a:buNone/>
              <a:defRPr/>
            </a:pPr>
            <a:r>
              <a:rPr lang="pl-PL" dirty="0"/>
              <a:t>Kryteria dostępu oraz szczegółowe merytoryczne </a:t>
            </a:r>
          </a:p>
          <a:p>
            <a:pPr marL="0" indent="0" algn="ctr">
              <a:lnSpc>
                <a:spcPct val="150000"/>
              </a:lnSpc>
              <a:buNone/>
              <a:defRPr/>
            </a:pPr>
            <a:r>
              <a:rPr lang="pl-PL" dirty="0"/>
              <a:t>wyboru projektów konkursowych w ramach Regionalnego Programu Operacyjnego Województwa Mazowieckiego  na lata 2014 – 2020</a:t>
            </a:r>
          </a:p>
          <a:p>
            <a:pPr marL="0" indent="0" algn="ctr">
              <a:lnSpc>
                <a:spcPct val="150000"/>
              </a:lnSpc>
              <a:buNone/>
            </a:pPr>
            <a:r>
              <a:rPr lang="pl-PL" dirty="0"/>
              <a:t>Działanie 9.2 Usługi społeczne i usługi opieki </a:t>
            </a:r>
            <a:r>
              <a:rPr lang="pl-PL" dirty="0" smtClean="0"/>
              <a:t>zdrowotnej. Poddziałanie </a:t>
            </a:r>
            <a:r>
              <a:rPr lang="pl-PL" dirty="0"/>
              <a:t>9.2.1 Zwiększenie dostępności usług społecznych.</a:t>
            </a:r>
            <a:endParaRPr lang="pl-PL" dirty="0"/>
          </a:p>
        </p:txBody>
      </p:sp>
    </p:spTree>
    <p:extLst>
      <p:ext uri="{BB962C8B-B14F-4D97-AF65-F5344CB8AC3E}">
        <p14:creationId xmlns:p14="http://schemas.microsoft.com/office/powerpoint/2010/main" val="337958316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a 1"/>
          <p:cNvGraphicFramePr>
            <a:graphicFrameLocks noGrp="1"/>
          </p:cNvGraphicFramePr>
          <p:nvPr>
            <p:extLst>
              <p:ext uri="{D42A27DB-BD31-4B8C-83A1-F6EECF244321}">
                <p14:modId xmlns:p14="http://schemas.microsoft.com/office/powerpoint/2010/main" val="2693060742"/>
              </p:ext>
            </p:extLst>
          </p:nvPr>
        </p:nvGraphicFramePr>
        <p:xfrm>
          <a:off x="429769" y="1609343"/>
          <a:ext cx="8168609" cy="4581145"/>
        </p:xfrm>
        <a:graphic>
          <a:graphicData uri="http://schemas.openxmlformats.org/drawingml/2006/table">
            <a:tbl>
              <a:tblPr firstRow="1" bandRow="1">
                <a:tableStyleId>{5C22544A-7EE6-4342-B048-85BDC9FD1C3A}</a:tableStyleId>
              </a:tblPr>
              <a:tblGrid>
                <a:gridCol w="521207">
                  <a:extLst>
                    <a:ext uri="{9D8B030D-6E8A-4147-A177-3AD203B41FA5}">
                      <a16:colId xmlns:a16="http://schemas.microsoft.com/office/drawing/2014/main" val="20000"/>
                    </a:ext>
                  </a:extLst>
                </a:gridCol>
                <a:gridCol w="4640199">
                  <a:extLst>
                    <a:ext uri="{9D8B030D-6E8A-4147-A177-3AD203B41FA5}">
                      <a16:colId xmlns:a16="http://schemas.microsoft.com/office/drawing/2014/main" val="20001"/>
                    </a:ext>
                  </a:extLst>
                </a:gridCol>
                <a:gridCol w="2098929">
                  <a:extLst>
                    <a:ext uri="{9D8B030D-6E8A-4147-A177-3AD203B41FA5}">
                      <a16:colId xmlns:a16="http://schemas.microsoft.com/office/drawing/2014/main" val="20002"/>
                    </a:ext>
                  </a:extLst>
                </a:gridCol>
                <a:gridCol w="908274">
                  <a:extLst>
                    <a:ext uri="{9D8B030D-6E8A-4147-A177-3AD203B41FA5}">
                      <a16:colId xmlns:a16="http://schemas.microsoft.com/office/drawing/2014/main" val="20003"/>
                    </a:ext>
                  </a:extLst>
                </a:gridCol>
              </a:tblGrid>
              <a:tr h="807944">
                <a:tc>
                  <a:txBody>
                    <a:bodyPr/>
                    <a:lstStyle/>
                    <a:p>
                      <a:pPr algn="ctr"/>
                      <a:r>
                        <a:rPr lang="pl-PL" sz="1600" b="1" dirty="0" smtClean="0">
                          <a:latin typeface="+mn-lt"/>
                        </a:rPr>
                        <a:t>Lp.</a:t>
                      </a:r>
                      <a:endParaRPr lang="pl-PL" sz="1600" b="1" dirty="0">
                        <a:latin typeface="+mn-lt"/>
                      </a:endParaRPr>
                    </a:p>
                  </a:txBody>
                  <a:tcPr anchor="ctr"/>
                </a:tc>
                <a:tc>
                  <a:txBody>
                    <a:bodyPr/>
                    <a:lstStyle/>
                    <a:p>
                      <a:pPr algn="ctr"/>
                      <a:r>
                        <a:rPr lang="pl-PL" sz="1600" b="1" kern="1200" dirty="0" smtClean="0">
                          <a:solidFill>
                            <a:schemeClr val="lt1"/>
                          </a:solidFill>
                          <a:latin typeface="+mn-lt"/>
                          <a:ea typeface="+mn-ea"/>
                          <a:cs typeface="+mn-cs"/>
                        </a:rPr>
                        <a:t>Kryterium</a:t>
                      </a:r>
                      <a:endParaRPr lang="pl-PL" sz="1600" b="1" dirty="0">
                        <a:latin typeface="+mn-lt"/>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pl-PL" sz="1600" b="1" dirty="0" smtClean="0">
                          <a:latin typeface="+mn-lt"/>
                        </a:rPr>
                        <a:t>Punktacja</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pl-PL" sz="1400" b="1" dirty="0" smtClean="0">
                          <a:latin typeface="+mn-lt"/>
                        </a:rPr>
                        <a:t>Max.</a:t>
                      </a:r>
                    </a:p>
                    <a:p>
                      <a:pPr marL="0" marR="0" indent="0" algn="ctr" defTabSz="914400" rtl="0" eaLnBrk="1" fontAlgn="auto" latinLnBrk="0" hangingPunct="1">
                        <a:lnSpc>
                          <a:spcPct val="100000"/>
                        </a:lnSpc>
                        <a:spcBef>
                          <a:spcPts val="0"/>
                        </a:spcBef>
                        <a:spcAft>
                          <a:spcPts val="0"/>
                        </a:spcAft>
                        <a:buClrTx/>
                        <a:buSzTx/>
                        <a:buFontTx/>
                        <a:buNone/>
                        <a:tabLst/>
                        <a:defRPr/>
                      </a:pPr>
                      <a:r>
                        <a:rPr lang="pl-PL" sz="1400" b="1" dirty="0" smtClean="0">
                          <a:latin typeface="+mn-lt"/>
                        </a:rPr>
                        <a:t>Liczba  punktów</a:t>
                      </a:r>
                    </a:p>
                  </a:txBody>
                  <a:tcPr anchor="ctr"/>
                </a:tc>
                <a:extLst>
                  <a:ext uri="{0D108BD9-81ED-4DB2-BD59-A6C34878D82A}">
                    <a16:rowId xmlns:a16="http://schemas.microsoft.com/office/drawing/2014/main" val="10000"/>
                  </a:ext>
                </a:extLst>
              </a:tr>
              <a:tr h="3773201">
                <a:tc>
                  <a:txBody>
                    <a:bodyPr/>
                    <a:lstStyle/>
                    <a:p>
                      <a:pPr algn="l"/>
                      <a:r>
                        <a:rPr lang="pl-PL" sz="1200" dirty="0" smtClean="0">
                          <a:latin typeface="+mn-lt"/>
                        </a:rPr>
                        <a:t>7.</a:t>
                      </a:r>
                      <a:endParaRPr lang="pl-PL" sz="1200" dirty="0">
                        <a:latin typeface="+mn-lt"/>
                      </a:endParaRPr>
                    </a:p>
                  </a:txBody>
                  <a:tcPr anchor="ctr" anchorCtr="1">
                    <a:solidFill>
                      <a:schemeClr val="accent1">
                        <a:lumMod val="20000"/>
                        <a:lumOff val="80000"/>
                      </a:schemeClr>
                    </a:solidFill>
                  </a:tcPr>
                </a:tc>
                <a:tc>
                  <a:txBody>
                    <a:bodyPr/>
                    <a:lstStyle/>
                    <a:p>
                      <a:pPr algn="ctr">
                        <a:lnSpc>
                          <a:spcPct val="150000"/>
                        </a:lnSpc>
                      </a:pPr>
                      <a:r>
                        <a:rPr lang="pl-PL" sz="1200" dirty="0" smtClean="0">
                          <a:effectLst/>
                          <a:latin typeface="+mn-lt"/>
                          <a:ea typeface="Calibri"/>
                          <a:cs typeface="Arial"/>
                        </a:rPr>
                        <a:t>Projekt wykorzystuje</a:t>
                      </a:r>
                      <a:r>
                        <a:rPr lang="pl-PL" sz="1200" baseline="0" dirty="0" smtClean="0">
                          <a:effectLst/>
                          <a:latin typeface="+mn-lt"/>
                          <a:ea typeface="Calibri"/>
                          <a:cs typeface="Arial"/>
                        </a:rPr>
                        <a:t> </a:t>
                      </a:r>
                      <a:r>
                        <a:rPr lang="pl-PL" sz="1200" baseline="0" dirty="0" err="1" smtClean="0">
                          <a:effectLst/>
                          <a:latin typeface="+mn-lt"/>
                          <a:ea typeface="Calibri"/>
                          <a:cs typeface="Arial"/>
                        </a:rPr>
                        <a:t>zwalidowane</a:t>
                      </a:r>
                      <a:r>
                        <a:rPr lang="pl-PL" sz="1200" baseline="0" dirty="0" smtClean="0">
                          <a:effectLst/>
                          <a:latin typeface="+mn-lt"/>
                          <a:ea typeface="Calibri"/>
                          <a:cs typeface="Arial"/>
                        </a:rPr>
                        <a:t> produkty finalne (rozwiązania, instrumenty, narzędzia i metody pracy) wypracowane w ramach projektów innowacyjnych Programu Inicjatywy Wspólnotowej EQUAL, Programu Operacyjnego Kapitał Ludzki lub PO WER.</a:t>
                      </a:r>
                      <a:endParaRPr lang="pl-PL" sz="1200" dirty="0"/>
                    </a:p>
                  </a:txBody>
                  <a:tcPr marL="68580" marR="68580" marT="0" marB="0" anchor="ctr">
                    <a:solidFill>
                      <a:schemeClr val="accent1">
                        <a:lumMod val="20000"/>
                        <a:lumOff val="80000"/>
                      </a:schemeClr>
                    </a:solidFill>
                  </a:tcPr>
                </a:tc>
                <a:tc>
                  <a:txBody>
                    <a:bodyPr/>
                    <a:lstStyle/>
                    <a:p>
                      <a:pPr>
                        <a:spcAft>
                          <a:spcPts val="0"/>
                        </a:spcAft>
                      </a:pPr>
                      <a:r>
                        <a:rPr lang="pl-PL" sz="1200" dirty="0" smtClean="0">
                          <a:solidFill>
                            <a:srgbClr val="000000"/>
                          </a:solidFill>
                          <a:effectLst/>
                          <a:latin typeface="+mn-lt"/>
                          <a:ea typeface="Calibri"/>
                          <a:cs typeface="Arial"/>
                        </a:rPr>
                        <a:t>Projekt przewiduje wdrożenie skutecznych i efektywnych</a:t>
                      </a:r>
                      <a:r>
                        <a:rPr lang="pl-PL" sz="1200" baseline="0" dirty="0" smtClean="0">
                          <a:solidFill>
                            <a:srgbClr val="000000"/>
                          </a:solidFill>
                          <a:effectLst/>
                          <a:latin typeface="+mn-lt"/>
                          <a:ea typeface="Calibri"/>
                          <a:cs typeface="Arial"/>
                        </a:rPr>
                        <a:t> rozwiązań, instrumentów, narzędzi i metody pracy wypracowanych w ramach projektów innowacyjnych w Programie Inicjatywy Wspólnotowej EQUAL, Programie Operacyjnym Kapitał Ludzki lub  PO WER </a:t>
                      </a:r>
                      <a:r>
                        <a:rPr lang="pl-PL" sz="1200" dirty="0" smtClean="0">
                          <a:solidFill>
                            <a:srgbClr val="000000"/>
                          </a:solidFill>
                          <a:effectLst/>
                          <a:latin typeface="+mn-lt"/>
                          <a:ea typeface="Calibri"/>
                          <a:cs typeface="Arial"/>
                        </a:rPr>
                        <a:t>– 2 pkt.</a:t>
                      </a:r>
                    </a:p>
                    <a:p>
                      <a:pPr>
                        <a:spcAft>
                          <a:spcPts val="0"/>
                        </a:spcAft>
                      </a:pPr>
                      <a:endParaRPr lang="pl-PL" sz="1200" dirty="0" smtClean="0">
                        <a:solidFill>
                          <a:srgbClr val="000000"/>
                        </a:solidFill>
                        <a:effectLst/>
                        <a:latin typeface="+mn-lt"/>
                        <a:ea typeface="Calibri"/>
                        <a:cs typeface="Calibri"/>
                      </a:endParaRPr>
                    </a:p>
                    <a:p>
                      <a:r>
                        <a:rPr lang="pl-PL" sz="1200" dirty="0" smtClean="0">
                          <a:effectLst/>
                          <a:latin typeface="+mn-lt"/>
                          <a:ea typeface="Calibri"/>
                          <a:cs typeface="Arial"/>
                        </a:rPr>
                        <a:t>Brak spełnienia ww. warunków lub brak informacji w tym zakresie – 0 pkt</a:t>
                      </a:r>
                      <a:endParaRPr lang="pl-PL" sz="1200" kern="1200" dirty="0">
                        <a:solidFill>
                          <a:schemeClr val="dk1"/>
                        </a:solidFill>
                        <a:effectLst/>
                        <a:latin typeface="+mn-lt"/>
                        <a:ea typeface="+mn-ea"/>
                        <a:cs typeface="+mn-cs"/>
                      </a:endParaRPr>
                    </a:p>
                  </a:txBody>
                  <a:tcPr anchor="ctr" anchorCtr="1">
                    <a:solidFill>
                      <a:schemeClr val="accent1">
                        <a:lumMod val="20000"/>
                        <a:lumOff val="80000"/>
                      </a:schemeClr>
                    </a:solidFill>
                  </a:tcPr>
                </a:tc>
                <a:tc>
                  <a:txBody>
                    <a:bodyPr/>
                    <a:lstStyle/>
                    <a:p>
                      <a:pPr algn="ctr"/>
                      <a:r>
                        <a:rPr lang="pl-PL" sz="1200" kern="1200" dirty="0" smtClean="0">
                          <a:solidFill>
                            <a:schemeClr val="dk1"/>
                          </a:solidFill>
                          <a:effectLst/>
                          <a:latin typeface="+mn-lt"/>
                          <a:ea typeface="+mn-ea"/>
                          <a:cs typeface="+mn-cs"/>
                        </a:rPr>
                        <a:t>2</a:t>
                      </a:r>
                      <a:endParaRPr lang="pl-PL" sz="1200" dirty="0">
                        <a:latin typeface="+mn-lt"/>
                      </a:endParaRPr>
                    </a:p>
                  </a:txBody>
                  <a:tcPr anchor="ctr" anchorCtr="1">
                    <a:solidFill>
                      <a:schemeClr val="accent1">
                        <a:lumMod val="20000"/>
                        <a:lumOff val="80000"/>
                      </a:schemeClr>
                    </a:solidFill>
                  </a:tcPr>
                </a:tc>
                <a:extLst>
                  <a:ext uri="{0D108BD9-81ED-4DB2-BD59-A6C34878D82A}">
                    <a16:rowId xmlns:a16="http://schemas.microsoft.com/office/drawing/2014/main" val="10001"/>
                  </a:ext>
                </a:extLst>
              </a:tr>
            </a:tbl>
          </a:graphicData>
        </a:graphic>
      </p:graphicFrame>
      <p:pic>
        <p:nvPicPr>
          <p:cNvPr id="4" name="Obraz 3"/>
          <p:cNvPicPr>
            <a:picLocks noChangeAspect="1"/>
          </p:cNvPicPr>
          <p:nvPr/>
        </p:nvPicPr>
        <p:blipFill>
          <a:blip r:embed="rId3"/>
          <a:stretch>
            <a:fillRect/>
          </a:stretch>
        </p:blipFill>
        <p:spPr>
          <a:xfrm>
            <a:off x="4948174" y="332823"/>
            <a:ext cx="4096769" cy="386964"/>
          </a:xfrm>
          <a:prstGeom prst="rect">
            <a:avLst/>
          </a:prstGeom>
        </p:spPr>
      </p:pic>
    </p:spTree>
    <p:extLst>
      <p:ext uri="{BB962C8B-B14F-4D97-AF65-F5344CB8AC3E}">
        <p14:creationId xmlns:p14="http://schemas.microsoft.com/office/powerpoint/2010/main" val="24205908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numeru slajdu 2"/>
          <p:cNvSpPr>
            <a:spLocks noGrp="1"/>
          </p:cNvSpPr>
          <p:nvPr>
            <p:ph type="sldNum" sz="quarter" idx="10"/>
          </p:nvPr>
        </p:nvSpPr>
        <p:spPr/>
        <p:txBody>
          <a:bodyPr/>
          <a:lstStyle/>
          <a:p>
            <a:pPr>
              <a:defRPr/>
            </a:pPr>
            <a:fld id="{F3F8FC2D-04C0-4BAF-8776-9BA560CD414A}" type="slidenum">
              <a:rPr lang="pl-PL" altLang="pl-PL" smtClean="0"/>
              <a:pPr>
                <a:defRPr/>
              </a:pPr>
              <a:t>21</a:t>
            </a:fld>
            <a:endParaRPr lang="pl-PL" altLang="pl-PL"/>
          </a:p>
        </p:txBody>
      </p:sp>
      <p:pic>
        <p:nvPicPr>
          <p:cNvPr id="5" name="Obraz 4"/>
          <p:cNvPicPr>
            <a:picLocks noChangeAspect="1"/>
          </p:cNvPicPr>
          <p:nvPr/>
        </p:nvPicPr>
        <p:blipFill>
          <a:blip r:embed="rId2"/>
          <a:stretch>
            <a:fillRect/>
          </a:stretch>
        </p:blipFill>
        <p:spPr>
          <a:xfrm>
            <a:off x="4928719" y="292533"/>
            <a:ext cx="4096769" cy="386964"/>
          </a:xfrm>
          <a:prstGeom prst="rect">
            <a:avLst/>
          </a:prstGeom>
        </p:spPr>
      </p:pic>
      <p:sp>
        <p:nvSpPr>
          <p:cNvPr id="2" name="Symbol zastępczy zawartości 1"/>
          <p:cNvSpPr>
            <a:spLocks noGrp="1"/>
          </p:cNvSpPr>
          <p:nvPr>
            <p:ph idx="1"/>
          </p:nvPr>
        </p:nvSpPr>
        <p:spPr>
          <a:xfrm>
            <a:off x="628650" y="1838527"/>
            <a:ext cx="7886700" cy="3122579"/>
          </a:xfrm>
        </p:spPr>
        <p:txBody>
          <a:bodyPr anchor="ctr"/>
          <a:lstStyle/>
          <a:p>
            <a:pPr marL="0" indent="0" algn="ctr">
              <a:buNone/>
            </a:pPr>
            <a:r>
              <a:rPr lang="pl-PL" dirty="0" smtClean="0"/>
              <a:t>Dziękuję za uwagę</a:t>
            </a:r>
          </a:p>
          <a:p>
            <a:pPr marL="0" indent="0" algn="ctr">
              <a:buNone/>
            </a:pPr>
            <a:r>
              <a:rPr lang="pl-PL" sz="2000" dirty="0" smtClean="0"/>
              <a:t>Departament Rozwoju Regionalnego i Funduszy Europejskich</a:t>
            </a:r>
          </a:p>
          <a:p>
            <a:pPr marL="0" indent="0" algn="ctr">
              <a:buNone/>
            </a:pPr>
            <a:r>
              <a:rPr lang="pl-PL" sz="2000" dirty="0"/>
              <a:t>Urząd Marszałkowski Województwa </a:t>
            </a:r>
            <a:r>
              <a:rPr lang="pl-PL" sz="2000" dirty="0" smtClean="0"/>
              <a:t>Mazowieckiego</a:t>
            </a:r>
          </a:p>
          <a:p>
            <a:pPr marL="0" indent="0" algn="ctr">
              <a:buNone/>
            </a:pPr>
            <a:r>
              <a:rPr lang="pl-PL" sz="2000" dirty="0" smtClean="0"/>
              <a:t>Biuro Programowania EFS</a:t>
            </a:r>
          </a:p>
          <a:p>
            <a:pPr marL="0" indent="0" algn="ctr">
              <a:buNone/>
            </a:pPr>
            <a:r>
              <a:rPr lang="pl-PL" sz="2000" dirty="0" smtClean="0">
                <a:hlinkClick r:id="rId3"/>
              </a:rPr>
              <a:t>dsrr@mazovia.pl</a:t>
            </a:r>
            <a:r>
              <a:rPr lang="pl-PL" sz="2000" dirty="0" smtClean="0"/>
              <a:t> </a:t>
            </a:r>
            <a:endParaRPr lang="pl-PL" sz="2000" dirty="0"/>
          </a:p>
        </p:txBody>
      </p:sp>
    </p:spTree>
    <p:extLst>
      <p:ext uri="{BB962C8B-B14F-4D97-AF65-F5344CB8AC3E}">
        <p14:creationId xmlns:p14="http://schemas.microsoft.com/office/powerpoint/2010/main" val="95101451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numeru slajdu 2"/>
          <p:cNvSpPr>
            <a:spLocks noGrp="1"/>
          </p:cNvSpPr>
          <p:nvPr>
            <p:ph type="sldNum" sz="quarter" idx="10"/>
          </p:nvPr>
        </p:nvSpPr>
        <p:spPr/>
        <p:txBody>
          <a:bodyPr/>
          <a:lstStyle/>
          <a:p>
            <a:pPr>
              <a:defRPr/>
            </a:pPr>
            <a:fld id="{F3F8FC2D-04C0-4BAF-8776-9BA560CD414A}" type="slidenum">
              <a:rPr lang="pl-PL" altLang="pl-PL" smtClean="0"/>
              <a:pPr>
                <a:defRPr/>
              </a:pPr>
              <a:t>3</a:t>
            </a:fld>
            <a:endParaRPr lang="pl-PL" altLang="pl-PL"/>
          </a:p>
        </p:txBody>
      </p:sp>
      <p:pic>
        <p:nvPicPr>
          <p:cNvPr id="5" name="Obraz 4"/>
          <p:cNvPicPr>
            <a:picLocks noChangeAspect="1"/>
          </p:cNvPicPr>
          <p:nvPr/>
        </p:nvPicPr>
        <p:blipFill>
          <a:blip r:embed="rId2"/>
          <a:stretch>
            <a:fillRect/>
          </a:stretch>
        </p:blipFill>
        <p:spPr>
          <a:xfrm>
            <a:off x="4928719" y="292533"/>
            <a:ext cx="4096769" cy="386964"/>
          </a:xfrm>
          <a:prstGeom prst="rect">
            <a:avLst/>
          </a:prstGeom>
        </p:spPr>
      </p:pic>
      <p:sp>
        <p:nvSpPr>
          <p:cNvPr id="2" name="Symbol zastępczy zawartości 1"/>
          <p:cNvSpPr>
            <a:spLocks noGrp="1"/>
          </p:cNvSpPr>
          <p:nvPr>
            <p:ph idx="1"/>
          </p:nvPr>
        </p:nvSpPr>
        <p:spPr>
          <a:xfrm>
            <a:off x="628650" y="1838527"/>
            <a:ext cx="7886700" cy="4047923"/>
          </a:xfrm>
        </p:spPr>
        <p:txBody>
          <a:bodyPr anchor="ctr"/>
          <a:lstStyle/>
          <a:p>
            <a:pPr marL="0" indent="0" algn="ctr">
              <a:buNone/>
              <a:defRPr/>
            </a:pPr>
            <a:r>
              <a:rPr lang="pl-PL" sz="3200" b="1" dirty="0"/>
              <a:t>Poddziałanie 9.2.1</a:t>
            </a:r>
          </a:p>
          <a:p>
            <a:endParaRPr lang="pl-PL" b="1" dirty="0"/>
          </a:p>
          <a:p>
            <a:pPr marL="0" indent="0">
              <a:buNone/>
            </a:pPr>
            <a:endParaRPr lang="pl-PL" dirty="0"/>
          </a:p>
          <a:p>
            <a:pPr marL="0" indent="0">
              <a:buNone/>
            </a:pPr>
            <a:r>
              <a:rPr lang="pl-PL" b="1" dirty="0"/>
              <a:t>Typ projektu: </a:t>
            </a:r>
          </a:p>
          <a:p>
            <a:pPr marL="0" indent="0">
              <a:buNone/>
            </a:pPr>
            <a:r>
              <a:rPr lang="pl-PL" b="1" dirty="0"/>
              <a:t>Rozwój usług społecznych świadczonych w społeczności lokalnej realizowanych na rzecz osób niesamodzielnych </a:t>
            </a:r>
          </a:p>
          <a:p>
            <a:pPr marL="0" indent="0" algn="ctr">
              <a:lnSpc>
                <a:spcPct val="150000"/>
              </a:lnSpc>
              <a:buNone/>
              <a:defRPr/>
            </a:pPr>
            <a:endParaRPr lang="pl-PL" dirty="0"/>
          </a:p>
        </p:txBody>
      </p:sp>
    </p:spTree>
    <p:extLst>
      <p:ext uri="{BB962C8B-B14F-4D97-AF65-F5344CB8AC3E}">
        <p14:creationId xmlns:p14="http://schemas.microsoft.com/office/powerpoint/2010/main" val="13770746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ymbol zastępczy numeru slajdu 4"/>
          <p:cNvSpPr>
            <a:spLocks noGrp="1"/>
          </p:cNvSpPr>
          <p:nvPr>
            <p:ph type="sldNum" sz="quarter" idx="10"/>
          </p:nvPr>
        </p:nvSpPr>
        <p:spPr/>
        <p:txBody>
          <a:bodyPr/>
          <a:lstStyle/>
          <a:p>
            <a:pPr>
              <a:defRPr/>
            </a:pPr>
            <a:fld id="{06C5961D-26AB-46AA-91FA-26F7DD722FD0}" type="slidenum">
              <a:rPr lang="pl-PL" altLang="pl-PL" smtClean="0"/>
              <a:pPr>
                <a:defRPr/>
              </a:pPr>
              <a:t>4</a:t>
            </a:fld>
            <a:endParaRPr lang="pl-PL" altLang="pl-PL"/>
          </a:p>
        </p:txBody>
      </p:sp>
      <p:pic>
        <p:nvPicPr>
          <p:cNvPr id="6" name="Obraz 5"/>
          <p:cNvPicPr>
            <a:picLocks noChangeAspect="1"/>
          </p:cNvPicPr>
          <p:nvPr/>
        </p:nvPicPr>
        <p:blipFill>
          <a:blip r:embed="rId2"/>
          <a:stretch>
            <a:fillRect/>
          </a:stretch>
        </p:blipFill>
        <p:spPr>
          <a:xfrm>
            <a:off x="4928719" y="342551"/>
            <a:ext cx="4096769" cy="386964"/>
          </a:xfrm>
          <a:prstGeom prst="rect">
            <a:avLst/>
          </a:prstGeom>
        </p:spPr>
      </p:pic>
      <p:graphicFrame>
        <p:nvGraphicFramePr>
          <p:cNvPr id="9" name="Tabela 8"/>
          <p:cNvGraphicFramePr>
            <a:graphicFrameLocks noGrp="1"/>
          </p:cNvGraphicFramePr>
          <p:nvPr>
            <p:extLst>
              <p:ext uri="{D42A27DB-BD31-4B8C-83A1-F6EECF244321}">
                <p14:modId xmlns:p14="http://schemas.microsoft.com/office/powerpoint/2010/main" val="2695952210"/>
              </p:ext>
            </p:extLst>
          </p:nvPr>
        </p:nvGraphicFramePr>
        <p:xfrm>
          <a:off x="267041" y="1015387"/>
          <a:ext cx="8012612" cy="4644690"/>
        </p:xfrm>
        <a:graphic>
          <a:graphicData uri="http://schemas.openxmlformats.org/drawingml/2006/table">
            <a:tbl>
              <a:tblPr firstRow="1" bandRow="1">
                <a:tableStyleId>{5C22544A-7EE6-4342-B048-85BDC9FD1C3A}</a:tableStyleId>
              </a:tblPr>
              <a:tblGrid>
                <a:gridCol w="511838">
                  <a:extLst>
                    <a:ext uri="{9D8B030D-6E8A-4147-A177-3AD203B41FA5}">
                      <a16:colId xmlns:a16="http://schemas.microsoft.com/office/drawing/2014/main" val="20000"/>
                    </a:ext>
                  </a:extLst>
                </a:gridCol>
                <a:gridCol w="1888121">
                  <a:extLst>
                    <a:ext uri="{9D8B030D-6E8A-4147-A177-3AD203B41FA5}">
                      <a16:colId xmlns:a16="http://schemas.microsoft.com/office/drawing/2014/main" val="20001"/>
                    </a:ext>
                  </a:extLst>
                </a:gridCol>
                <a:gridCol w="4495800">
                  <a:extLst>
                    <a:ext uri="{9D8B030D-6E8A-4147-A177-3AD203B41FA5}">
                      <a16:colId xmlns:a16="http://schemas.microsoft.com/office/drawing/2014/main" val="20002"/>
                    </a:ext>
                  </a:extLst>
                </a:gridCol>
                <a:gridCol w="1116853">
                  <a:extLst>
                    <a:ext uri="{9D8B030D-6E8A-4147-A177-3AD203B41FA5}">
                      <a16:colId xmlns:a16="http://schemas.microsoft.com/office/drawing/2014/main" val="94800115"/>
                    </a:ext>
                  </a:extLst>
                </a:gridCol>
              </a:tblGrid>
              <a:tr h="404911">
                <a:tc gridSpan="4">
                  <a:txBody>
                    <a:bodyPr/>
                    <a:lstStyle/>
                    <a:p>
                      <a:pPr algn="ctr"/>
                      <a:r>
                        <a:rPr lang="pl-PL" sz="2400" b="1" dirty="0" smtClean="0">
                          <a:solidFill>
                            <a:schemeClr val="bg1"/>
                          </a:solidFill>
                        </a:rPr>
                        <a:t>Kryteria dostępu weryfikowane na etapie oceny formalnej</a:t>
                      </a:r>
                      <a:endParaRPr lang="pl-PL" sz="2400" b="1" dirty="0">
                        <a:solidFill>
                          <a:schemeClr val="bg1"/>
                        </a:solidFill>
                      </a:endParaRPr>
                    </a:p>
                  </a:txBody>
                  <a:tcPr anchor="ctr"/>
                </a:tc>
                <a:tc hMerge="1">
                  <a:txBody>
                    <a:bodyPr/>
                    <a:lstStyle/>
                    <a:p>
                      <a:pPr algn="ctr"/>
                      <a:endParaRPr lang="pl-PL" sz="1400" b="1" dirty="0"/>
                    </a:p>
                  </a:txBody>
                  <a:tcPr anchor="ct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pl-PL" sz="1400" b="1" kern="1200" dirty="0" smtClean="0">
                        <a:solidFill>
                          <a:schemeClr val="lt1"/>
                        </a:solidFill>
                        <a:latin typeface="+mn-lt"/>
                        <a:ea typeface="+mn-ea"/>
                        <a:cs typeface="+mn-cs"/>
                      </a:endParaRPr>
                    </a:p>
                  </a:txBody>
                  <a:tcPr anchor="ctr"/>
                </a:tc>
                <a:tc hMerge="1">
                  <a:txBody>
                    <a:bodyPr/>
                    <a:lstStyle/>
                    <a:p>
                      <a:endParaRPr lang="pl-PL"/>
                    </a:p>
                  </a:txBody>
                  <a:tcPr/>
                </a:tc>
                <a:extLst>
                  <a:ext uri="{0D108BD9-81ED-4DB2-BD59-A6C34878D82A}">
                    <a16:rowId xmlns:a16="http://schemas.microsoft.com/office/drawing/2014/main" val="10000"/>
                  </a:ext>
                </a:extLst>
              </a:tr>
              <a:tr h="327339">
                <a:tc>
                  <a:txBody>
                    <a:bodyPr/>
                    <a:lstStyle/>
                    <a:p>
                      <a:pPr algn="ctr"/>
                      <a:r>
                        <a:rPr lang="pl-PL" sz="1400" b="1" kern="1200" dirty="0" smtClean="0">
                          <a:solidFill>
                            <a:schemeClr val="bg1"/>
                          </a:solidFill>
                          <a:latin typeface="+mn-lt"/>
                          <a:ea typeface="+mn-ea"/>
                          <a:cs typeface="+mn-cs"/>
                        </a:rPr>
                        <a:t>L.p.</a:t>
                      </a:r>
                      <a:endParaRPr lang="pl-PL" sz="1400" b="1" dirty="0">
                        <a:solidFill>
                          <a:schemeClr val="bg1"/>
                        </a:solidFill>
                      </a:endParaRPr>
                    </a:p>
                  </a:txBody>
                  <a:tcPr anchor="ctr">
                    <a:solidFill>
                      <a:schemeClr val="accent1"/>
                    </a:solidFill>
                  </a:tcPr>
                </a:tc>
                <a:tc>
                  <a:txBody>
                    <a:bodyPr/>
                    <a:lstStyle/>
                    <a:p>
                      <a:pPr algn="ctr"/>
                      <a:r>
                        <a:rPr lang="pl-PL" sz="1400" b="1" kern="1200" dirty="0" smtClean="0">
                          <a:solidFill>
                            <a:schemeClr val="bg1"/>
                          </a:solidFill>
                          <a:latin typeface="+mn-lt"/>
                          <a:ea typeface="+mn-ea"/>
                          <a:cs typeface="+mn-cs"/>
                        </a:rPr>
                        <a:t>Kryterium</a:t>
                      </a:r>
                      <a:endParaRPr lang="pl-PL" sz="1400" b="1" dirty="0">
                        <a:solidFill>
                          <a:schemeClr val="bg1"/>
                        </a:solidFill>
                      </a:endParaRPr>
                    </a:p>
                  </a:txBody>
                  <a:tcPr anchor="ctr">
                    <a:solidFill>
                      <a:schemeClr val="accent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pl-PL" sz="1400" b="1" kern="1200" dirty="0" smtClean="0">
                          <a:solidFill>
                            <a:schemeClr val="bg1"/>
                          </a:solidFill>
                          <a:latin typeface="+mn-lt"/>
                          <a:ea typeface="+mn-ea"/>
                          <a:cs typeface="+mn-cs"/>
                        </a:rPr>
                        <a:t>Opis</a:t>
                      </a:r>
                      <a:r>
                        <a:rPr lang="pl-PL" sz="1400" b="1" kern="1200" baseline="0" dirty="0" smtClean="0">
                          <a:solidFill>
                            <a:schemeClr val="bg1"/>
                          </a:solidFill>
                          <a:latin typeface="+mn-lt"/>
                          <a:ea typeface="+mn-ea"/>
                          <a:cs typeface="+mn-cs"/>
                        </a:rPr>
                        <a:t> kryterium</a:t>
                      </a:r>
                      <a:endParaRPr lang="pl-PL" sz="1400" b="1" kern="1200" dirty="0" smtClean="0">
                        <a:solidFill>
                          <a:schemeClr val="bg1"/>
                        </a:solidFill>
                        <a:latin typeface="+mn-lt"/>
                        <a:ea typeface="+mn-ea"/>
                        <a:cs typeface="+mn-cs"/>
                      </a:endParaRPr>
                    </a:p>
                  </a:txBody>
                  <a:tcPr anchor="ctr">
                    <a:solidFill>
                      <a:schemeClr val="accent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pl-PL" sz="1400" b="1" kern="1200" dirty="0" smtClean="0">
                          <a:solidFill>
                            <a:schemeClr val="bg1"/>
                          </a:solidFill>
                          <a:latin typeface="+mn-lt"/>
                          <a:ea typeface="+mn-ea"/>
                          <a:cs typeface="+mn-cs"/>
                        </a:rPr>
                        <a:t>Punktacja</a:t>
                      </a:r>
                      <a:endParaRPr lang="pl-PL" sz="1400" b="1" kern="1200" dirty="0" smtClean="0">
                        <a:solidFill>
                          <a:schemeClr val="bg1"/>
                        </a:solidFill>
                        <a:latin typeface="+mn-lt"/>
                        <a:ea typeface="+mn-ea"/>
                        <a:cs typeface="+mn-cs"/>
                      </a:endParaRPr>
                    </a:p>
                  </a:txBody>
                  <a:tcPr anchor="ctr">
                    <a:solidFill>
                      <a:schemeClr val="accent1"/>
                    </a:solidFill>
                  </a:tcPr>
                </a:tc>
                <a:extLst>
                  <a:ext uri="{0D108BD9-81ED-4DB2-BD59-A6C34878D82A}">
                    <a16:rowId xmlns:a16="http://schemas.microsoft.com/office/drawing/2014/main" val="10001"/>
                  </a:ext>
                </a:extLst>
              </a:tr>
              <a:tr h="3860151">
                <a:tc>
                  <a:txBody>
                    <a:bodyPr/>
                    <a:lstStyle/>
                    <a:p>
                      <a:pPr algn="ctr"/>
                      <a:r>
                        <a:rPr lang="pl-PL" sz="1200" dirty="0" smtClean="0">
                          <a:latin typeface="+mn-lt"/>
                        </a:rPr>
                        <a:t>1.</a:t>
                      </a:r>
                      <a:endParaRPr lang="pl-PL" sz="1200" dirty="0">
                        <a:latin typeface="+mn-lt"/>
                      </a:endParaRPr>
                    </a:p>
                  </a:txBody>
                  <a:tcPr anchor="ctr" anchorCtr="1">
                    <a:solidFill>
                      <a:schemeClr val="accent1">
                        <a:lumMod val="20000"/>
                        <a:lumOff val="80000"/>
                      </a:schemeClr>
                    </a:solidFill>
                  </a:tcPr>
                </a:tc>
                <a:tc>
                  <a:txBody>
                    <a:bodyPr/>
                    <a:lstStyle/>
                    <a:p>
                      <a:pPr algn="l">
                        <a:lnSpc>
                          <a:spcPct val="100000"/>
                        </a:lnSpc>
                      </a:pPr>
                      <a:r>
                        <a:rPr lang="pl-PL" sz="1200" kern="1200" dirty="0" smtClean="0">
                          <a:solidFill>
                            <a:schemeClr val="dk1"/>
                          </a:solidFill>
                          <a:effectLst/>
                          <a:latin typeface="+mn-lt"/>
                          <a:ea typeface="+mn-ea"/>
                          <a:cs typeface="+mn-cs"/>
                        </a:rPr>
                        <a:t>Okres realizacji projektu wynosi maksymalnie 24 miesiące. </a:t>
                      </a:r>
                    </a:p>
                  </a:txBody>
                  <a:tcPr anchor="ctr" anchorCtr="1">
                    <a:solidFill>
                      <a:schemeClr val="accent1">
                        <a:lumMod val="20000"/>
                        <a:lumOff val="80000"/>
                      </a:schemeClr>
                    </a:solidFill>
                  </a:tcPr>
                </a:tc>
                <a:tc>
                  <a:txBody>
                    <a:bodyPr/>
                    <a:lstStyle/>
                    <a:p>
                      <a:pPr marL="0" algn="l" defTabSz="914400" rtl="0" eaLnBrk="1" latinLnBrk="0" hangingPunct="1">
                        <a:lnSpc>
                          <a:spcPct val="100000"/>
                        </a:lnSpc>
                      </a:pPr>
                      <a:r>
                        <a:rPr lang="pl-PL" sz="1200" kern="1200" dirty="0" smtClean="0">
                          <a:solidFill>
                            <a:schemeClr val="dk1"/>
                          </a:solidFill>
                          <a:effectLst/>
                          <a:latin typeface="+mn-lt"/>
                          <a:ea typeface="+mn-ea"/>
                          <a:cs typeface="+mn-cs"/>
                        </a:rPr>
                        <a:t>Spełnienie kryterium będzie oceniane na podstawie zapisów we wniosku o dofinansowanie (punkt A6. Planowany okres realizacji projektu).</a:t>
                      </a:r>
                    </a:p>
                    <a:p>
                      <a:pPr marL="0" algn="l" defTabSz="914400" rtl="0" eaLnBrk="1" latinLnBrk="0" hangingPunct="1">
                        <a:lnSpc>
                          <a:spcPct val="100000"/>
                        </a:lnSpc>
                      </a:pPr>
                      <a:endParaRPr lang="pl-PL" sz="1200" kern="1200" dirty="0" smtClean="0">
                        <a:solidFill>
                          <a:schemeClr val="dk1"/>
                        </a:solidFill>
                        <a:effectLst/>
                        <a:latin typeface="+mn-lt"/>
                        <a:ea typeface="+mn-ea"/>
                        <a:cs typeface="+mn-cs"/>
                      </a:endParaRPr>
                    </a:p>
                    <a:p>
                      <a:pPr marL="0" algn="l" defTabSz="914400" rtl="0" eaLnBrk="1" latinLnBrk="0" hangingPunct="1">
                        <a:lnSpc>
                          <a:spcPct val="100000"/>
                        </a:lnSpc>
                      </a:pPr>
                      <a:r>
                        <a:rPr lang="pl-PL" sz="1200" kern="1200" dirty="0" smtClean="0">
                          <a:solidFill>
                            <a:schemeClr val="dk1"/>
                          </a:solidFill>
                          <a:effectLst/>
                          <a:latin typeface="+mn-lt"/>
                          <a:ea typeface="+mn-ea"/>
                          <a:cs typeface="+mn-cs"/>
                        </a:rPr>
                        <a:t>Ograniczony czas realizacji projektu będzie skutkował precyzyjnym planowaniem przez Wnioskodawców zamierzonych przedsięwzięć, co wpłynie na zwiększenie efektywności wsparcia oraz przyczyni się do osiągnięcia zakładanych rezultatów.</a:t>
                      </a:r>
                    </a:p>
                    <a:p>
                      <a:pPr marL="0" algn="l" defTabSz="914400" rtl="0" eaLnBrk="1" latinLnBrk="0" hangingPunct="1">
                        <a:lnSpc>
                          <a:spcPct val="100000"/>
                        </a:lnSpc>
                      </a:pPr>
                      <a:endParaRPr lang="pl-PL" sz="1200" kern="1200" dirty="0" smtClean="0">
                        <a:solidFill>
                          <a:schemeClr val="dk1"/>
                        </a:solidFill>
                        <a:effectLst/>
                        <a:latin typeface="+mn-lt"/>
                        <a:ea typeface="+mn-ea"/>
                        <a:cs typeface="+mn-cs"/>
                      </a:endParaRPr>
                    </a:p>
                    <a:p>
                      <a:pPr marL="0" algn="l" defTabSz="914400" rtl="0" eaLnBrk="1" latinLnBrk="0" hangingPunct="1">
                        <a:lnSpc>
                          <a:spcPct val="100000"/>
                        </a:lnSpc>
                      </a:pPr>
                      <a:r>
                        <a:rPr lang="pl-PL" sz="1200" kern="1200" dirty="0" smtClean="0">
                          <a:solidFill>
                            <a:schemeClr val="dk1"/>
                          </a:solidFill>
                          <a:effectLst/>
                          <a:latin typeface="+mn-lt"/>
                          <a:ea typeface="+mn-ea"/>
                          <a:cs typeface="+mn-cs"/>
                        </a:rPr>
                        <a:t>Jednocześnie określony przedział czasowy powinien pozwolić na objęcie wszystkich uczestników projektu zakładanymi formami wsparcia, dając również możliwość podjęcia działań zaradczych w przypadku trudności w realizacji projektu.</a:t>
                      </a:r>
                    </a:p>
                    <a:p>
                      <a:pPr marL="0" algn="l" defTabSz="914400" rtl="0" eaLnBrk="1" latinLnBrk="0" hangingPunct="1">
                        <a:lnSpc>
                          <a:spcPct val="100000"/>
                        </a:lnSpc>
                      </a:pPr>
                      <a:endParaRPr lang="pl-PL" sz="1200" kern="1200" dirty="0" smtClean="0">
                        <a:solidFill>
                          <a:schemeClr val="dk1"/>
                        </a:solidFill>
                        <a:effectLst/>
                        <a:latin typeface="+mn-lt"/>
                        <a:ea typeface="+mn-ea"/>
                        <a:cs typeface="+mn-cs"/>
                      </a:endParaRPr>
                    </a:p>
                    <a:p>
                      <a:pPr marL="0" algn="l" defTabSz="914400" rtl="0" eaLnBrk="1" latinLnBrk="0" hangingPunct="1">
                        <a:lnSpc>
                          <a:spcPct val="100000"/>
                        </a:lnSpc>
                      </a:pPr>
                      <a:r>
                        <a:rPr lang="pl-PL" sz="1200" kern="1200" dirty="0" smtClean="0">
                          <a:solidFill>
                            <a:schemeClr val="dk1"/>
                          </a:solidFill>
                          <a:effectLst/>
                          <a:latin typeface="+mn-lt"/>
                          <a:ea typeface="+mn-ea"/>
                          <a:cs typeface="+mn-cs"/>
                        </a:rPr>
                        <a:t>Spełnienie kryterium jest warunkiem koniecznym do otrzymania dofinansowania. Ocena kryterium jest 0/1. Uzyskanie oceny „0” jest jednoznaczne z odrzuceniem projektu.</a:t>
                      </a:r>
                      <a:endParaRPr lang="pl-PL" sz="1200" kern="1200" dirty="0">
                        <a:solidFill>
                          <a:schemeClr val="dk1"/>
                        </a:solidFill>
                        <a:effectLst/>
                        <a:latin typeface="+mn-lt"/>
                        <a:ea typeface="+mn-ea"/>
                        <a:cs typeface="+mn-cs"/>
                      </a:endParaRPr>
                    </a:p>
                  </a:txBody>
                  <a:tcPr anchor="ctr" anchorCtr="1">
                    <a:solidFill>
                      <a:schemeClr val="accent1">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pl-PL" sz="1200" dirty="0" smtClean="0">
                          <a:latin typeface="+mn-lt"/>
                        </a:rPr>
                        <a:t>0/1</a:t>
                      </a:r>
                    </a:p>
                  </a:txBody>
                  <a:tcPr anchor="ctr" anchorCtr="1"/>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415150653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ymbol zastępczy numeru slajdu 4"/>
          <p:cNvSpPr>
            <a:spLocks noGrp="1"/>
          </p:cNvSpPr>
          <p:nvPr>
            <p:ph type="sldNum" sz="quarter" idx="10"/>
          </p:nvPr>
        </p:nvSpPr>
        <p:spPr/>
        <p:txBody>
          <a:bodyPr/>
          <a:lstStyle/>
          <a:p>
            <a:pPr>
              <a:defRPr/>
            </a:pPr>
            <a:fld id="{06C5961D-26AB-46AA-91FA-26F7DD722FD0}" type="slidenum">
              <a:rPr lang="pl-PL" altLang="pl-PL" smtClean="0"/>
              <a:pPr>
                <a:defRPr/>
              </a:pPr>
              <a:t>5</a:t>
            </a:fld>
            <a:endParaRPr lang="pl-PL" altLang="pl-PL" dirty="0"/>
          </a:p>
        </p:txBody>
      </p:sp>
      <p:pic>
        <p:nvPicPr>
          <p:cNvPr id="6" name="Obraz 5"/>
          <p:cNvPicPr>
            <a:picLocks noChangeAspect="1"/>
          </p:cNvPicPr>
          <p:nvPr/>
        </p:nvPicPr>
        <p:blipFill>
          <a:blip r:embed="rId2"/>
          <a:stretch>
            <a:fillRect/>
          </a:stretch>
        </p:blipFill>
        <p:spPr>
          <a:xfrm>
            <a:off x="4928719" y="342551"/>
            <a:ext cx="4096769" cy="386964"/>
          </a:xfrm>
          <a:prstGeom prst="rect">
            <a:avLst/>
          </a:prstGeom>
        </p:spPr>
      </p:pic>
      <p:graphicFrame>
        <p:nvGraphicFramePr>
          <p:cNvPr id="9" name="Tabela 8"/>
          <p:cNvGraphicFramePr>
            <a:graphicFrameLocks noGrp="1"/>
          </p:cNvGraphicFramePr>
          <p:nvPr>
            <p:extLst>
              <p:ext uri="{D42A27DB-BD31-4B8C-83A1-F6EECF244321}">
                <p14:modId xmlns:p14="http://schemas.microsoft.com/office/powerpoint/2010/main" val="1782990786"/>
              </p:ext>
            </p:extLst>
          </p:nvPr>
        </p:nvGraphicFramePr>
        <p:xfrm>
          <a:off x="104774" y="996336"/>
          <a:ext cx="8920713" cy="5471139"/>
        </p:xfrm>
        <a:graphic>
          <a:graphicData uri="http://schemas.openxmlformats.org/drawingml/2006/table">
            <a:tbl>
              <a:tblPr firstRow="1" bandRow="1">
                <a:tableStyleId>{5C22544A-7EE6-4342-B048-85BDC9FD1C3A}</a:tableStyleId>
              </a:tblPr>
              <a:tblGrid>
                <a:gridCol w="569847">
                  <a:extLst>
                    <a:ext uri="{9D8B030D-6E8A-4147-A177-3AD203B41FA5}">
                      <a16:colId xmlns:a16="http://schemas.microsoft.com/office/drawing/2014/main" val="20000"/>
                    </a:ext>
                  </a:extLst>
                </a:gridCol>
                <a:gridCol w="2325754">
                  <a:extLst>
                    <a:ext uri="{9D8B030D-6E8A-4147-A177-3AD203B41FA5}">
                      <a16:colId xmlns:a16="http://schemas.microsoft.com/office/drawing/2014/main" val="20001"/>
                    </a:ext>
                  </a:extLst>
                </a:gridCol>
                <a:gridCol w="5305425">
                  <a:extLst>
                    <a:ext uri="{9D8B030D-6E8A-4147-A177-3AD203B41FA5}">
                      <a16:colId xmlns:a16="http://schemas.microsoft.com/office/drawing/2014/main" val="20002"/>
                    </a:ext>
                  </a:extLst>
                </a:gridCol>
                <a:gridCol w="719687">
                  <a:extLst>
                    <a:ext uri="{9D8B030D-6E8A-4147-A177-3AD203B41FA5}">
                      <a16:colId xmlns:a16="http://schemas.microsoft.com/office/drawing/2014/main" val="191168479"/>
                    </a:ext>
                  </a:extLst>
                </a:gridCol>
              </a:tblGrid>
              <a:tr h="1212354">
                <a:tc>
                  <a:txBody>
                    <a:bodyPr/>
                    <a:lstStyle/>
                    <a:p>
                      <a:pPr algn="ctr"/>
                      <a:r>
                        <a:rPr lang="pl-PL" sz="1400" b="1" kern="1200" dirty="0" smtClean="0">
                          <a:solidFill>
                            <a:schemeClr val="lt1"/>
                          </a:solidFill>
                          <a:latin typeface="+mn-lt"/>
                          <a:ea typeface="+mn-ea"/>
                          <a:cs typeface="+mn-cs"/>
                        </a:rPr>
                        <a:t>L.p.</a:t>
                      </a:r>
                      <a:endParaRPr lang="pl-PL" sz="1400" b="1" dirty="0"/>
                    </a:p>
                  </a:txBody>
                  <a:tcPr anchor="ctr"/>
                </a:tc>
                <a:tc>
                  <a:txBody>
                    <a:bodyPr/>
                    <a:lstStyle/>
                    <a:p>
                      <a:pPr algn="ctr"/>
                      <a:r>
                        <a:rPr lang="pl-PL" sz="1400" b="1" kern="1200" dirty="0" smtClean="0">
                          <a:solidFill>
                            <a:schemeClr val="lt1"/>
                          </a:solidFill>
                          <a:latin typeface="+mn-lt"/>
                          <a:ea typeface="+mn-ea"/>
                          <a:cs typeface="+mn-cs"/>
                        </a:rPr>
                        <a:t>Kryterium</a:t>
                      </a:r>
                      <a:endParaRPr lang="pl-PL" sz="1400" b="1"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pl-PL" sz="1400" b="1" kern="1200" dirty="0" smtClean="0">
                          <a:solidFill>
                            <a:schemeClr val="lt1"/>
                          </a:solidFill>
                          <a:latin typeface="+mn-lt"/>
                          <a:ea typeface="+mn-ea"/>
                          <a:cs typeface="+mn-cs"/>
                        </a:rPr>
                        <a:t>Opis</a:t>
                      </a:r>
                      <a:r>
                        <a:rPr lang="pl-PL" sz="1400" b="1" kern="1200" baseline="0" dirty="0" smtClean="0">
                          <a:solidFill>
                            <a:schemeClr val="lt1"/>
                          </a:solidFill>
                          <a:latin typeface="+mn-lt"/>
                          <a:ea typeface="+mn-ea"/>
                          <a:cs typeface="+mn-cs"/>
                        </a:rPr>
                        <a:t> kryterium</a:t>
                      </a:r>
                      <a:endParaRPr lang="pl-PL" sz="1400" b="1" kern="1200" dirty="0" smtClean="0">
                        <a:solidFill>
                          <a:schemeClr val="lt1"/>
                        </a:solidFill>
                        <a:latin typeface="+mn-lt"/>
                        <a:ea typeface="+mn-ea"/>
                        <a:cs typeface="+mn-cs"/>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pl-PL" sz="1400" b="1" kern="1200" dirty="0" smtClean="0">
                          <a:solidFill>
                            <a:schemeClr val="lt1"/>
                          </a:solidFill>
                          <a:latin typeface="+mn-lt"/>
                          <a:ea typeface="+mn-ea"/>
                          <a:cs typeface="+mn-cs"/>
                        </a:rPr>
                        <a:t>Punktacja</a:t>
                      </a:r>
                      <a:endParaRPr lang="pl-PL" sz="1400" b="1" kern="1200" dirty="0" smtClean="0">
                        <a:solidFill>
                          <a:schemeClr val="lt1"/>
                        </a:solidFill>
                        <a:latin typeface="+mn-lt"/>
                        <a:ea typeface="+mn-ea"/>
                        <a:cs typeface="+mn-cs"/>
                      </a:endParaRPr>
                    </a:p>
                  </a:txBody>
                  <a:tcPr anchor="ctr"/>
                </a:tc>
                <a:extLst>
                  <a:ext uri="{0D108BD9-81ED-4DB2-BD59-A6C34878D82A}">
                    <a16:rowId xmlns:a16="http://schemas.microsoft.com/office/drawing/2014/main" val="10000"/>
                  </a:ext>
                </a:extLst>
              </a:tr>
              <a:tr h="4258785">
                <a:tc>
                  <a:txBody>
                    <a:bodyPr/>
                    <a:lstStyle/>
                    <a:p>
                      <a:pPr algn="l"/>
                      <a:r>
                        <a:rPr lang="pl-PL" sz="1200" dirty="0" smtClean="0">
                          <a:latin typeface="+mn-lt"/>
                        </a:rPr>
                        <a:t>2.</a:t>
                      </a:r>
                      <a:endParaRPr lang="pl-PL" sz="1200" dirty="0">
                        <a:latin typeface="+mn-lt"/>
                      </a:endParaRPr>
                    </a:p>
                  </a:txBody>
                  <a:tcPr anchor="ctr" anchorCtr="1">
                    <a:solidFill>
                      <a:schemeClr val="accent1">
                        <a:lumMod val="20000"/>
                        <a:lumOff val="80000"/>
                      </a:schemeClr>
                    </a:solidFill>
                  </a:tcPr>
                </a:tc>
                <a:tc>
                  <a:txBody>
                    <a:bodyPr/>
                    <a:lstStyle/>
                    <a:p>
                      <a:pPr algn="ctr">
                        <a:lnSpc>
                          <a:spcPct val="100000"/>
                        </a:lnSpc>
                      </a:pPr>
                      <a:r>
                        <a:rPr lang="pl-PL" sz="1200" dirty="0" smtClean="0">
                          <a:effectLst/>
                          <a:latin typeface="+mn-lt"/>
                          <a:ea typeface="Times New Roman"/>
                          <a:cs typeface="Arial"/>
                        </a:rPr>
                        <a:t>Wnioskodawca zapewnia trwałość miejsc świadczenia usług społecznych utworzonych </a:t>
                      </a:r>
                      <a:br>
                        <a:rPr lang="pl-PL" sz="1200" dirty="0" smtClean="0">
                          <a:effectLst/>
                          <a:latin typeface="+mn-lt"/>
                          <a:ea typeface="Times New Roman"/>
                          <a:cs typeface="Arial"/>
                        </a:rPr>
                      </a:br>
                      <a:r>
                        <a:rPr lang="pl-PL" sz="1200" dirty="0" smtClean="0">
                          <a:effectLst/>
                          <a:latin typeface="+mn-lt"/>
                          <a:ea typeface="Times New Roman"/>
                          <a:cs typeface="Arial"/>
                        </a:rPr>
                        <a:t>w ramach projektu po zakończeniu realizacji projektu co najmniej przez okres odpowiadający okresowi realizacji projektu</a:t>
                      </a:r>
                      <a:endParaRPr lang="pl-PL" sz="1200" dirty="0" smtClean="0">
                        <a:latin typeface="+mn-lt"/>
                      </a:endParaRPr>
                    </a:p>
                  </a:txBody>
                  <a:tcPr anchor="ctr" anchorCtr="1">
                    <a:solidFill>
                      <a:schemeClr val="accent1">
                        <a:lumMod val="20000"/>
                        <a:lumOff val="80000"/>
                      </a:schemeClr>
                    </a:solidFill>
                  </a:tcPr>
                </a:tc>
                <a:tc>
                  <a:txBody>
                    <a:bodyPr/>
                    <a:lstStyle/>
                    <a:p>
                      <a:r>
                        <a:rPr lang="pl-PL" sz="1200" kern="1200" dirty="0" smtClean="0">
                          <a:solidFill>
                            <a:schemeClr val="dk1"/>
                          </a:solidFill>
                          <a:effectLst/>
                          <a:latin typeface="+mn-lt"/>
                          <a:ea typeface="Times New Roman"/>
                          <a:cs typeface="Arial"/>
                        </a:rPr>
                        <a:t>Spełnienie kryterium będzie oceniane na podstawie deklaracji Wnioskodawcy.</a:t>
                      </a:r>
                    </a:p>
                    <a:p>
                      <a:endParaRPr lang="pl-PL" sz="1200" kern="1200" dirty="0" smtClean="0">
                        <a:solidFill>
                          <a:schemeClr val="dk1"/>
                        </a:solidFill>
                        <a:effectLst/>
                        <a:latin typeface="+mn-lt"/>
                        <a:ea typeface="Times New Roman"/>
                        <a:cs typeface="Arial"/>
                      </a:endParaRPr>
                    </a:p>
                    <a:p>
                      <a:r>
                        <a:rPr lang="pl-PL" sz="1200" kern="1200" dirty="0" smtClean="0">
                          <a:solidFill>
                            <a:schemeClr val="dk1"/>
                          </a:solidFill>
                          <a:effectLst/>
                          <a:latin typeface="+mn-lt"/>
                          <a:ea typeface="Times New Roman"/>
                          <a:cs typeface="Arial"/>
                        </a:rPr>
                        <a:t>Trwałość miejsc świadczenia usług społecznych jest rozumiana, jako instytucjonalna gotowość podmiotów do świadczenia usług.</a:t>
                      </a:r>
                    </a:p>
                    <a:p>
                      <a:endParaRPr lang="pl-PL" sz="1200" kern="1200" dirty="0" smtClean="0">
                        <a:solidFill>
                          <a:schemeClr val="dk1"/>
                        </a:solidFill>
                        <a:effectLst/>
                        <a:latin typeface="+mn-lt"/>
                        <a:ea typeface="Times New Roman"/>
                        <a:cs typeface="Arial"/>
                      </a:endParaRPr>
                    </a:p>
                    <a:p>
                      <a:r>
                        <a:rPr lang="pl-PL" sz="1200" kern="1200" dirty="0" smtClean="0">
                          <a:solidFill>
                            <a:schemeClr val="dk1"/>
                          </a:solidFill>
                          <a:effectLst/>
                          <a:latin typeface="+mn-lt"/>
                          <a:ea typeface="Times New Roman"/>
                          <a:cs typeface="Arial"/>
                        </a:rPr>
                        <a:t>Wnioskodawca jest zobowiązany do zawarcia we wniosku zapewnienia, że zachowa trwałość miejsc świadczenia usług społecznych utworzonych w ramach projektu po zakończeniu realizacji projektu co najmniej przez okres odpowiadający okresowi realizacji projektu.</a:t>
                      </a:r>
                    </a:p>
                    <a:p>
                      <a:endParaRPr lang="pl-PL" sz="1200" kern="1200" dirty="0" smtClean="0">
                        <a:solidFill>
                          <a:schemeClr val="dk1"/>
                        </a:solidFill>
                        <a:effectLst/>
                        <a:latin typeface="+mn-lt"/>
                        <a:ea typeface="Times New Roman"/>
                        <a:cs typeface="Arial"/>
                      </a:endParaRPr>
                    </a:p>
                    <a:p>
                      <a:r>
                        <a:rPr lang="pl-PL" sz="1200" kern="1200" dirty="0" smtClean="0">
                          <a:solidFill>
                            <a:schemeClr val="dk1"/>
                          </a:solidFill>
                          <a:effectLst/>
                          <a:latin typeface="+mn-lt"/>
                          <a:ea typeface="Times New Roman"/>
                          <a:cs typeface="Arial"/>
                        </a:rPr>
                        <a:t>IZ RPO weryfikuje spełnienie powyższego warunku po upływie okresu wskazanego w umowie o dofinansowanie projektu.</a:t>
                      </a:r>
                    </a:p>
                    <a:p>
                      <a:endParaRPr lang="pl-PL" sz="1200" kern="1200" dirty="0" smtClean="0">
                        <a:solidFill>
                          <a:schemeClr val="dk1"/>
                        </a:solidFill>
                        <a:effectLst/>
                        <a:latin typeface="+mn-lt"/>
                        <a:ea typeface="Times New Roman"/>
                        <a:cs typeface="Arial"/>
                      </a:endParaRPr>
                    </a:p>
                    <a:p>
                      <a:r>
                        <a:rPr lang="pl-PL" sz="1200" kern="1200" dirty="0" smtClean="0">
                          <a:solidFill>
                            <a:schemeClr val="dk1"/>
                          </a:solidFill>
                          <a:effectLst/>
                          <a:latin typeface="+mn-lt"/>
                          <a:ea typeface="Times New Roman"/>
                          <a:cs typeface="Arial"/>
                        </a:rPr>
                        <a:t>Kryterium wynika z Wytycznych w zakresie realizacji przedsięwzięć w obszarze włączenia społecznego i zwalczania ubóstwa z wykorzystaniem środków Europejskiego Funduszu Społecznego i Europejskiego Funduszu Rozwoju Regionalnego na lata 2014-2020.</a:t>
                      </a:r>
                    </a:p>
                    <a:p>
                      <a:endParaRPr lang="pl-PL" sz="1200" kern="1200" dirty="0" smtClean="0">
                        <a:solidFill>
                          <a:schemeClr val="dk1"/>
                        </a:solidFill>
                        <a:effectLst/>
                        <a:latin typeface="+mn-lt"/>
                        <a:ea typeface="Times New Roman"/>
                        <a:cs typeface="Arial"/>
                      </a:endParaRPr>
                    </a:p>
                    <a:p>
                      <a:r>
                        <a:rPr lang="pl-PL" sz="1200" kern="1200" dirty="0" smtClean="0">
                          <a:solidFill>
                            <a:schemeClr val="dk1"/>
                          </a:solidFill>
                          <a:effectLst/>
                          <a:latin typeface="+mn-lt"/>
                          <a:ea typeface="Times New Roman"/>
                          <a:cs typeface="Arial"/>
                        </a:rPr>
                        <a:t>Spełnienie kryterium jest warunkiem koniecznym do otrzymania dofinansowania. Ocena kryterium jest 0/1. Uzyskanie oceny „0” jest jednoznaczne z odrzuceniem projektu.</a:t>
                      </a:r>
                      <a:endParaRPr lang="pl-PL" sz="1200" kern="1200" dirty="0">
                        <a:solidFill>
                          <a:schemeClr val="dk1"/>
                        </a:solidFill>
                        <a:effectLst/>
                        <a:latin typeface="+mn-lt"/>
                        <a:ea typeface="Times New Roman"/>
                        <a:cs typeface="Arial"/>
                      </a:endParaRPr>
                    </a:p>
                  </a:txBody>
                  <a:tcPr anchor="ctr" anchorCtr="1">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l-PL" sz="1200" dirty="0" smtClean="0">
                          <a:latin typeface="+mn-lt"/>
                        </a:rPr>
                        <a:t>0/1</a:t>
                      </a:r>
                    </a:p>
                  </a:txBody>
                  <a:tcPr anchor="ctr" anchorCtr="1"/>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09543003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ymbol zastępczy numeru slajdu 4"/>
          <p:cNvSpPr>
            <a:spLocks noGrp="1"/>
          </p:cNvSpPr>
          <p:nvPr>
            <p:ph type="sldNum" sz="quarter" idx="10"/>
          </p:nvPr>
        </p:nvSpPr>
        <p:spPr/>
        <p:txBody>
          <a:bodyPr/>
          <a:lstStyle/>
          <a:p>
            <a:pPr>
              <a:defRPr/>
            </a:pPr>
            <a:fld id="{06C5961D-26AB-46AA-91FA-26F7DD722FD0}" type="slidenum">
              <a:rPr lang="pl-PL" altLang="pl-PL" smtClean="0"/>
              <a:pPr>
                <a:defRPr/>
              </a:pPr>
              <a:t>6</a:t>
            </a:fld>
            <a:endParaRPr lang="pl-PL" altLang="pl-PL" dirty="0"/>
          </a:p>
        </p:txBody>
      </p:sp>
      <p:pic>
        <p:nvPicPr>
          <p:cNvPr id="6" name="Obraz 5"/>
          <p:cNvPicPr>
            <a:picLocks noChangeAspect="1"/>
          </p:cNvPicPr>
          <p:nvPr/>
        </p:nvPicPr>
        <p:blipFill>
          <a:blip r:embed="rId2"/>
          <a:stretch>
            <a:fillRect/>
          </a:stretch>
        </p:blipFill>
        <p:spPr>
          <a:xfrm>
            <a:off x="4928719" y="342551"/>
            <a:ext cx="4096769" cy="386964"/>
          </a:xfrm>
          <a:prstGeom prst="rect">
            <a:avLst/>
          </a:prstGeom>
        </p:spPr>
      </p:pic>
      <p:graphicFrame>
        <p:nvGraphicFramePr>
          <p:cNvPr id="9" name="Tabela 8"/>
          <p:cNvGraphicFramePr>
            <a:graphicFrameLocks noGrp="1"/>
          </p:cNvGraphicFramePr>
          <p:nvPr>
            <p:extLst>
              <p:ext uri="{D42A27DB-BD31-4B8C-83A1-F6EECF244321}">
                <p14:modId xmlns:p14="http://schemas.microsoft.com/office/powerpoint/2010/main" val="4043718277"/>
              </p:ext>
            </p:extLst>
          </p:nvPr>
        </p:nvGraphicFramePr>
        <p:xfrm>
          <a:off x="104774" y="996336"/>
          <a:ext cx="8920713" cy="5471139"/>
        </p:xfrm>
        <a:graphic>
          <a:graphicData uri="http://schemas.openxmlformats.org/drawingml/2006/table">
            <a:tbl>
              <a:tblPr firstRow="1" bandRow="1">
                <a:tableStyleId>{5C22544A-7EE6-4342-B048-85BDC9FD1C3A}</a:tableStyleId>
              </a:tblPr>
              <a:tblGrid>
                <a:gridCol w="569847">
                  <a:extLst>
                    <a:ext uri="{9D8B030D-6E8A-4147-A177-3AD203B41FA5}">
                      <a16:colId xmlns:a16="http://schemas.microsoft.com/office/drawing/2014/main" val="20000"/>
                    </a:ext>
                  </a:extLst>
                </a:gridCol>
                <a:gridCol w="2325754">
                  <a:extLst>
                    <a:ext uri="{9D8B030D-6E8A-4147-A177-3AD203B41FA5}">
                      <a16:colId xmlns:a16="http://schemas.microsoft.com/office/drawing/2014/main" val="20001"/>
                    </a:ext>
                  </a:extLst>
                </a:gridCol>
                <a:gridCol w="5305425">
                  <a:extLst>
                    <a:ext uri="{9D8B030D-6E8A-4147-A177-3AD203B41FA5}">
                      <a16:colId xmlns:a16="http://schemas.microsoft.com/office/drawing/2014/main" val="20002"/>
                    </a:ext>
                  </a:extLst>
                </a:gridCol>
                <a:gridCol w="719687">
                  <a:extLst>
                    <a:ext uri="{9D8B030D-6E8A-4147-A177-3AD203B41FA5}">
                      <a16:colId xmlns:a16="http://schemas.microsoft.com/office/drawing/2014/main" val="191168479"/>
                    </a:ext>
                  </a:extLst>
                </a:gridCol>
              </a:tblGrid>
              <a:tr h="1212354">
                <a:tc>
                  <a:txBody>
                    <a:bodyPr/>
                    <a:lstStyle/>
                    <a:p>
                      <a:pPr algn="ctr"/>
                      <a:r>
                        <a:rPr lang="pl-PL" sz="1400" b="1" kern="1200" dirty="0" smtClean="0">
                          <a:solidFill>
                            <a:schemeClr val="lt1"/>
                          </a:solidFill>
                          <a:latin typeface="+mn-lt"/>
                          <a:ea typeface="+mn-ea"/>
                          <a:cs typeface="+mn-cs"/>
                        </a:rPr>
                        <a:t>L.p.</a:t>
                      </a:r>
                      <a:endParaRPr lang="pl-PL" sz="1400" b="1" dirty="0"/>
                    </a:p>
                  </a:txBody>
                  <a:tcPr anchor="ctr"/>
                </a:tc>
                <a:tc>
                  <a:txBody>
                    <a:bodyPr/>
                    <a:lstStyle/>
                    <a:p>
                      <a:pPr algn="ctr"/>
                      <a:r>
                        <a:rPr lang="pl-PL" sz="1400" b="1" kern="1200" dirty="0" smtClean="0">
                          <a:solidFill>
                            <a:schemeClr val="lt1"/>
                          </a:solidFill>
                          <a:latin typeface="+mn-lt"/>
                          <a:ea typeface="+mn-ea"/>
                          <a:cs typeface="+mn-cs"/>
                        </a:rPr>
                        <a:t>Kryterium</a:t>
                      </a:r>
                      <a:endParaRPr lang="pl-PL" sz="1400" b="1"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pl-PL" sz="1400" b="1" kern="1200" dirty="0" smtClean="0">
                          <a:solidFill>
                            <a:schemeClr val="lt1"/>
                          </a:solidFill>
                          <a:latin typeface="+mn-lt"/>
                          <a:ea typeface="+mn-ea"/>
                          <a:cs typeface="+mn-cs"/>
                        </a:rPr>
                        <a:t>Opis</a:t>
                      </a:r>
                      <a:r>
                        <a:rPr lang="pl-PL" sz="1400" b="1" kern="1200" baseline="0" dirty="0" smtClean="0">
                          <a:solidFill>
                            <a:schemeClr val="lt1"/>
                          </a:solidFill>
                          <a:latin typeface="+mn-lt"/>
                          <a:ea typeface="+mn-ea"/>
                          <a:cs typeface="+mn-cs"/>
                        </a:rPr>
                        <a:t> kryterium</a:t>
                      </a:r>
                      <a:endParaRPr lang="pl-PL" sz="1400" b="1" kern="1200" dirty="0" smtClean="0">
                        <a:solidFill>
                          <a:schemeClr val="lt1"/>
                        </a:solidFill>
                        <a:latin typeface="+mn-lt"/>
                        <a:ea typeface="+mn-ea"/>
                        <a:cs typeface="+mn-cs"/>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pl-PL" sz="1400" b="1" kern="1200" dirty="0" smtClean="0">
                          <a:solidFill>
                            <a:schemeClr val="lt1"/>
                          </a:solidFill>
                          <a:latin typeface="+mn-lt"/>
                          <a:ea typeface="+mn-ea"/>
                          <a:cs typeface="+mn-cs"/>
                        </a:rPr>
                        <a:t>Punktacja</a:t>
                      </a:r>
                      <a:endParaRPr lang="pl-PL" sz="1400" b="1" kern="1200" dirty="0" smtClean="0">
                        <a:solidFill>
                          <a:schemeClr val="lt1"/>
                        </a:solidFill>
                        <a:latin typeface="+mn-lt"/>
                        <a:ea typeface="+mn-ea"/>
                        <a:cs typeface="+mn-cs"/>
                      </a:endParaRPr>
                    </a:p>
                  </a:txBody>
                  <a:tcPr anchor="ctr"/>
                </a:tc>
                <a:extLst>
                  <a:ext uri="{0D108BD9-81ED-4DB2-BD59-A6C34878D82A}">
                    <a16:rowId xmlns:a16="http://schemas.microsoft.com/office/drawing/2014/main" val="10000"/>
                  </a:ext>
                </a:extLst>
              </a:tr>
              <a:tr h="4258785">
                <a:tc>
                  <a:txBody>
                    <a:bodyPr/>
                    <a:lstStyle/>
                    <a:p>
                      <a:pPr algn="l"/>
                      <a:r>
                        <a:rPr lang="pl-PL" sz="1200" dirty="0" smtClean="0">
                          <a:solidFill>
                            <a:schemeClr val="tx1"/>
                          </a:solidFill>
                          <a:latin typeface="+mn-lt"/>
                        </a:rPr>
                        <a:t>3.</a:t>
                      </a:r>
                      <a:endParaRPr lang="pl-PL" sz="1200" dirty="0">
                        <a:solidFill>
                          <a:schemeClr val="tx1"/>
                        </a:solidFill>
                        <a:latin typeface="+mn-lt"/>
                      </a:endParaRPr>
                    </a:p>
                  </a:txBody>
                  <a:tcPr anchor="ctr" anchorCtr="1">
                    <a:solidFill>
                      <a:schemeClr val="accent1">
                        <a:lumMod val="20000"/>
                        <a:lumOff val="80000"/>
                      </a:schemeClr>
                    </a:solidFill>
                  </a:tcPr>
                </a:tc>
                <a:tc>
                  <a:txBody>
                    <a:bodyPr/>
                    <a:lstStyle/>
                    <a:p>
                      <a:r>
                        <a:rPr lang="pl-PL" sz="1200" dirty="0" smtClean="0">
                          <a:effectLst/>
                          <a:latin typeface="+mn-lt"/>
                          <a:ea typeface="Times New Roman"/>
                          <a:cs typeface="Arial"/>
                        </a:rPr>
                        <a:t>Preferowane do objęcia wsparciem w ramach projektu są osoby </a:t>
                      </a:r>
                      <a:br>
                        <a:rPr lang="pl-PL" sz="1200" dirty="0" smtClean="0">
                          <a:effectLst/>
                          <a:latin typeface="+mn-lt"/>
                          <a:ea typeface="Times New Roman"/>
                          <a:cs typeface="Arial"/>
                        </a:rPr>
                      </a:br>
                      <a:r>
                        <a:rPr lang="pl-PL" sz="1200" dirty="0" smtClean="0">
                          <a:effectLst/>
                          <a:latin typeface="+mn-lt"/>
                          <a:ea typeface="Times New Roman"/>
                          <a:cs typeface="Arial"/>
                        </a:rPr>
                        <a:t>lub rodziny korzystające </a:t>
                      </a:r>
                      <a:br>
                        <a:rPr lang="pl-PL" sz="1200" dirty="0" smtClean="0">
                          <a:effectLst/>
                          <a:latin typeface="+mn-lt"/>
                          <a:ea typeface="Times New Roman"/>
                          <a:cs typeface="Arial"/>
                        </a:rPr>
                      </a:br>
                      <a:r>
                        <a:rPr lang="pl-PL" sz="1200" dirty="0" smtClean="0">
                          <a:effectLst/>
                          <a:latin typeface="+mn-lt"/>
                          <a:ea typeface="Times New Roman"/>
                          <a:cs typeface="Arial"/>
                        </a:rPr>
                        <a:t>z Programu Operacyjnego Pomoc Żywnościowa 2014-2020 (PO PŻ).</a:t>
                      </a:r>
                      <a:endParaRPr lang="pl-PL" sz="1200" kern="1200" dirty="0" smtClean="0">
                        <a:solidFill>
                          <a:schemeClr val="dk1"/>
                        </a:solidFill>
                        <a:effectLst/>
                        <a:latin typeface="+mn-lt"/>
                        <a:ea typeface="+mn-ea"/>
                        <a:cs typeface="+mn-cs"/>
                      </a:endParaRPr>
                    </a:p>
                  </a:txBody>
                  <a:tcPr anchor="ctr" anchorCtr="1">
                    <a:solidFill>
                      <a:schemeClr val="accent1">
                        <a:lumMod val="20000"/>
                        <a:lumOff val="80000"/>
                      </a:schemeClr>
                    </a:solidFill>
                  </a:tcPr>
                </a:tc>
                <a:tc>
                  <a:txBody>
                    <a:bodyPr/>
                    <a:lstStyle/>
                    <a:p>
                      <a:pPr>
                        <a:lnSpc>
                          <a:spcPct val="115000"/>
                        </a:lnSpc>
                        <a:spcBef>
                          <a:spcPts val="600"/>
                        </a:spcBef>
                        <a:spcAft>
                          <a:spcPts val="600"/>
                        </a:spcAft>
                      </a:pPr>
                      <a:r>
                        <a:rPr lang="pl-PL" sz="1200" kern="1200" dirty="0" smtClean="0">
                          <a:effectLst/>
                          <a:latin typeface="+mn-lt"/>
                          <a:ea typeface="Times New Roman"/>
                          <a:cs typeface="Arial"/>
                        </a:rPr>
                        <a:t>Spełnienie kryterium będzie oceniane na podstawie deklaracji Wnioskodawcy.</a:t>
                      </a:r>
                      <a:endParaRPr lang="pl-PL" sz="1200" dirty="0" smtClean="0">
                        <a:effectLst/>
                        <a:latin typeface="+mn-lt"/>
                        <a:ea typeface="Calibri"/>
                        <a:cs typeface="Times New Roman"/>
                      </a:endParaRPr>
                    </a:p>
                    <a:p>
                      <a:pPr>
                        <a:lnSpc>
                          <a:spcPct val="115000"/>
                        </a:lnSpc>
                        <a:spcBef>
                          <a:spcPts val="600"/>
                        </a:spcBef>
                        <a:spcAft>
                          <a:spcPts val="600"/>
                        </a:spcAft>
                      </a:pPr>
                      <a:r>
                        <a:rPr lang="pl-PL" sz="1200" kern="1200" dirty="0" smtClean="0">
                          <a:effectLst/>
                          <a:latin typeface="+mn-lt"/>
                          <a:ea typeface="Times New Roman"/>
                          <a:cs typeface="Arial"/>
                        </a:rPr>
                        <a:t>Kryterium wynika z RPO WM 2014-2020 oraz z Wytycznych </a:t>
                      </a:r>
                      <a:br>
                        <a:rPr lang="pl-PL" sz="1200" kern="1200" dirty="0" smtClean="0">
                          <a:effectLst/>
                          <a:latin typeface="+mn-lt"/>
                          <a:ea typeface="Times New Roman"/>
                          <a:cs typeface="Arial"/>
                        </a:rPr>
                      </a:br>
                      <a:r>
                        <a:rPr lang="pl-PL" sz="1200" kern="1200" dirty="0" smtClean="0">
                          <a:effectLst/>
                          <a:latin typeface="+mn-lt"/>
                          <a:ea typeface="Times New Roman"/>
                          <a:cs typeface="Arial"/>
                        </a:rPr>
                        <a:t>w zakresie realizacji przedsięwzięć w obszarze włączenia społecznego i zwalczania ubóstwa z wykorzystaniem środków Europejskiego Funduszu Społecznego i Europejskiego Funduszu Rozwoju Regionalnego na lata 2014-2020.</a:t>
                      </a:r>
                      <a:endParaRPr lang="pl-PL" sz="1200" dirty="0" smtClean="0">
                        <a:effectLst/>
                        <a:latin typeface="+mn-lt"/>
                        <a:ea typeface="Calibri"/>
                        <a:cs typeface="Times New Roman"/>
                      </a:endParaRPr>
                    </a:p>
                    <a:p>
                      <a:pPr>
                        <a:lnSpc>
                          <a:spcPct val="115000"/>
                        </a:lnSpc>
                        <a:spcBef>
                          <a:spcPts val="600"/>
                        </a:spcBef>
                        <a:spcAft>
                          <a:spcPts val="600"/>
                        </a:spcAft>
                      </a:pPr>
                      <a:r>
                        <a:rPr lang="pl-PL" sz="1200" dirty="0" smtClean="0">
                          <a:effectLst/>
                          <a:latin typeface="+mn-lt"/>
                          <a:ea typeface="Times New Roman"/>
                          <a:cs typeface="Arial"/>
                        </a:rPr>
                        <a:t>Katalog usług realizowanych w ramach PO PŻ oraz podmioty uczestniczące w jego realizacji zostaną wymienione w załączniku </a:t>
                      </a:r>
                      <a:br>
                        <a:rPr lang="pl-PL" sz="1200" dirty="0" smtClean="0">
                          <a:effectLst/>
                          <a:latin typeface="+mn-lt"/>
                          <a:ea typeface="Times New Roman"/>
                          <a:cs typeface="Arial"/>
                        </a:rPr>
                      </a:br>
                      <a:r>
                        <a:rPr lang="pl-PL" sz="1200" dirty="0" smtClean="0">
                          <a:effectLst/>
                          <a:latin typeface="+mn-lt"/>
                          <a:ea typeface="Times New Roman"/>
                          <a:cs typeface="Arial"/>
                        </a:rPr>
                        <a:t>do Regulaminu konkursu.</a:t>
                      </a:r>
                      <a:endParaRPr lang="pl-PL" sz="1200" dirty="0" smtClean="0">
                        <a:effectLst/>
                        <a:latin typeface="+mn-lt"/>
                        <a:ea typeface="Calibri"/>
                        <a:cs typeface="Times New Roman"/>
                      </a:endParaRPr>
                    </a:p>
                    <a:p>
                      <a:r>
                        <a:rPr lang="pl-PL" sz="1200" kern="1200" dirty="0" smtClean="0">
                          <a:effectLst/>
                          <a:latin typeface="+mn-lt"/>
                          <a:ea typeface="Times New Roman"/>
                          <a:cs typeface="Arial"/>
                        </a:rPr>
                        <a:t>Spełnienie kryterium jest warunkiem koniecznym do otrzymania dofinansowania. Ocena kryterium jest 0/1. Uzyskanie oceny „0” jest jednoznaczne z odrzuceniem projektu.</a:t>
                      </a:r>
                      <a:endParaRPr lang="pl-PL" sz="1200" dirty="0" smtClean="0">
                        <a:solidFill>
                          <a:schemeClr val="tx1"/>
                        </a:solidFill>
                        <a:latin typeface="+mn-lt"/>
                      </a:endParaRPr>
                    </a:p>
                  </a:txBody>
                  <a:tcPr anchor="ctr" anchorCtr="1">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l-PL" sz="1200" dirty="0" smtClean="0">
                          <a:solidFill>
                            <a:schemeClr val="tx1"/>
                          </a:solidFill>
                          <a:latin typeface="+mn-lt"/>
                        </a:rPr>
                        <a:t>0/1</a:t>
                      </a:r>
                    </a:p>
                  </a:txBody>
                  <a:tcPr anchor="ctr" anchorCtr="1"/>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3010581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ymbol zastępczy numeru slajdu 4"/>
          <p:cNvSpPr>
            <a:spLocks noGrp="1"/>
          </p:cNvSpPr>
          <p:nvPr>
            <p:ph type="sldNum" sz="quarter" idx="10"/>
          </p:nvPr>
        </p:nvSpPr>
        <p:spPr/>
        <p:txBody>
          <a:bodyPr/>
          <a:lstStyle/>
          <a:p>
            <a:pPr>
              <a:defRPr/>
            </a:pPr>
            <a:fld id="{06C5961D-26AB-46AA-91FA-26F7DD722FD0}" type="slidenum">
              <a:rPr lang="pl-PL" altLang="pl-PL" smtClean="0"/>
              <a:pPr>
                <a:defRPr/>
              </a:pPr>
              <a:t>7</a:t>
            </a:fld>
            <a:endParaRPr lang="pl-PL" altLang="pl-PL" dirty="0"/>
          </a:p>
        </p:txBody>
      </p:sp>
      <p:pic>
        <p:nvPicPr>
          <p:cNvPr id="6" name="Obraz 5"/>
          <p:cNvPicPr>
            <a:picLocks noChangeAspect="1"/>
          </p:cNvPicPr>
          <p:nvPr/>
        </p:nvPicPr>
        <p:blipFill>
          <a:blip r:embed="rId2"/>
          <a:stretch>
            <a:fillRect/>
          </a:stretch>
        </p:blipFill>
        <p:spPr>
          <a:xfrm>
            <a:off x="4928719" y="342551"/>
            <a:ext cx="4096769" cy="386964"/>
          </a:xfrm>
          <a:prstGeom prst="rect">
            <a:avLst/>
          </a:prstGeom>
        </p:spPr>
      </p:pic>
      <p:graphicFrame>
        <p:nvGraphicFramePr>
          <p:cNvPr id="9" name="Tabela 8"/>
          <p:cNvGraphicFramePr>
            <a:graphicFrameLocks noGrp="1"/>
          </p:cNvGraphicFramePr>
          <p:nvPr>
            <p:extLst>
              <p:ext uri="{D42A27DB-BD31-4B8C-83A1-F6EECF244321}">
                <p14:modId xmlns:p14="http://schemas.microsoft.com/office/powerpoint/2010/main" val="3009888036"/>
              </p:ext>
            </p:extLst>
          </p:nvPr>
        </p:nvGraphicFramePr>
        <p:xfrm>
          <a:off x="104774" y="996336"/>
          <a:ext cx="8920713" cy="5471139"/>
        </p:xfrm>
        <a:graphic>
          <a:graphicData uri="http://schemas.openxmlformats.org/drawingml/2006/table">
            <a:tbl>
              <a:tblPr firstRow="1" bandRow="1">
                <a:tableStyleId>{5C22544A-7EE6-4342-B048-85BDC9FD1C3A}</a:tableStyleId>
              </a:tblPr>
              <a:tblGrid>
                <a:gridCol w="569847">
                  <a:extLst>
                    <a:ext uri="{9D8B030D-6E8A-4147-A177-3AD203B41FA5}">
                      <a16:colId xmlns:a16="http://schemas.microsoft.com/office/drawing/2014/main" val="20000"/>
                    </a:ext>
                  </a:extLst>
                </a:gridCol>
                <a:gridCol w="2325754">
                  <a:extLst>
                    <a:ext uri="{9D8B030D-6E8A-4147-A177-3AD203B41FA5}">
                      <a16:colId xmlns:a16="http://schemas.microsoft.com/office/drawing/2014/main" val="20001"/>
                    </a:ext>
                  </a:extLst>
                </a:gridCol>
                <a:gridCol w="5305425">
                  <a:extLst>
                    <a:ext uri="{9D8B030D-6E8A-4147-A177-3AD203B41FA5}">
                      <a16:colId xmlns:a16="http://schemas.microsoft.com/office/drawing/2014/main" val="20002"/>
                    </a:ext>
                  </a:extLst>
                </a:gridCol>
                <a:gridCol w="719687">
                  <a:extLst>
                    <a:ext uri="{9D8B030D-6E8A-4147-A177-3AD203B41FA5}">
                      <a16:colId xmlns:a16="http://schemas.microsoft.com/office/drawing/2014/main" val="191168479"/>
                    </a:ext>
                  </a:extLst>
                </a:gridCol>
              </a:tblGrid>
              <a:tr h="1212354">
                <a:tc>
                  <a:txBody>
                    <a:bodyPr/>
                    <a:lstStyle/>
                    <a:p>
                      <a:pPr algn="ctr"/>
                      <a:r>
                        <a:rPr lang="pl-PL" sz="1400" b="1" kern="1200" dirty="0" smtClean="0">
                          <a:solidFill>
                            <a:schemeClr val="lt1"/>
                          </a:solidFill>
                          <a:latin typeface="+mn-lt"/>
                          <a:ea typeface="+mn-ea"/>
                          <a:cs typeface="+mn-cs"/>
                        </a:rPr>
                        <a:t>L.p.</a:t>
                      </a:r>
                      <a:endParaRPr lang="pl-PL" sz="1400" b="1" dirty="0"/>
                    </a:p>
                  </a:txBody>
                  <a:tcPr anchor="ctr"/>
                </a:tc>
                <a:tc>
                  <a:txBody>
                    <a:bodyPr/>
                    <a:lstStyle/>
                    <a:p>
                      <a:pPr algn="ctr"/>
                      <a:r>
                        <a:rPr lang="pl-PL" sz="1400" b="1" kern="1200" dirty="0" smtClean="0">
                          <a:solidFill>
                            <a:schemeClr val="lt1"/>
                          </a:solidFill>
                          <a:latin typeface="+mn-lt"/>
                          <a:ea typeface="+mn-ea"/>
                          <a:cs typeface="+mn-cs"/>
                        </a:rPr>
                        <a:t>Kryterium</a:t>
                      </a:r>
                      <a:endParaRPr lang="pl-PL" sz="1400" b="1"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pl-PL" sz="1400" b="1" kern="1200" dirty="0" smtClean="0">
                          <a:solidFill>
                            <a:schemeClr val="lt1"/>
                          </a:solidFill>
                          <a:latin typeface="+mn-lt"/>
                          <a:ea typeface="+mn-ea"/>
                          <a:cs typeface="+mn-cs"/>
                        </a:rPr>
                        <a:t>Opis</a:t>
                      </a:r>
                      <a:r>
                        <a:rPr lang="pl-PL" sz="1400" b="1" kern="1200" baseline="0" dirty="0" smtClean="0">
                          <a:solidFill>
                            <a:schemeClr val="lt1"/>
                          </a:solidFill>
                          <a:latin typeface="+mn-lt"/>
                          <a:ea typeface="+mn-ea"/>
                          <a:cs typeface="+mn-cs"/>
                        </a:rPr>
                        <a:t> kryterium</a:t>
                      </a:r>
                      <a:endParaRPr lang="pl-PL" sz="1400" b="1" kern="1200" dirty="0" smtClean="0">
                        <a:solidFill>
                          <a:schemeClr val="lt1"/>
                        </a:solidFill>
                        <a:latin typeface="+mn-lt"/>
                        <a:ea typeface="+mn-ea"/>
                        <a:cs typeface="+mn-cs"/>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pl-PL" sz="1400" b="1" kern="1200" dirty="0" smtClean="0">
                          <a:solidFill>
                            <a:schemeClr val="lt1"/>
                          </a:solidFill>
                          <a:latin typeface="+mn-lt"/>
                          <a:ea typeface="+mn-ea"/>
                          <a:cs typeface="+mn-cs"/>
                        </a:rPr>
                        <a:t>Punktacja</a:t>
                      </a:r>
                      <a:endParaRPr lang="pl-PL" sz="1400" b="1" kern="1200" dirty="0" smtClean="0">
                        <a:solidFill>
                          <a:schemeClr val="lt1"/>
                        </a:solidFill>
                        <a:latin typeface="+mn-lt"/>
                        <a:ea typeface="+mn-ea"/>
                        <a:cs typeface="+mn-cs"/>
                      </a:endParaRPr>
                    </a:p>
                  </a:txBody>
                  <a:tcPr anchor="ctr"/>
                </a:tc>
                <a:extLst>
                  <a:ext uri="{0D108BD9-81ED-4DB2-BD59-A6C34878D82A}">
                    <a16:rowId xmlns:a16="http://schemas.microsoft.com/office/drawing/2014/main" val="10000"/>
                  </a:ext>
                </a:extLst>
              </a:tr>
              <a:tr h="4258785">
                <a:tc>
                  <a:txBody>
                    <a:bodyPr/>
                    <a:lstStyle/>
                    <a:p>
                      <a:pPr algn="l"/>
                      <a:r>
                        <a:rPr lang="pl-PL" sz="1200" dirty="0" smtClean="0">
                          <a:solidFill>
                            <a:schemeClr val="tx1"/>
                          </a:solidFill>
                          <a:latin typeface="+mn-lt"/>
                        </a:rPr>
                        <a:t>4.</a:t>
                      </a:r>
                      <a:endParaRPr lang="pl-PL" sz="1200" dirty="0">
                        <a:solidFill>
                          <a:schemeClr val="tx1"/>
                        </a:solidFill>
                        <a:latin typeface="+mn-lt"/>
                      </a:endParaRPr>
                    </a:p>
                  </a:txBody>
                  <a:tcPr anchor="ctr" anchorCtr="1">
                    <a:solidFill>
                      <a:schemeClr val="accent1">
                        <a:lumMod val="20000"/>
                        <a:lumOff val="80000"/>
                      </a:schemeClr>
                    </a:solidFill>
                  </a:tcPr>
                </a:tc>
                <a:tc>
                  <a:txBody>
                    <a:bodyPr/>
                    <a:lstStyle/>
                    <a:p>
                      <a:r>
                        <a:rPr lang="pl-PL" sz="1200" kern="1200" dirty="0" smtClean="0">
                          <a:solidFill>
                            <a:schemeClr val="dk1"/>
                          </a:solidFill>
                          <a:effectLst/>
                          <a:latin typeface="+mn-lt"/>
                          <a:ea typeface="Times New Roman"/>
                          <a:cs typeface="Arial"/>
                        </a:rPr>
                        <a:t>Pierwszeństwo w dostępie do usług społecznych mają osoby niesamodzielne, których dochód nie przekracza 150% właściwego kryterium dochodowego (na osobę samotnie gospodarującą lub na osobę w rodzinie), o którym mowa w ustawie z dnia 12 marca 2004 r. o pomocy społecznej.</a:t>
                      </a:r>
                      <a:endParaRPr lang="pl-PL" sz="1200" kern="1200" dirty="0">
                        <a:solidFill>
                          <a:schemeClr val="dk1"/>
                        </a:solidFill>
                        <a:effectLst/>
                        <a:latin typeface="+mn-lt"/>
                        <a:ea typeface="Times New Roman"/>
                        <a:cs typeface="Arial"/>
                      </a:endParaRPr>
                    </a:p>
                  </a:txBody>
                  <a:tcPr anchor="ctr" anchorCtr="1">
                    <a:solidFill>
                      <a:schemeClr val="accent1">
                        <a:lumMod val="20000"/>
                        <a:lumOff val="80000"/>
                      </a:schemeClr>
                    </a:solidFill>
                  </a:tcPr>
                </a:tc>
                <a:tc>
                  <a:txBody>
                    <a:bodyPr/>
                    <a:lstStyle/>
                    <a:p>
                      <a:r>
                        <a:rPr lang="pl-PL" sz="1200" kern="1200" dirty="0" smtClean="0">
                          <a:solidFill>
                            <a:schemeClr val="dk1"/>
                          </a:solidFill>
                          <a:effectLst/>
                          <a:latin typeface="+mn-lt"/>
                          <a:ea typeface="Times New Roman"/>
                          <a:cs typeface="Arial"/>
                        </a:rPr>
                        <a:t>Spełnienie kryterium będzie oceniane na podstawie deklaracji Wnioskodawcy, że zapewni pierwszeństwo w dostępie do usług społecznych dla osób niesamodzielnych, których dochód nie przekracza 150% właściwego kryterium dochodowego.</a:t>
                      </a:r>
                    </a:p>
                    <a:p>
                      <a:endParaRPr lang="pl-PL" sz="1200" kern="1200" dirty="0" smtClean="0">
                        <a:solidFill>
                          <a:schemeClr val="dk1"/>
                        </a:solidFill>
                        <a:effectLst/>
                        <a:latin typeface="+mn-lt"/>
                        <a:ea typeface="Times New Roman"/>
                        <a:cs typeface="Arial"/>
                      </a:endParaRPr>
                    </a:p>
                    <a:p>
                      <a:r>
                        <a:rPr lang="pl-PL" sz="1200" kern="1200" dirty="0" smtClean="0">
                          <a:solidFill>
                            <a:schemeClr val="dk1"/>
                          </a:solidFill>
                          <a:effectLst/>
                          <a:latin typeface="+mn-lt"/>
                          <a:ea typeface="Times New Roman"/>
                          <a:cs typeface="Arial"/>
                        </a:rPr>
                        <a:t>Kryterium wynika z RPO WM 2014-2020 oraz z Wytycznych w zakresie realizacji przedsięwzięć w obszarze włączenia społecznego i zwalczania ubóstwa z wykorzystaniem środków Europejskiego Funduszu Społecznego i Europejskiego Funduszu Rozwoju Regionalnego na lata 2014-2020.</a:t>
                      </a:r>
                    </a:p>
                    <a:p>
                      <a:endParaRPr lang="pl-PL" sz="1200" kern="1200" dirty="0" smtClean="0">
                        <a:solidFill>
                          <a:schemeClr val="dk1"/>
                        </a:solidFill>
                        <a:effectLst/>
                        <a:latin typeface="+mn-lt"/>
                        <a:ea typeface="Times New Roman"/>
                        <a:cs typeface="Arial"/>
                      </a:endParaRPr>
                    </a:p>
                    <a:p>
                      <a:r>
                        <a:rPr lang="pl-PL" sz="1200" kern="1200" dirty="0" smtClean="0">
                          <a:solidFill>
                            <a:schemeClr val="dk1"/>
                          </a:solidFill>
                          <a:effectLst/>
                          <a:latin typeface="+mn-lt"/>
                          <a:ea typeface="Times New Roman"/>
                          <a:cs typeface="Arial"/>
                        </a:rPr>
                        <a:t>Spełnienie kryterium jest warunkiem koniecznym do otrzymania dofinansowania. Ocena kryterium jest 0/1. Uzyskanie oceny „0” jest jednoznaczne z odrzuceniem projektu.</a:t>
                      </a:r>
                    </a:p>
                  </a:txBody>
                  <a:tcPr anchor="ctr" anchorCtr="1">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l-PL" sz="1200" dirty="0" smtClean="0">
                          <a:solidFill>
                            <a:schemeClr val="tx1"/>
                          </a:solidFill>
                          <a:latin typeface="+mn-lt"/>
                        </a:rPr>
                        <a:t>0/1</a:t>
                      </a:r>
                    </a:p>
                  </a:txBody>
                  <a:tcPr anchor="ctr" anchorCtr="1"/>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15456063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ymbol zastępczy numeru slajdu 4"/>
          <p:cNvSpPr>
            <a:spLocks noGrp="1"/>
          </p:cNvSpPr>
          <p:nvPr>
            <p:ph type="sldNum" sz="quarter" idx="10"/>
          </p:nvPr>
        </p:nvSpPr>
        <p:spPr/>
        <p:txBody>
          <a:bodyPr/>
          <a:lstStyle/>
          <a:p>
            <a:pPr>
              <a:defRPr/>
            </a:pPr>
            <a:fld id="{06C5961D-26AB-46AA-91FA-26F7DD722FD0}" type="slidenum">
              <a:rPr lang="pl-PL" altLang="pl-PL" smtClean="0"/>
              <a:pPr>
                <a:defRPr/>
              </a:pPr>
              <a:t>8</a:t>
            </a:fld>
            <a:endParaRPr lang="pl-PL" altLang="pl-PL" dirty="0"/>
          </a:p>
        </p:txBody>
      </p:sp>
      <p:pic>
        <p:nvPicPr>
          <p:cNvPr id="6" name="Obraz 5"/>
          <p:cNvPicPr>
            <a:picLocks noChangeAspect="1"/>
          </p:cNvPicPr>
          <p:nvPr/>
        </p:nvPicPr>
        <p:blipFill>
          <a:blip r:embed="rId2"/>
          <a:stretch>
            <a:fillRect/>
          </a:stretch>
        </p:blipFill>
        <p:spPr>
          <a:xfrm>
            <a:off x="4928719" y="342551"/>
            <a:ext cx="4096769" cy="386964"/>
          </a:xfrm>
          <a:prstGeom prst="rect">
            <a:avLst/>
          </a:prstGeom>
        </p:spPr>
      </p:pic>
      <mc:AlternateContent xmlns:mc="http://schemas.openxmlformats.org/markup-compatibility/2006">
        <mc:Choice xmlns:a14="http://schemas.microsoft.com/office/drawing/2010/main" Requires="a14">
          <p:graphicFrame>
            <p:nvGraphicFramePr>
              <p:cNvPr id="9" name="Tabela 8"/>
              <p:cNvGraphicFramePr>
                <a:graphicFrameLocks noGrp="1"/>
              </p:cNvGraphicFramePr>
              <p:nvPr>
                <p:extLst>
                  <p:ext uri="{D42A27DB-BD31-4B8C-83A1-F6EECF244321}">
                    <p14:modId xmlns:p14="http://schemas.microsoft.com/office/powerpoint/2010/main" val="3349864758"/>
                  </p:ext>
                </p:extLst>
              </p:nvPr>
            </p:nvGraphicFramePr>
            <p:xfrm>
              <a:off x="104774" y="996336"/>
              <a:ext cx="8920713" cy="5808357"/>
            </p:xfrm>
            <a:graphic>
              <a:graphicData uri="http://schemas.openxmlformats.org/drawingml/2006/table">
                <a:tbl>
                  <a:tblPr firstRow="1" bandRow="1">
                    <a:tableStyleId>{5C22544A-7EE6-4342-B048-85BDC9FD1C3A}</a:tableStyleId>
                  </a:tblPr>
                  <a:tblGrid>
                    <a:gridCol w="569847">
                      <a:extLst>
                        <a:ext uri="{9D8B030D-6E8A-4147-A177-3AD203B41FA5}">
                          <a16:colId xmlns:a16="http://schemas.microsoft.com/office/drawing/2014/main" val="20000"/>
                        </a:ext>
                      </a:extLst>
                    </a:gridCol>
                    <a:gridCol w="1992379">
                      <a:extLst>
                        <a:ext uri="{9D8B030D-6E8A-4147-A177-3AD203B41FA5}">
                          <a16:colId xmlns:a16="http://schemas.microsoft.com/office/drawing/2014/main" val="20001"/>
                        </a:ext>
                      </a:extLst>
                    </a:gridCol>
                    <a:gridCol w="5638800">
                      <a:extLst>
                        <a:ext uri="{9D8B030D-6E8A-4147-A177-3AD203B41FA5}">
                          <a16:colId xmlns:a16="http://schemas.microsoft.com/office/drawing/2014/main" val="20002"/>
                        </a:ext>
                      </a:extLst>
                    </a:gridCol>
                    <a:gridCol w="719687">
                      <a:extLst>
                        <a:ext uri="{9D8B030D-6E8A-4147-A177-3AD203B41FA5}">
                          <a16:colId xmlns:a16="http://schemas.microsoft.com/office/drawing/2014/main" val="191168479"/>
                        </a:ext>
                      </a:extLst>
                    </a:gridCol>
                  </a:tblGrid>
                  <a:tr h="1212354">
                    <a:tc>
                      <a:txBody>
                        <a:bodyPr/>
                        <a:lstStyle/>
                        <a:p>
                          <a:pPr algn="ctr"/>
                          <a:r>
                            <a:rPr lang="pl-PL" sz="1400" b="1" kern="1200" dirty="0" smtClean="0">
                              <a:solidFill>
                                <a:schemeClr val="lt1"/>
                              </a:solidFill>
                              <a:latin typeface="+mn-lt"/>
                              <a:ea typeface="+mn-ea"/>
                              <a:cs typeface="+mn-cs"/>
                            </a:rPr>
                            <a:t>L.p.</a:t>
                          </a:r>
                          <a:endParaRPr lang="pl-PL" sz="1400" b="1" dirty="0"/>
                        </a:p>
                      </a:txBody>
                      <a:tcPr anchor="ctr"/>
                    </a:tc>
                    <a:tc>
                      <a:txBody>
                        <a:bodyPr/>
                        <a:lstStyle/>
                        <a:p>
                          <a:pPr algn="ctr"/>
                          <a:r>
                            <a:rPr lang="pl-PL" sz="1400" b="1" kern="1200" dirty="0" smtClean="0">
                              <a:solidFill>
                                <a:schemeClr val="lt1"/>
                              </a:solidFill>
                              <a:latin typeface="+mn-lt"/>
                              <a:ea typeface="+mn-ea"/>
                              <a:cs typeface="+mn-cs"/>
                            </a:rPr>
                            <a:t>Kryterium</a:t>
                          </a:r>
                          <a:endParaRPr lang="pl-PL" sz="1400" b="1"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pl-PL" sz="1400" b="1" kern="1200" dirty="0" smtClean="0">
                              <a:solidFill>
                                <a:schemeClr val="lt1"/>
                              </a:solidFill>
                              <a:latin typeface="+mn-lt"/>
                              <a:ea typeface="+mn-ea"/>
                              <a:cs typeface="+mn-cs"/>
                            </a:rPr>
                            <a:t>Opis</a:t>
                          </a:r>
                          <a:r>
                            <a:rPr lang="pl-PL" sz="1400" b="1" kern="1200" baseline="0" dirty="0" smtClean="0">
                              <a:solidFill>
                                <a:schemeClr val="lt1"/>
                              </a:solidFill>
                              <a:latin typeface="+mn-lt"/>
                              <a:ea typeface="+mn-ea"/>
                              <a:cs typeface="+mn-cs"/>
                            </a:rPr>
                            <a:t> kryterium</a:t>
                          </a:r>
                          <a:endParaRPr lang="pl-PL" sz="1400" b="1" kern="1200" dirty="0" smtClean="0">
                            <a:solidFill>
                              <a:schemeClr val="lt1"/>
                            </a:solidFill>
                            <a:latin typeface="+mn-lt"/>
                            <a:ea typeface="+mn-ea"/>
                            <a:cs typeface="+mn-cs"/>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pl-PL" sz="1400" b="1" kern="1200" dirty="0" smtClean="0">
                              <a:solidFill>
                                <a:schemeClr val="lt1"/>
                              </a:solidFill>
                              <a:latin typeface="+mn-lt"/>
                              <a:ea typeface="+mn-ea"/>
                              <a:cs typeface="+mn-cs"/>
                            </a:rPr>
                            <a:t>Punktacja</a:t>
                          </a:r>
                          <a:endParaRPr lang="pl-PL" sz="1400" b="1" kern="1200" dirty="0" smtClean="0">
                            <a:solidFill>
                              <a:schemeClr val="lt1"/>
                            </a:solidFill>
                            <a:latin typeface="+mn-lt"/>
                            <a:ea typeface="+mn-ea"/>
                            <a:cs typeface="+mn-cs"/>
                          </a:endParaRPr>
                        </a:p>
                      </a:txBody>
                      <a:tcPr anchor="ctr"/>
                    </a:tc>
                    <a:extLst>
                      <a:ext uri="{0D108BD9-81ED-4DB2-BD59-A6C34878D82A}">
                        <a16:rowId xmlns:a16="http://schemas.microsoft.com/office/drawing/2014/main" val="10000"/>
                      </a:ext>
                    </a:extLst>
                  </a:tr>
                  <a:tr h="4258785">
                    <a:tc>
                      <a:txBody>
                        <a:bodyPr/>
                        <a:lstStyle/>
                        <a:p>
                          <a:pPr algn="l"/>
                          <a:r>
                            <a:rPr lang="pl-PL" sz="1200" dirty="0" smtClean="0">
                              <a:latin typeface="+mn-lt"/>
                            </a:rPr>
                            <a:t>5.</a:t>
                          </a:r>
                          <a:endParaRPr lang="pl-PL" sz="1200" dirty="0">
                            <a:latin typeface="+mn-lt"/>
                          </a:endParaRPr>
                        </a:p>
                      </a:txBody>
                      <a:tcPr anchor="ctr" anchorCtr="1">
                        <a:solidFill>
                          <a:schemeClr val="accent1">
                            <a:lumMod val="20000"/>
                            <a:lumOff val="80000"/>
                          </a:schemeClr>
                        </a:solidFill>
                      </a:tcPr>
                    </a:tc>
                    <a:tc>
                      <a:txBody>
                        <a:bodyPr/>
                        <a:lstStyle/>
                        <a:p>
                          <a:pPr algn="l">
                            <a:lnSpc>
                              <a:spcPct val="100000"/>
                            </a:lnSpc>
                          </a:pPr>
                          <a:r>
                            <a:rPr lang="pl-PL" sz="1200" kern="1200" dirty="0" smtClean="0">
                              <a:solidFill>
                                <a:schemeClr val="dk1"/>
                              </a:solidFill>
                              <a:effectLst/>
                              <a:latin typeface="+mn-lt"/>
                              <a:ea typeface="Times New Roman"/>
                              <a:cs typeface="Arial"/>
                            </a:rPr>
                            <a:t>Średniomiesięczny koszt wsparcia uczestnika (osoby  zagrożonej ubóstwem lub wykluczeniem społecznym) nie przekracza kwoty 1 500 PLN.</a:t>
                          </a:r>
                          <a:endParaRPr lang="pl-PL" sz="1200" kern="1200" dirty="0">
                            <a:solidFill>
                              <a:schemeClr val="dk1"/>
                            </a:solidFill>
                            <a:effectLst/>
                            <a:latin typeface="+mn-lt"/>
                            <a:ea typeface="Times New Roman"/>
                            <a:cs typeface="Arial"/>
                          </a:endParaRPr>
                        </a:p>
                      </a:txBody>
                      <a:tcPr anchor="ctr" anchorCtr="1">
                        <a:solidFill>
                          <a:schemeClr val="accent1">
                            <a:lumMod val="20000"/>
                            <a:lumOff val="80000"/>
                          </a:schemeClr>
                        </a:solidFill>
                      </a:tcPr>
                    </a:tc>
                    <a:tc>
                      <a:txBody>
                        <a:bodyPr/>
                        <a:lstStyle/>
                        <a:p>
                          <a:r>
                            <a:rPr lang="pl-PL" sz="1100" kern="1200" dirty="0" smtClean="0">
                              <a:solidFill>
                                <a:schemeClr val="dk1"/>
                              </a:solidFill>
                              <a:effectLst/>
                              <a:latin typeface="+mn-lt"/>
                              <a:ea typeface="Times New Roman"/>
                              <a:cs typeface="Arial"/>
                            </a:rPr>
                            <a:t>Spełnienie kryterium będzie oceniane zgodnie z następującym wzorem:</a:t>
                          </a:r>
                          <a:endParaRPr lang="pl-PL" sz="1100" kern="1200" dirty="0">
                            <a:solidFill>
                              <a:schemeClr val="dk1"/>
                            </a:solidFill>
                            <a:effectLst/>
                            <a:latin typeface="+mn-lt"/>
                            <a:ea typeface="Times New Roman"/>
                            <a:cs typeface="Arial"/>
                          </a:endParaRPr>
                        </a:p>
                        <a:p>
                          <a:pPr/>
                          <a14:m>
                            <m:oMathPara xmlns:m="http://schemas.openxmlformats.org/officeDocument/2006/math">
                              <m:oMathParaPr>
                                <m:jc m:val="centerGroup"/>
                              </m:oMathParaPr>
                              <m:oMath xmlns:m="http://schemas.openxmlformats.org/officeDocument/2006/math">
                                <m:r>
                                  <a:rPr lang="pl-PL" sz="1100" kern="1200">
                                    <a:solidFill>
                                      <a:schemeClr val="dk1"/>
                                    </a:solidFill>
                                    <a:effectLst/>
                                    <a:latin typeface="Cambria Math" panose="02040503050406030204" pitchFamily="18" charset="0"/>
                                    <a:ea typeface="Times New Roman"/>
                                    <a:cs typeface="Arial"/>
                                  </a:rPr>
                                  <m:t>ś</m:t>
                                </m:r>
                                <m:r>
                                  <a:rPr lang="pl-PL" sz="1100" kern="1200">
                                    <a:solidFill>
                                      <a:schemeClr val="dk1"/>
                                    </a:solidFill>
                                    <a:effectLst/>
                                    <a:latin typeface="Cambria Math" panose="02040503050406030204" pitchFamily="18" charset="0"/>
                                    <a:ea typeface="Times New Roman"/>
                                    <a:cs typeface="Arial"/>
                                  </a:rPr>
                                  <m:t>𝐫𝐞𝐝𝐧𝐢</m:t>
                                </m:r>
                                <m:r>
                                  <a:rPr lang="pl-PL" sz="1100" kern="1200">
                                    <a:solidFill>
                                      <a:schemeClr val="dk1"/>
                                    </a:solidFill>
                                    <a:effectLst/>
                                    <a:latin typeface="Cambria Math" panose="02040503050406030204" pitchFamily="18" charset="0"/>
                                    <a:ea typeface="Times New Roman"/>
                                    <a:cs typeface="Arial"/>
                                  </a:rPr>
                                  <m:t> </m:t>
                                </m:r>
                                <m:r>
                                  <a:rPr lang="pl-PL" sz="1100" kern="1200">
                                    <a:solidFill>
                                      <a:schemeClr val="dk1"/>
                                    </a:solidFill>
                                    <a:effectLst/>
                                    <a:latin typeface="Cambria Math" panose="02040503050406030204" pitchFamily="18" charset="0"/>
                                    <a:ea typeface="Times New Roman"/>
                                    <a:cs typeface="Arial"/>
                                  </a:rPr>
                                  <m:t>𝐤𝐨𝐬𝐳𝐭</m:t>
                                </m:r>
                                <m:r>
                                  <a:rPr lang="pl-PL" sz="1100" kern="1200">
                                    <a:solidFill>
                                      <a:schemeClr val="dk1"/>
                                    </a:solidFill>
                                    <a:effectLst/>
                                    <a:latin typeface="Cambria Math" panose="02040503050406030204" pitchFamily="18" charset="0"/>
                                    <a:ea typeface="Times New Roman"/>
                                    <a:cs typeface="Arial"/>
                                  </a:rPr>
                                  <m:t> </m:t>
                                </m:r>
                                <m:r>
                                  <a:rPr lang="pl-PL" sz="1100" kern="1200">
                                    <a:solidFill>
                                      <a:schemeClr val="dk1"/>
                                    </a:solidFill>
                                    <a:effectLst/>
                                    <a:latin typeface="Cambria Math" panose="02040503050406030204" pitchFamily="18" charset="0"/>
                                    <a:ea typeface="Times New Roman"/>
                                    <a:cs typeface="Arial"/>
                                  </a:rPr>
                                  <m:t>𝐰𝐬𝐩𝐚𝐫𝐜𝐢𝐚</m:t>
                                </m:r>
                                <m:r>
                                  <a:rPr lang="pl-PL" sz="1100" kern="1200">
                                    <a:solidFill>
                                      <a:schemeClr val="dk1"/>
                                    </a:solidFill>
                                    <a:effectLst/>
                                    <a:latin typeface="Cambria Math" panose="02040503050406030204" pitchFamily="18" charset="0"/>
                                    <a:ea typeface="Times New Roman"/>
                                    <a:cs typeface="Arial"/>
                                  </a:rPr>
                                  <m:t> =</m:t>
                                </m:r>
                                <m:f>
                                  <m:fPr>
                                    <m:ctrlPr>
                                      <a:rPr lang="pl-PL" sz="1100" i="1" kern="1200">
                                        <a:solidFill>
                                          <a:schemeClr val="dk1"/>
                                        </a:solidFill>
                                        <a:effectLst/>
                                        <a:latin typeface="Cambria Math" panose="02040503050406030204" pitchFamily="18" charset="0"/>
                                        <a:ea typeface="Times New Roman"/>
                                        <a:cs typeface="Arial"/>
                                      </a:rPr>
                                    </m:ctrlPr>
                                  </m:fPr>
                                  <m:num>
                                    <m:r>
                                      <a:rPr lang="pl-PL" sz="1100" kern="1200">
                                        <a:solidFill>
                                          <a:schemeClr val="dk1"/>
                                        </a:solidFill>
                                        <a:effectLst/>
                                        <a:latin typeface="Cambria Math" panose="02040503050406030204" pitchFamily="18" charset="0"/>
                                        <a:ea typeface="Times New Roman"/>
                                        <a:cs typeface="Arial"/>
                                      </a:rPr>
                                      <m:t> </m:t>
                                    </m:r>
                                    <m:r>
                                      <m:rPr>
                                        <m:sty m:val="p"/>
                                      </m:rPr>
                                      <a:rPr lang="pl-PL" sz="1100" kern="1200">
                                        <a:solidFill>
                                          <a:schemeClr val="dk1"/>
                                        </a:solidFill>
                                        <a:effectLst/>
                                        <a:latin typeface="Cambria Math" panose="02040503050406030204" pitchFamily="18" charset="0"/>
                                        <a:ea typeface="Times New Roman"/>
                                        <a:cs typeface="Arial"/>
                                      </a:rPr>
                                      <m:t>Warto</m:t>
                                    </m:r>
                                    <m:r>
                                      <a:rPr lang="pl-PL" sz="1100" kern="1200">
                                        <a:solidFill>
                                          <a:schemeClr val="dk1"/>
                                        </a:solidFill>
                                        <a:effectLst/>
                                        <a:latin typeface="Cambria Math" panose="02040503050406030204" pitchFamily="18" charset="0"/>
                                        <a:ea typeface="Times New Roman"/>
                                        <a:cs typeface="Arial"/>
                                      </a:rPr>
                                      <m:t>ść </m:t>
                                    </m:r>
                                    <m:r>
                                      <m:rPr>
                                        <m:sty m:val="p"/>
                                      </m:rPr>
                                      <a:rPr lang="pl-PL" sz="1100" kern="1200">
                                        <a:solidFill>
                                          <a:schemeClr val="dk1"/>
                                        </a:solidFill>
                                        <a:effectLst/>
                                        <a:latin typeface="Cambria Math" panose="02040503050406030204" pitchFamily="18" charset="0"/>
                                        <a:ea typeface="Times New Roman"/>
                                        <a:cs typeface="Arial"/>
                                      </a:rPr>
                                      <m:t>projektu</m:t>
                                    </m:r>
                                    <m:r>
                                      <a:rPr lang="pl-PL" sz="1100" kern="1200">
                                        <a:solidFill>
                                          <a:schemeClr val="dk1"/>
                                        </a:solidFill>
                                        <a:effectLst/>
                                        <a:latin typeface="Cambria Math" panose="02040503050406030204" pitchFamily="18" charset="0"/>
                                        <a:ea typeface="Times New Roman"/>
                                        <a:cs typeface="Arial"/>
                                      </a:rPr>
                                      <m:t> </m:t>
                                    </m:r>
                                    <m:d>
                                      <m:dPr>
                                        <m:ctrlPr>
                                          <a:rPr lang="pl-PL" sz="1100" i="1" kern="1200">
                                            <a:solidFill>
                                              <a:schemeClr val="dk1"/>
                                            </a:solidFill>
                                            <a:effectLst/>
                                            <a:latin typeface="Cambria Math" panose="02040503050406030204" pitchFamily="18" charset="0"/>
                                            <a:ea typeface="Times New Roman"/>
                                            <a:cs typeface="Arial"/>
                                          </a:rPr>
                                        </m:ctrlPr>
                                      </m:dPr>
                                      <m:e>
                                        <m:eqArr>
                                          <m:eqArrPr>
                                            <m:ctrlPr>
                                              <a:rPr lang="pl-PL" sz="1100" i="1" kern="1200">
                                                <a:solidFill>
                                                  <a:schemeClr val="dk1"/>
                                                </a:solidFill>
                                                <a:effectLst/>
                                                <a:latin typeface="Cambria Math" panose="02040503050406030204" pitchFamily="18" charset="0"/>
                                                <a:ea typeface="Times New Roman"/>
                                                <a:cs typeface="Arial"/>
                                              </a:rPr>
                                            </m:ctrlPr>
                                          </m:eqArrPr>
                                          <m:e>
                                            <m:r>
                                              <m:rPr>
                                                <m:sty m:val="p"/>
                                              </m:rPr>
                                              <a:rPr lang="pl-PL" sz="1100" kern="1200">
                                                <a:solidFill>
                                                  <a:schemeClr val="dk1"/>
                                                </a:solidFill>
                                                <a:effectLst/>
                                                <a:latin typeface="Cambria Math" panose="02040503050406030204" pitchFamily="18" charset="0"/>
                                                <a:ea typeface="Times New Roman"/>
                                                <a:cs typeface="Arial"/>
                                              </a:rPr>
                                              <m:t>w</m:t>
                                            </m:r>
                                            <m:r>
                                              <a:rPr lang="pl-PL" sz="1100" kern="1200">
                                                <a:solidFill>
                                                  <a:schemeClr val="dk1"/>
                                                </a:solidFill>
                                                <a:effectLst/>
                                                <a:latin typeface="Cambria Math" panose="02040503050406030204" pitchFamily="18" charset="0"/>
                                                <a:ea typeface="Times New Roman"/>
                                                <a:cs typeface="Arial"/>
                                              </a:rPr>
                                              <m:t> </m:t>
                                            </m:r>
                                            <m:r>
                                              <m:rPr>
                                                <m:sty m:val="p"/>
                                              </m:rPr>
                                              <a:rPr lang="pl-PL" sz="1100" kern="1200">
                                                <a:solidFill>
                                                  <a:schemeClr val="dk1"/>
                                                </a:solidFill>
                                                <a:effectLst/>
                                                <a:latin typeface="Cambria Math" panose="02040503050406030204" pitchFamily="18" charset="0"/>
                                                <a:ea typeface="Times New Roman"/>
                                                <a:cs typeface="Arial"/>
                                              </a:rPr>
                                              <m:t>tym</m:t>
                                            </m:r>
                                            <m:r>
                                              <a:rPr lang="pl-PL" sz="1100" kern="1200">
                                                <a:solidFill>
                                                  <a:schemeClr val="dk1"/>
                                                </a:solidFill>
                                                <a:effectLst/>
                                                <a:latin typeface="Cambria Math" panose="02040503050406030204" pitchFamily="18" charset="0"/>
                                                <a:ea typeface="Times New Roman"/>
                                                <a:cs typeface="Arial"/>
                                              </a:rPr>
                                              <m:t> </m:t>
                                            </m:r>
                                            <m:r>
                                              <m:rPr>
                                                <m:sty m:val="p"/>
                                              </m:rPr>
                                              <a:rPr lang="pl-PL" sz="1100" kern="1200">
                                                <a:solidFill>
                                                  <a:schemeClr val="dk1"/>
                                                </a:solidFill>
                                                <a:effectLst/>
                                                <a:latin typeface="Cambria Math" panose="02040503050406030204" pitchFamily="18" charset="0"/>
                                                <a:ea typeface="Times New Roman"/>
                                                <a:cs typeface="Arial"/>
                                              </a:rPr>
                                              <m:t>r</m:t>
                                            </m:r>
                                            <m:r>
                                              <a:rPr lang="pl-PL" sz="1100" kern="1200">
                                                <a:solidFill>
                                                  <a:schemeClr val="dk1"/>
                                                </a:solidFill>
                                                <a:effectLst/>
                                                <a:latin typeface="Cambria Math" panose="02040503050406030204" pitchFamily="18" charset="0"/>
                                                <a:ea typeface="Times New Roman"/>
                                                <a:cs typeface="Arial"/>
                                              </a:rPr>
                                              <m:t>ó</m:t>
                                            </m:r>
                                            <m:r>
                                              <m:rPr>
                                                <m:sty m:val="p"/>
                                              </m:rPr>
                                              <a:rPr lang="pl-PL" sz="1100" kern="1200">
                                                <a:solidFill>
                                                  <a:schemeClr val="dk1"/>
                                                </a:solidFill>
                                                <a:effectLst/>
                                                <a:latin typeface="Cambria Math" panose="02040503050406030204" pitchFamily="18" charset="0"/>
                                                <a:ea typeface="Times New Roman"/>
                                                <a:cs typeface="Arial"/>
                                              </a:rPr>
                                              <m:t>wnie</m:t>
                                            </m:r>
                                            <m:r>
                                              <a:rPr lang="pl-PL" sz="1100" kern="1200">
                                                <a:solidFill>
                                                  <a:schemeClr val="dk1"/>
                                                </a:solidFill>
                                                <a:effectLst/>
                                                <a:latin typeface="Cambria Math" panose="02040503050406030204" pitchFamily="18" charset="0"/>
                                                <a:ea typeface="Times New Roman"/>
                                                <a:cs typeface="Arial"/>
                                              </a:rPr>
                                              <m:t>ż </m:t>
                                            </m:r>
                                            <m:r>
                                              <m:rPr>
                                                <m:sty m:val="p"/>
                                              </m:rPr>
                                              <a:rPr lang="pl-PL" sz="1100" kern="1200">
                                                <a:solidFill>
                                                  <a:schemeClr val="dk1"/>
                                                </a:solidFill>
                                                <a:effectLst/>
                                                <a:latin typeface="Cambria Math" panose="02040503050406030204" pitchFamily="18" charset="0"/>
                                                <a:ea typeface="Times New Roman"/>
                                                <a:cs typeface="Arial"/>
                                              </a:rPr>
                                              <m:t>wk</m:t>
                                            </m:r>
                                            <m:r>
                                              <a:rPr lang="pl-PL" sz="1100" kern="1200">
                                                <a:solidFill>
                                                  <a:schemeClr val="dk1"/>
                                                </a:solidFill>
                                                <a:effectLst/>
                                                <a:latin typeface="Cambria Math" panose="02040503050406030204" pitchFamily="18" charset="0"/>
                                                <a:ea typeface="Times New Roman"/>
                                                <a:cs typeface="Arial"/>
                                              </a:rPr>
                                              <m:t>ł</m:t>
                                            </m:r>
                                            <m:r>
                                              <m:rPr>
                                                <m:sty m:val="p"/>
                                              </m:rPr>
                                              <a:rPr lang="pl-PL" sz="1100" kern="1200">
                                                <a:solidFill>
                                                  <a:schemeClr val="dk1"/>
                                                </a:solidFill>
                                                <a:effectLst/>
                                                <a:latin typeface="Cambria Math" panose="02040503050406030204" pitchFamily="18" charset="0"/>
                                                <a:ea typeface="Times New Roman"/>
                                                <a:cs typeface="Arial"/>
                                              </a:rPr>
                                              <m:t>ad</m:t>
                                            </m:r>
                                            <m:r>
                                              <a:rPr lang="pl-PL" sz="1100" kern="1200">
                                                <a:solidFill>
                                                  <a:schemeClr val="dk1"/>
                                                </a:solidFill>
                                                <a:effectLst/>
                                                <a:latin typeface="Cambria Math" panose="02040503050406030204" pitchFamily="18" charset="0"/>
                                                <a:ea typeface="Times New Roman"/>
                                                <a:cs typeface="Arial"/>
                                              </a:rPr>
                                              <m:t> </m:t>
                                            </m:r>
                                            <m:r>
                                              <m:rPr>
                                                <m:sty m:val="p"/>
                                              </m:rPr>
                                              <a:rPr lang="pl-PL" sz="1100" kern="1200">
                                                <a:solidFill>
                                                  <a:schemeClr val="dk1"/>
                                                </a:solidFill>
                                                <a:effectLst/>
                                                <a:latin typeface="Cambria Math" panose="02040503050406030204" pitchFamily="18" charset="0"/>
                                                <a:ea typeface="Times New Roman"/>
                                                <a:cs typeface="Arial"/>
                                              </a:rPr>
                                              <m:t>w</m:t>
                                            </m:r>
                                            <m:r>
                                              <a:rPr lang="pl-PL" sz="1100" kern="1200">
                                                <a:solidFill>
                                                  <a:schemeClr val="dk1"/>
                                                </a:solidFill>
                                                <a:effectLst/>
                                                <a:latin typeface="Cambria Math" panose="02040503050406030204" pitchFamily="18" charset="0"/>
                                                <a:ea typeface="Times New Roman"/>
                                                <a:cs typeface="Arial"/>
                                              </a:rPr>
                                              <m:t>ł</m:t>
                                            </m:r>
                                            <m:r>
                                              <m:rPr>
                                                <m:sty m:val="p"/>
                                              </m:rPr>
                                              <a:rPr lang="pl-PL" sz="1100" kern="1200">
                                                <a:solidFill>
                                                  <a:schemeClr val="dk1"/>
                                                </a:solidFill>
                                                <a:effectLst/>
                                                <a:latin typeface="Cambria Math" panose="02040503050406030204" pitchFamily="18" charset="0"/>
                                                <a:ea typeface="Times New Roman"/>
                                                <a:cs typeface="Arial"/>
                                              </a:rPr>
                                              <m:t>asny</m:t>
                                            </m:r>
                                            <m:r>
                                              <a:rPr lang="pl-PL" sz="1100" kern="1200">
                                                <a:solidFill>
                                                  <a:schemeClr val="dk1"/>
                                                </a:solidFill>
                                                <a:effectLst/>
                                                <a:latin typeface="Cambria Math" panose="02040503050406030204" pitchFamily="18" charset="0"/>
                                                <a:ea typeface="Times New Roman"/>
                                                <a:cs typeface="Arial"/>
                                              </a:rPr>
                                              <m:t> </m:t>
                                            </m:r>
                                          </m:e>
                                          <m:e>
                                            <m:r>
                                              <m:rPr>
                                                <m:sty m:val="p"/>
                                              </m:rPr>
                                              <a:rPr lang="pl-PL" sz="1100" kern="1200">
                                                <a:solidFill>
                                                  <a:schemeClr val="dk1"/>
                                                </a:solidFill>
                                                <a:effectLst/>
                                                <a:latin typeface="Cambria Math" panose="02040503050406030204" pitchFamily="18" charset="0"/>
                                                <a:ea typeface="Times New Roman"/>
                                                <a:cs typeface="Arial"/>
                                              </a:rPr>
                                              <m:t>i</m:t>
                                            </m:r>
                                            <m:r>
                                              <a:rPr lang="pl-PL" sz="1100" kern="1200">
                                                <a:solidFill>
                                                  <a:schemeClr val="dk1"/>
                                                </a:solidFill>
                                                <a:effectLst/>
                                                <a:latin typeface="Cambria Math" panose="02040503050406030204" pitchFamily="18" charset="0"/>
                                                <a:ea typeface="Times New Roman"/>
                                                <a:cs typeface="Arial"/>
                                              </a:rPr>
                                              <m:t> </m:t>
                                            </m:r>
                                            <m:r>
                                              <m:rPr>
                                                <m:sty m:val="p"/>
                                              </m:rPr>
                                              <a:rPr lang="pl-PL" sz="1100" kern="1200">
                                                <a:solidFill>
                                                  <a:schemeClr val="dk1"/>
                                                </a:solidFill>
                                                <a:effectLst/>
                                                <a:latin typeface="Cambria Math" panose="02040503050406030204" pitchFamily="18" charset="0"/>
                                                <a:ea typeface="Times New Roman"/>
                                                <a:cs typeface="Arial"/>
                                              </a:rPr>
                                              <m:t>koszty</m:t>
                                            </m:r>
                                            <m:r>
                                              <a:rPr lang="pl-PL" sz="1100" kern="1200">
                                                <a:solidFill>
                                                  <a:schemeClr val="dk1"/>
                                                </a:solidFill>
                                                <a:effectLst/>
                                                <a:latin typeface="Cambria Math" panose="02040503050406030204" pitchFamily="18" charset="0"/>
                                                <a:ea typeface="Times New Roman"/>
                                                <a:cs typeface="Arial"/>
                                              </a:rPr>
                                              <m:t> </m:t>
                                            </m:r>
                                            <m:r>
                                              <m:rPr>
                                                <m:sty m:val="p"/>
                                              </m:rPr>
                                              <a:rPr lang="pl-PL" sz="1100" kern="1200">
                                                <a:solidFill>
                                                  <a:schemeClr val="dk1"/>
                                                </a:solidFill>
                                                <a:effectLst/>
                                                <a:latin typeface="Cambria Math" panose="02040503050406030204" pitchFamily="18" charset="0"/>
                                                <a:ea typeface="Times New Roman"/>
                                                <a:cs typeface="Arial"/>
                                              </a:rPr>
                                              <m:t>po</m:t>
                                            </m:r>
                                            <m:r>
                                              <a:rPr lang="pl-PL" sz="1100" kern="1200">
                                                <a:solidFill>
                                                  <a:schemeClr val="dk1"/>
                                                </a:solidFill>
                                                <a:effectLst/>
                                                <a:latin typeface="Cambria Math" panose="02040503050406030204" pitchFamily="18" charset="0"/>
                                                <a:ea typeface="Times New Roman"/>
                                                <a:cs typeface="Arial"/>
                                              </a:rPr>
                                              <m:t>ś</m:t>
                                            </m:r>
                                            <m:r>
                                              <m:rPr>
                                                <m:sty m:val="p"/>
                                              </m:rPr>
                                              <a:rPr lang="pl-PL" sz="1100" kern="1200">
                                                <a:solidFill>
                                                  <a:schemeClr val="dk1"/>
                                                </a:solidFill>
                                                <a:effectLst/>
                                                <a:latin typeface="Cambria Math" panose="02040503050406030204" pitchFamily="18" charset="0"/>
                                                <a:ea typeface="Times New Roman"/>
                                                <a:cs typeface="Arial"/>
                                              </a:rPr>
                                              <m:t>rednie</m:t>
                                            </m:r>
                                          </m:e>
                                        </m:eqArr>
                                      </m:e>
                                    </m:d>
                                  </m:num>
                                  <m:den>
                                    <m:eqArr>
                                      <m:eqArrPr>
                                        <m:ctrlPr>
                                          <a:rPr lang="pl-PL" sz="1100" i="1" kern="1200">
                                            <a:solidFill>
                                              <a:schemeClr val="dk1"/>
                                            </a:solidFill>
                                            <a:effectLst/>
                                            <a:latin typeface="Cambria Math" panose="02040503050406030204" pitchFamily="18" charset="0"/>
                                            <a:ea typeface="Times New Roman"/>
                                            <a:cs typeface="Arial"/>
                                          </a:rPr>
                                        </m:ctrlPr>
                                      </m:eqArrPr>
                                      <m:e>
                                        <m:r>
                                          <m:rPr>
                                            <m:sty m:val="p"/>
                                          </m:rPr>
                                          <a:rPr lang="pl-PL" sz="1100" kern="1200">
                                            <a:solidFill>
                                              <a:schemeClr val="dk1"/>
                                            </a:solidFill>
                                            <a:effectLst/>
                                            <a:latin typeface="Cambria Math" panose="02040503050406030204" pitchFamily="18" charset="0"/>
                                            <a:ea typeface="Times New Roman"/>
                                            <a:cs typeface="Arial"/>
                                          </a:rPr>
                                          <m:t>Warto</m:t>
                                        </m:r>
                                        <m:r>
                                          <a:rPr lang="pl-PL" sz="1100" kern="1200">
                                            <a:solidFill>
                                              <a:schemeClr val="dk1"/>
                                            </a:solidFill>
                                            <a:effectLst/>
                                            <a:latin typeface="Cambria Math" panose="02040503050406030204" pitchFamily="18" charset="0"/>
                                            <a:ea typeface="Times New Roman"/>
                                            <a:cs typeface="Arial"/>
                                          </a:rPr>
                                          <m:t>ść </m:t>
                                        </m:r>
                                        <m:r>
                                          <m:rPr>
                                            <m:sty m:val="p"/>
                                          </m:rPr>
                                          <a:rPr lang="pl-PL" sz="1100" kern="1200">
                                            <a:solidFill>
                                              <a:schemeClr val="dk1"/>
                                            </a:solidFill>
                                            <a:effectLst/>
                                            <a:latin typeface="Cambria Math" panose="02040503050406030204" pitchFamily="18" charset="0"/>
                                            <a:ea typeface="Times New Roman"/>
                                            <a:cs typeface="Arial"/>
                                          </a:rPr>
                                          <m:t>wska</m:t>
                                        </m:r>
                                        <m:r>
                                          <a:rPr lang="pl-PL" sz="1100" kern="1200">
                                            <a:solidFill>
                                              <a:schemeClr val="dk1"/>
                                            </a:solidFill>
                                            <a:effectLst/>
                                            <a:latin typeface="Cambria Math" panose="02040503050406030204" pitchFamily="18" charset="0"/>
                                            <a:ea typeface="Times New Roman"/>
                                            <a:cs typeface="Arial"/>
                                          </a:rPr>
                                          <m:t>ź</m:t>
                                        </m:r>
                                        <m:r>
                                          <m:rPr>
                                            <m:sty m:val="p"/>
                                          </m:rPr>
                                          <a:rPr lang="pl-PL" sz="1100" kern="1200">
                                            <a:solidFill>
                                              <a:schemeClr val="dk1"/>
                                            </a:solidFill>
                                            <a:effectLst/>
                                            <a:latin typeface="Cambria Math" panose="02040503050406030204" pitchFamily="18" charset="0"/>
                                            <a:ea typeface="Times New Roman"/>
                                            <a:cs typeface="Arial"/>
                                          </a:rPr>
                                          <m:t>nika</m:t>
                                        </m:r>
                                        <m:r>
                                          <a:rPr lang="pl-PL" sz="1100" kern="1200">
                                            <a:solidFill>
                                              <a:schemeClr val="dk1"/>
                                            </a:solidFill>
                                            <a:effectLst/>
                                            <a:latin typeface="Cambria Math" panose="02040503050406030204" pitchFamily="18" charset="0"/>
                                            <a:ea typeface="Times New Roman"/>
                                            <a:cs typeface="Arial"/>
                                          </a:rPr>
                                          <m:t>  </m:t>
                                        </m:r>
                                        <m:r>
                                          <m:rPr>
                                            <m:sty m:val="p"/>
                                          </m:rPr>
                                          <a:rPr lang="pl-PL" sz="1100" kern="1200">
                                            <a:solidFill>
                                              <a:schemeClr val="dk1"/>
                                            </a:solidFill>
                                            <a:effectLst/>
                                            <a:latin typeface="Cambria Math" panose="02040503050406030204" pitchFamily="18" charset="0"/>
                                            <a:ea typeface="Times New Roman"/>
                                            <a:cs typeface="Arial"/>
                                          </a:rPr>
                                          <m:t>produktu</m:t>
                                        </m:r>
                                        <m:r>
                                          <a:rPr lang="pl-PL" sz="1100" kern="1200">
                                            <a:solidFill>
                                              <a:schemeClr val="dk1"/>
                                            </a:solidFill>
                                            <a:effectLst/>
                                            <a:latin typeface="Cambria Math" panose="02040503050406030204" pitchFamily="18" charset="0"/>
                                            <a:ea typeface="Times New Roman"/>
                                            <a:cs typeface="Arial"/>
                                          </a:rPr>
                                          <m:t>: </m:t>
                                        </m:r>
                                      </m:e>
                                      <m:e>
                                        <m:r>
                                          <m:rPr>
                                            <m:sty m:val="p"/>
                                          </m:rPr>
                                          <a:rPr lang="pl-PL" sz="1100" kern="1200">
                                            <a:solidFill>
                                              <a:schemeClr val="dk1"/>
                                            </a:solidFill>
                                            <a:effectLst/>
                                            <a:latin typeface="Cambria Math" panose="02040503050406030204" pitchFamily="18" charset="0"/>
                                            <a:ea typeface="Times New Roman"/>
                                            <a:cs typeface="Arial"/>
                                          </a:rPr>
                                          <m:t>Liczba</m:t>
                                        </m:r>
                                        <m:r>
                                          <a:rPr lang="pl-PL" sz="1100" kern="1200">
                                            <a:solidFill>
                                              <a:schemeClr val="dk1"/>
                                            </a:solidFill>
                                            <a:effectLst/>
                                            <a:latin typeface="Cambria Math" panose="02040503050406030204" pitchFamily="18" charset="0"/>
                                            <a:ea typeface="Times New Roman"/>
                                            <a:cs typeface="Arial"/>
                                          </a:rPr>
                                          <m:t> </m:t>
                                        </m:r>
                                        <m:r>
                                          <m:rPr>
                                            <m:sty m:val="p"/>
                                          </m:rPr>
                                          <a:rPr lang="pl-PL" sz="1100" kern="1200">
                                            <a:solidFill>
                                              <a:schemeClr val="dk1"/>
                                            </a:solidFill>
                                            <a:effectLst/>
                                            <a:latin typeface="Cambria Math" panose="02040503050406030204" pitchFamily="18" charset="0"/>
                                            <a:ea typeface="Times New Roman"/>
                                            <a:cs typeface="Arial"/>
                                          </a:rPr>
                                          <m:t>os</m:t>
                                        </m:r>
                                        <m:r>
                                          <a:rPr lang="pl-PL" sz="1100" kern="1200">
                                            <a:solidFill>
                                              <a:schemeClr val="dk1"/>
                                            </a:solidFill>
                                            <a:effectLst/>
                                            <a:latin typeface="Cambria Math" panose="02040503050406030204" pitchFamily="18" charset="0"/>
                                            <a:ea typeface="Times New Roman"/>
                                            <a:cs typeface="Arial"/>
                                          </a:rPr>
                                          <m:t>ó</m:t>
                                        </m:r>
                                        <m:r>
                                          <m:rPr>
                                            <m:sty m:val="p"/>
                                          </m:rPr>
                                          <a:rPr lang="pl-PL" sz="1100" kern="1200">
                                            <a:solidFill>
                                              <a:schemeClr val="dk1"/>
                                            </a:solidFill>
                                            <a:effectLst/>
                                            <a:latin typeface="Cambria Math" panose="02040503050406030204" pitchFamily="18" charset="0"/>
                                            <a:ea typeface="Times New Roman"/>
                                            <a:cs typeface="Arial"/>
                                          </a:rPr>
                                          <m:t>b</m:t>
                                        </m:r>
                                        <m:r>
                                          <a:rPr lang="pl-PL" sz="1100" kern="1200">
                                            <a:solidFill>
                                              <a:schemeClr val="dk1"/>
                                            </a:solidFill>
                                            <a:effectLst/>
                                            <a:latin typeface="Cambria Math" panose="02040503050406030204" pitchFamily="18" charset="0"/>
                                            <a:ea typeface="Times New Roman"/>
                                            <a:cs typeface="Arial"/>
                                          </a:rPr>
                                          <m:t> </m:t>
                                        </m:r>
                                        <m:r>
                                          <m:rPr>
                                            <m:sty m:val="p"/>
                                          </m:rPr>
                                          <a:rPr lang="pl-PL" sz="1100" kern="1200">
                                            <a:solidFill>
                                              <a:schemeClr val="dk1"/>
                                            </a:solidFill>
                                            <a:effectLst/>
                                            <a:latin typeface="Cambria Math" panose="02040503050406030204" pitchFamily="18" charset="0"/>
                                            <a:ea typeface="Times New Roman"/>
                                            <a:cs typeface="Arial"/>
                                          </a:rPr>
                                          <m:t>zagro</m:t>
                                        </m:r>
                                        <m:r>
                                          <a:rPr lang="pl-PL" sz="1100" kern="1200">
                                            <a:solidFill>
                                              <a:schemeClr val="dk1"/>
                                            </a:solidFill>
                                            <a:effectLst/>
                                            <a:latin typeface="Cambria Math" panose="02040503050406030204" pitchFamily="18" charset="0"/>
                                            <a:ea typeface="Times New Roman"/>
                                            <a:cs typeface="Arial"/>
                                          </a:rPr>
                                          <m:t>ż</m:t>
                                        </m:r>
                                        <m:r>
                                          <m:rPr>
                                            <m:sty m:val="p"/>
                                          </m:rPr>
                                          <a:rPr lang="pl-PL" sz="1100" kern="1200">
                                            <a:solidFill>
                                              <a:schemeClr val="dk1"/>
                                            </a:solidFill>
                                            <a:effectLst/>
                                            <a:latin typeface="Cambria Math" panose="02040503050406030204" pitchFamily="18" charset="0"/>
                                            <a:ea typeface="Times New Roman"/>
                                            <a:cs typeface="Arial"/>
                                          </a:rPr>
                                          <m:t>onych</m:t>
                                        </m:r>
                                        <m:r>
                                          <a:rPr lang="pl-PL" sz="1100" kern="1200">
                                            <a:solidFill>
                                              <a:schemeClr val="dk1"/>
                                            </a:solidFill>
                                            <a:effectLst/>
                                            <a:latin typeface="Cambria Math" panose="02040503050406030204" pitchFamily="18" charset="0"/>
                                            <a:ea typeface="Times New Roman"/>
                                            <a:cs typeface="Arial"/>
                                          </a:rPr>
                                          <m:t> </m:t>
                                        </m:r>
                                        <m:r>
                                          <m:rPr>
                                            <m:sty m:val="p"/>
                                          </m:rPr>
                                          <a:rPr lang="pl-PL" sz="1100" kern="1200">
                                            <a:solidFill>
                                              <a:schemeClr val="dk1"/>
                                            </a:solidFill>
                                            <a:effectLst/>
                                            <a:latin typeface="Cambria Math" panose="02040503050406030204" pitchFamily="18" charset="0"/>
                                            <a:ea typeface="Times New Roman"/>
                                            <a:cs typeface="Arial"/>
                                          </a:rPr>
                                          <m:t>ub</m:t>
                                        </m:r>
                                        <m:r>
                                          <a:rPr lang="pl-PL" sz="1100" kern="1200">
                                            <a:solidFill>
                                              <a:schemeClr val="dk1"/>
                                            </a:solidFill>
                                            <a:effectLst/>
                                            <a:latin typeface="Cambria Math" panose="02040503050406030204" pitchFamily="18" charset="0"/>
                                            <a:ea typeface="Times New Roman"/>
                                            <a:cs typeface="Arial"/>
                                          </a:rPr>
                                          <m:t>ó</m:t>
                                        </m:r>
                                        <m:r>
                                          <m:rPr>
                                            <m:sty m:val="p"/>
                                          </m:rPr>
                                          <a:rPr lang="pl-PL" sz="1100" kern="1200">
                                            <a:solidFill>
                                              <a:schemeClr val="dk1"/>
                                            </a:solidFill>
                                            <a:effectLst/>
                                            <a:latin typeface="Cambria Math" panose="02040503050406030204" pitchFamily="18" charset="0"/>
                                            <a:ea typeface="Times New Roman"/>
                                            <a:cs typeface="Arial"/>
                                          </a:rPr>
                                          <m:t>stwem</m:t>
                                        </m:r>
                                        <m:r>
                                          <a:rPr lang="pl-PL" sz="1100" kern="1200">
                                            <a:solidFill>
                                              <a:schemeClr val="dk1"/>
                                            </a:solidFill>
                                            <a:effectLst/>
                                            <a:latin typeface="Cambria Math" panose="02040503050406030204" pitchFamily="18" charset="0"/>
                                            <a:ea typeface="Times New Roman"/>
                                            <a:cs typeface="Arial"/>
                                          </a:rPr>
                                          <m:t>  </m:t>
                                        </m:r>
                                      </m:e>
                                      <m:e>
                                        <m:r>
                                          <m:rPr>
                                            <m:sty m:val="p"/>
                                          </m:rPr>
                                          <a:rPr lang="pl-PL" sz="1100" kern="1200">
                                            <a:solidFill>
                                              <a:schemeClr val="dk1"/>
                                            </a:solidFill>
                                            <a:effectLst/>
                                            <a:latin typeface="Cambria Math" panose="02040503050406030204" pitchFamily="18" charset="0"/>
                                            <a:ea typeface="Times New Roman"/>
                                            <a:cs typeface="Arial"/>
                                          </a:rPr>
                                          <m:t>lub</m:t>
                                        </m:r>
                                        <m:r>
                                          <a:rPr lang="pl-PL" sz="1100" kern="1200">
                                            <a:solidFill>
                                              <a:schemeClr val="dk1"/>
                                            </a:solidFill>
                                            <a:effectLst/>
                                            <a:latin typeface="Cambria Math" panose="02040503050406030204" pitchFamily="18" charset="0"/>
                                            <a:ea typeface="Times New Roman"/>
                                            <a:cs typeface="Arial"/>
                                          </a:rPr>
                                          <m:t> </m:t>
                                        </m:r>
                                        <m:r>
                                          <m:rPr>
                                            <m:sty m:val="p"/>
                                          </m:rPr>
                                          <a:rPr lang="pl-PL" sz="1100" kern="1200">
                                            <a:solidFill>
                                              <a:schemeClr val="dk1"/>
                                            </a:solidFill>
                                            <a:effectLst/>
                                            <a:latin typeface="Cambria Math" panose="02040503050406030204" pitchFamily="18" charset="0"/>
                                            <a:ea typeface="Times New Roman"/>
                                            <a:cs typeface="Arial"/>
                                          </a:rPr>
                                          <m:t>wykluczeniem</m:t>
                                        </m:r>
                                        <m:r>
                                          <a:rPr lang="pl-PL" sz="1100" kern="1200">
                                            <a:solidFill>
                                              <a:schemeClr val="dk1"/>
                                            </a:solidFill>
                                            <a:effectLst/>
                                            <a:latin typeface="Cambria Math" panose="02040503050406030204" pitchFamily="18" charset="0"/>
                                            <a:ea typeface="Times New Roman"/>
                                            <a:cs typeface="Arial"/>
                                          </a:rPr>
                                          <m:t> </m:t>
                                        </m:r>
                                        <m:r>
                                          <m:rPr>
                                            <m:sty m:val="p"/>
                                          </m:rPr>
                                          <a:rPr lang="pl-PL" sz="1100" kern="1200">
                                            <a:solidFill>
                                              <a:schemeClr val="dk1"/>
                                            </a:solidFill>
                                            <a:effectLst/>
                                            <a:latin typeface="Cambria Math" panose="02040503050406030204" pitchFamily="18" charset="0"/>
                                            <a:ea typeface="Times New Roman"/>
                                            <a:cs typeface="Arial"/>
                                          </a:rPr>
                                          <m:t>spo</m:t>
                                        </m:r>
                                        <m:r>
                                          <a:rPr lang="pl-PL" sz="1100" kern="1200">
                                            <a:solidFill>
                                              <a:schemeClr val="dk1"/>
                                            </a:solidFill>
                                            <a:effectLst/>
                                            <a:latin typeface="Cambria Math" panose="02040503050406030204" pitchFamily="18" charset="0"/>
                                            <a:ea typeface="Times New Roman"/>
                                            <a:cs typeface="Arial"/>
                                          </a:rPr>
                                          <m:t>ł</m:t>
                                        </m:r>
                                        <m:r>
                                          <m:rPr>
                                            <m:sty m:val="p"/>
                                          </m:rPr>
                                          <a:rPr lang="pl-PL" sz="1100" kern="1200">
                                            <a:solidFill>
                                              <a:schemeClr val="dk1"/>
                                            </a:solidFill>
                                            <a:effectLst/>
                                            <a:latin typeface="Cambria Math" panose="02040503050406030204" pitchFamily="18" charset="0"/>
                                            <a:ea typeface="Times New Roman"/>
                                            <a:cs typeface="Arial"/>
                                          </a:rPr>
                                          <m:t>ecznym</m:t>
                                        </m:r>
                                        <m:r>
                                          <a:rPr lang="pl-PL" sz="1100" kern="1200">
                                            <a:solidFill>
                                              <a:schemeClr val="dk1"/>
                                            </a:solidFill>
                                            <a:effectLst/>
                                            <a:latin typeface="Cambria Math" panose="02040503050406030204" pitchFamily="18" charset="0"/>
                                            <a:ea typeface="Times New Roman"/>
                                            <a:cs typeface="Arial"/>
                                          </a:rPr>
                                          <m:t> </m:t>
                                        </m:r>
                                      </m:e>
                                      <m:e>
                                        <m:r>
                                          <m:rPr>
                                            <m:sty m:val="p"/>
                                          </m:rPr>
                                          <a:rPr lang="pl-PL" sz="1100" kern="1200">
                                            <a:solidFill>
                                              <a:schemeClr val="dk1"/>
                                            </a:solidFill>
                                            <a:effectLst/>
                                            <a:latin typeface="Cambria Math" panose="02040503050406030204" pitchFamily="18" charset="0"/>
                                            <a:ea typeface="Times New Roman"/>
                                            <a:cs typeface="Arial"/>
                                          </a:rPr>
                                          <m:t>obj</m:t>
                                        </m:r>
                                        <m:r>
                                          <a:rPr lang="pl-PL" sz="1100" kern="1200">
                                            <a:solidFill>
                                              <a:schemeClr val="dk1"/>
                                            </a:solidFill>
                                            <a:effectLst/>
                                            <a:latin typeface="Cambria Math" panose="02040503050406030204" pitchFamily="18" charset="0"/>
                                            <a:ea typeface="Times New Roman"/>
                                            <a:cs typeface="Arial"/>
                                          </a:rPr>
                                          <m:t>ę</m:t>
                                        </m:r>
                                        <m:r>
                                          <m:rPr>
                                            <m:sty m:val="p"/>
                                          </m:rPr>
                                          <a:rPr lang="pl-PL" sz="1100" kern="1200">
                                            <a:solidFill>
                                              <a:schemeClr val="dk1"/>
                                            </a:solidFill>
                                            <a:effectLst/>
                                            <a:latin typeface="Cambria Math" panose="02040503050406030204" pitchFamily="18" charset="0"/>
                                            <a:ea typeface="Times New Roman"/>
                                            <a:cs typeface="Arial"/>
                                          </a:rPr>
                                          <m:t>tych</m:t>
                                        </m:r>
                                        <m:r>
                                          <a:rPr lang="pl-PL" sz="1100" kern="1200">
                                            <a:solidFill>
                                              <a:schemeClr val="dk1"/>
                                            </a:solidFill>
                                            <a:effectLst/>
                                            <a:latin typeface="Cambria Math" panose="02040503050406030204" pitchFamily="18" charset="0"/>
                                            <a:ea typeface="Times New Roman"/>
                                            <a:cs typeface="Arial"/>
                                          </a:rPr>
                                          <m:t> </m:t>
                                        </m:r>
                                        <m:r>
                                          <m:rPr>
                                            <m:sty m:val="p"/>
                                          </m:rPr>
                                          <a:rPr lang="pl-PL" sz="1100" kern="1200">
                                            <a:solidFill>
                                              <a:schemeClr val="dk1"/>
                                            </a:solidFill>
                                            <a:effectLst/>
                                            <a:latin typeface="Cambria Math" panose="02040503050406030204" pitchFamily="18" charset="0"/>
                                            <a:ea typeface="Times New Roman"/>
                                            <a:cs typeface="Arial"/>
                                          </a:rPr>
                                          <m:t>us</m:t>
                                        </m:r>
                                        <m:r>
                                          <a:rPr lang="pl-PL" sz="1100" kern="1200">
                                            <a:solidFill>
                                              <a:schemeClr val="dk1"/>
                                            </a:solidFill>
                                            <a:effectLst/>
                                            <a:latin typeface="Cambria Math" panose="02040503050406030204" pitchFamily="18" charset="0"/>
                                            <a:ea typeface="Times New Roman"/>
                                            <a:cs typeface="Arial"/>
                                          </a:rPr>
                                          <m:t>ł</m:t>
                                        </m:r>
                                        <m:r>
                                          <m:rPr>
                                            <m:sty m:val="p"/>
                                          </m:rPr>
                                          <a:rPr lang="pl-PL" sz="1100" kern="1200">
                                            <a:solidFill>
                                              <a:schemeClr val="dk1"/>
                                            </a:solidFill>
                                            <a:effectLst/>
                                            <a:latin typeface="Cambria Math" panose="02040503050406030204" pitchFamily="18" charset="0"/>
                                            <a:ea typeface="Times New Roman"/>
                                            <a:cs typeface="Arial"/>
                                          </a:rPr>
                                          <m:t>ugami</m:t>
                                        </m:r>
                                        <m:r>
                                          <a:rPr lang="pl-PL" sz="1100" kern="1200">
                                            <a:solidFill>
                                              <a:schemeClr val="dk1"/>
                                            </a:solidFill>
                                            <a:effectLst/>
                                            <a:latin typeface="Cambria Math" panose="02040503050406030204" pitchFamily="18" charset="0"/>
                                            <a:ea typeface="Times New Roman"/>
                                            <a:cs typeface="Arial"/>
                                          </a:rPr>
                                          <m:t> </m:t>
                                        </m:r>
                                      </m:e>
                                      <m:e>
                                        <m:r>
                                          <a:rPr lang="pl-PL" sz="1100" kern="1200">
                                            <a:solidFill>
                                              <a:schemeClr val="dk1"/>
                                            </a:solidFill>
                                            <a:effectLst/>
                                            <a:latin typeface="Cambria Math" panose="02040503050406030204" pitchFamily="18" charset="0"/>
                                            <a:ea typeface="Times New Roman"/>
                                            <a:cs typeface="Arial"/>
                                          </a:rPr>
                                          <m:t>  </m:t>
                                        </m:r>
                                        <m:r>
                                          <m:rPr>
                                            <m:sty m:val="p"/>
                                          </m:rPr>
                                          <a:rPr lang="pl-PL" sz="1100" kern="1200">
                                            <a:solidFill>
                                              <a:schemeClr val="dk1"/>
                                            </a:solidFill>
                                            <a:effectLst/>
                                            <a:latin typeface="Cambria Math" panose="02040503050406030204" pitchFamily="18" charset="0"/>
                                            <a:ea typeface="Times New Roman"/>
                                            <a:cs typeface="Arial"/>
                                          </a:rPr>
                                          <m:t>spo</m:t>
                                        </m:r>
                                        <m:r>
                                          <a:rPr lang="pl-PL" sz="1100" kern="1200">
                                            <a:solidFill>
                                              <a:schemeClr val="dk1"/>
                                            </a:solidFill>
                                            <a:effectLst/>
                                            <a:latin typeface="Cambria Math" panose="02040503050406030204" pitchFamily="18" charset="0"/>
                                            <a:ea typeface="Times New Roman"/>
                                            <a:cs typeface="Arial"/>
                                          </a:rPr>
                                          <m:t>ł</m:t>
                                        </m:r>
                                        <m:r>
                                          <m:rPr>
                                            <m:sty m:val="p"/>
                                          </m:rPr>
                                          <a:rPr lang="pl-PL" sz="1100" kern="1200">
                                            <a:solidFill>
                                              <a:schemeClr val="dk1"/>
                                            </a:solidFill>
                                            <a:effectLst/>
                                            <a:latin typeface="Cambria Math" panose="02040503050406030204" pitchFamily="18" charset="0"/>
                                            <a:ea typeface="Times New Roman"/>
                                            <a:cs typeface="Arial"/>
                                          </a:rPr>
                                          <m:t>ecznymi</m:t>
                                        </m:r>
                                        <m:r>
                                          <a:rPr lang="pl-PL" sz="1100" kern="1200">
                                            <a:solidFill>
                                              <a:schemeClr val="dk1"/>
                                            </a:solidFill>
                                            <a:effectLst/>
                                            <a:latin typeface="Cambria Math" panose="02040503050406030204" pitchFamily="18" charset="0"/>
                                            <a:ea typeface="Times New Roman"/>
                                            <a:cs typeface="Arial"/>
                                          </a:rPr>
                                          <m:t> ś</m:t>
                                        </m:r>
                                        <m:r>
                                          <m:rPr>
                                            <m:sty m:val="p"/>
                                          </m:rPr>
                                          <a:rPr lang="pl-PL" sz="1100" kern="1200">
                                            <a:solidFill>
                                              <a:schemeClr val="dk1"/>
                                            </a:solidFill>
                                            <a:effectLst/>
                                            <a:latin typeface="Cambria Math" panose="02040503050406030204" pitchFamily="18" charset="0"/>
                                            <a:ea typeface="Times New Roman"/>
                                            <a:cs typeface="Arial"/>
                                          </a:rPr>
                                          <m:t>wiadczonymi</m:t>
                                        </m:r>
                                        <m:r>
                                          <a:rPr lang="pl-PL" sz="1100" kern="1200">
                                            <a:solidFill>
                                              <a:schemeClr val="dk1"/>
                                            </a:solidFill>
                                            <a:effectLst/>
                                            <a:latin typeface="Cambria Math" panose="02040503050406030204" pitchFamily="18" charset="0"/>
                                            <a:ea typeface="Times New Roman"/>
                                            <a:cs typeface="Arial"/>
                                          </a:rPr>
                                          <m:t> </m:t>
                                        </m:r>
                                        <m:r>
                                          <m:rPr>
                                            <m:sty m:val="p"/>
                                          </m:rPr>
                                          <a:rPr lang="pl-PL" sz="1100" kern="1200">
                                            <a:solidFill>
                                              <a:schemeClr val="dk1"/>
                                            </a:solidFill>
                                            <a:effectLst/>
                                            <a:latin typeface="Cambria Math" panose="02040503050406030204" pitchFamily="18" charset="0"/>
                                            <a:ea typeface="Times New Roman"/>
                                            <a:cs typeface="Arial"/>
                                          </a:rPr>
                                          <m:t>w</m:t>
                                        </m:r>
                                        <m:r>
                                          <a:rPr lang="pl-PL" sz="1100" kern="1200">
                                            <a:solidFill>
                                              <a:schemeClr val="dk1"/>
                                            </a:solidFill>
                                            <a:effectLst/>
                                            <a:latin typeface="Cambria Math" panose="02040503050406030204" pitchFamily="18" charset="0"/>
                                            <a:ea typeface="Times New Roman"/>
                                            <a:cs typeface="Arial"/>
                                          </a:rPr>
                                          <m:t> </m:t>
                                        </m:r>
                                        <m:r>
                                          <m:rPr>
                                            <m:sty m:val="p"/>
                                          </m:rPr>
                                          <a:rPr lang="pl-PL" sz="1100" kern="1200">
                                            <a:solidFill>
                                              <a:schemeClr val="dk1"/>
                                            </a:solidFill>
                                            <a:effectLst/>
                                            <a:latin typeface="Cambria Math" panose="02040503050406030204" pitchFamily="18" charset="0"/>
                                            <a:ea typeface="Times New Roman"/>
                                            <a:cs typeface="Arial"/>
                                          </a:rPr>
                                          <m:t>interesie</m:t>
                                        </m:r>
                                        <m:r>
                                          <a:rPr lang="pl-PL" sz="1100" kern="1200">
                                            <a:solidFill>
                                              <a:schemeClr val="dk1"/>
                                            </a:solidFill>
                                            <a:effectLst/>
                                            <a:latin typeface="Cambria Math" panose="02040503050406030204" pitchFamily="18" charset="0"/>
                                            <a:ea typeface="Times New Roman"/>
                                            <a:cs typeface="Arial"/>
                                          </a:rPr>
                                          <m:t> </m:t>
                                        </m:r>
                                      </m:e>
                                      <m:e>
                                        <m:r>
                                          <m:rPr>
                                            <m:sty m:val="p"/>
                                          </m:rPr>
                                          <a:rPr lang="pl-PL" sz="1100" kern="1200">
                                            <a:solidFill>
                                              <a:schemeClr val="dk1"/>
                                            </a:solidFill>
                                            <a:effectLst/>
                                            <a:latin typeface="Cambria Math" panose="02040503050406030204" pitchFamily="18" charset="0"/>
                                            <a:ea typeface="Times New Roman"/>
                                            <a:cs typeface="Arial"/>
                                          </a:rPr>
                                          <m:t>og</m:t>
                                        </m:r>
                                        <m:r>
                                          <a:rPr lang="pl-PL" sz="1100" kern="1200">
                                            <a:solidFill>
                                              <a:schemeClr val="dk1"/>
                                            </a:solidFill>
                                            <a:effectLst/>
                                            <a:latin typeface="Cambria Math" panose="02040503050406030204" pitchFamily="18" charset="0"/>
                                            <a:ea typeface="Times New Roman"/>
                                            <a:cs typeface="Arial"/>
                                          </a:rPr>
                                          <m:t>ó</m:t>
                                        </m:r>
                                        <m:r>
                                          <m:rPr>
                                            <m:sty m:val="p"/>
                                          </m:rPr>
                                          <a:rPr lang="pl-PL" sz="1100" kern="1200">
                                            <a:solidFill>
                                              <a:schemeClr val="dk1"/>
                                            </a:solidFill>
                                            <a:effectLst/>
                                            <a:latin typeface="Cambria Math" panose="02040503050406030204" pitchFamily="18" charset="0"/>
                                            <a:ea typeface="Times New Roman"/>
                                            <a:cs typeface="Arial"/>
                                          </a:rPr>
                                          <m:t>lnym</m:t>
                                        </m:r>
                                        <m:r>
                                          <a:rPr lang="pl-PL" sz="1100" kern="1200">
                                            <a:solidFill>
                                              <a:schemeClr val="dk1"/>
                                            </a:solidFill>
                                            <a:effectLst/>
                                            <a:latin typeface="Cambria Math" panose="02040503050406030204" pitchFamily="18" charset="0"/>
                                            <a:ea typeface="Times New Roman"/>
                                            <a:cs typeface="Arial"/>
                                          </a:rPr>
                                          <m:t> </m:t>
                                        </m:r>
                                        <m:r>
                                          <m:rPr>
                                            <m:sty m:val="p"/>
                                          </m:rPr>
                                          <a:rPr lang="pl-PL" sz="1100" kern="1200">
                                            <a:solidFill>
                                              <a:schemeClr val="dk1"/>
                                            </a:solidFill>
                                            <a:effectLst/>
                                            <a:latin typeface="Cambria Math" panose="02040503050406030204" pitchFamily="18" charset="0"/>
                                            <a:ea typeface="Times New Roman"/>
                                            <a:cs typeface="Arial"/>
                                          </a:rPr>
                                          <m:t>w</m:t>
                                        </m:r>
                                        <m:r>
                                          <a:rPr lang="pl-PL" sz="1100" kern="1200">
                                            <a:solidFill>
                                              <a:schemeClr val="dk1"/>
                                            </a:solidFill>
                                            <a:effectLst/>
                                            <a:latin typeface="Cambria Math" panose="02040503050406030204" pitchFamily="18" charset="0"/>
                                            <a:ea typeface="Times New Roman"/>
                                            <a:cs typeface="Arial"/>
                                          </a:rPr>
                                          <m:t> </m:t>
                                        </m:r>
                                        <m:r>
                                          <m:rPr>
                                            <m:sty m:val="p"/>
                                          </m:rPr>
                                          <a:rPr lang="pl-PL" sz="1100" kern="1200">
                                            <a:solidFill>
                                              <a:schemeClr val="dk1"/>
                                            </a:solidFill>
                                            <a:effectLst/>
                                            <a:latin typeface="Cambria Math" panose="02040503050406030204" pitchFamily="18" charset="0"/>
                                            <a:ea typeface="Times New Roman"/>
                                            <a:cs typeface="Arial"/>
                                          </a:rPr>
                                          <m:t>programie</m:t>
                                        </m:r>
                                      </m:e>
                                      <m:e>
                                        <m:r>
                                          <a:rPr lang="pl-PL" sz="1100" kern="1200">
                                            <a:solidFill>
                                              <a:schemeClr val="dk1"/>
                                            </a:solidFill>
                                            <a:effectLst/>
                                            <a:latin typeface="Cambria Math" panose="02040503050406030204" pitchFamily="18" charset="0"/>
                                            <a:ea typeface="Times New Roman"/>
                                            <a:cs typeface="Arial"/>
                                          </a:rPr>
                                          <m:t> </m:t>
                                        </m:r>
                                      </m:e>
                                    </m:eqArr>
                                    <m:r>
                                      <m:rPr>
                                        <m:sty m:val="p"/>
                                      </m:rPr>
                                      <a:rPr lang="pl-PL" sz="1100" kern="1200">
                                        <a:solidFill>
                                          <a:schemeClr val="dk1"/>
                                        </a:solidFill>
                                        <a:effectLst/>
                                        <a:latin typeface="Cambria Math" panose="02040503050406030204" pitchFamily="18" charset="0"/>
                                        <a:ea typeface="Times New Roman"/>
                                        <a:cs typeface="Arial"/>
                                      </a:rPr>
                                      <m:t>x</m:t>
                                    </m:r>
                                    <m:r>
                                      <a:rPr lang="pl-PL" sz="1100" kern="1200">
                                        <a:solidFill>
                                          <a:schemeClr val="dk1"/>
                                        </a:solidFill>
                                        <a:effectLst/>
                                        <a:latin typeface="Cambria Math" panose="02040503050406030204" pitchFamily="18" charset="0"/>
                                        <a:ea typeface="Times New Roman"/>
                                        <a:cs typeface="Arial"/>
                                      </a:rPr>
                                      <m:t> </m:t>
                                    </m:r>
                                    <m:r>
                                      <m:rPr>
                                        <m:sty m:val="p"/>
                                      </m:rPr>
                                      <a:rPr lang="pl-PL" sz="1100" kern="1200">
                                        <a:solidFill>
                                          <a:schemeClr val="dk1"/>
                                        </a:solidFill>
                                        <a:effectLst/>
                                        <a:latin typeface="Cambria Math" panose="02040503050406030204" pitchFamily="18" charset="0"/>
                                        <a:ea typeface="Times New Roman"/>
                                        <a:cs typeface="Arial"/>
                                      </a:rPr>
                                      <m:t>okres</m:t>
                                    </m:r>
                                    <m:r>
                                      <a:rPr lang="pl-PL" sz="1100" kern="1200">
                                        <a:solidFill>
                                          <a:schemeClr val="dk1"/>
                                        </a:solidFill>
                                        <a:effectLst/>
                                        <a:latin typeface="Cambria Math" panose="02040503050406030204" pitchFamily="18" charset="0"/>
                                        <a:ea typeface="Times New Roman"/>
                                        <a:cs typeface="Arial"/>
                                      </a:rPr>
                                      <m:t> </m:t>
                                    </m:r>
                                    <m:r>
                                      <m:rPr>
                                        <m:sty m:val="p"/>
                                      </m:rPr>
                                      <a:rPr lang="pl-PL" sz="1100" kern="1200">
                                        <a:solidFill>
                                          <a:schemeClr val="dk1"/>
                                        </a:solidFill>
                                        <a:effectLst/>
                                        <a:latin typeface="Cambria Math" panose="02040503050406030204" pitchFamily="18" charset="0"/>
                                        <a:ea typeface="Times New Roman"/>
                                        <a:cs typeface="Arial"/>
                                      </a:rPr>
                                      <m:t>realizacji</m:t>
                                    </m:r>
                                    <m:r>
                                      <a:rPr lang="pl-PL" sz="1100" kern="1200">
                                        <a:solidFill>
                                          <a:schemeClr val="dk1"/>
                                        </a:solidFill>
                                        <a:effectLst/>
                                        <a:latin typeface="Cambria Math" panose="02040503050406030204" pitchFamily="18" charset="0"/>
                                        <a:ea typeface="Times New Roman"/>
                                        <a:cs typeface="Arial"/>
                                      </a:rPr>
                                      <m:t> </m:t>
                                    </m:r>
                                    <m:r>
                                      <m:rPr>
                                        <m:sty m:val="p"/>
                                      </m:rPr>
                                      <a:rPr lang="pl-PL" sz="1100" kern="1200">
                                        <a:solidFill>
                                          <a:schemeClr val="dk1"/>
                                        </a:solidFill>
                                        <a:effectLst/>
                                        <a:latin typeface="Cambria Math" panose="02040503050406030204" pitchFamily="18" charset="0"/>
                                        <a:ea typeface="Times New Roman"/>
                                        <a:cs typeface="Arial"/>
                                      </a:rPr>
                                      <m:t>projektu</m:t>
                                    </m:r>
                                    <m:r>
                                      <a:rPr lang="pl-PL" sz="1100" kern="1200">
                                        <a:solidFill>
                                          <a:schemeClr val="dk1"/>
                                        </a:solidFill>
                                        <a:effectLst/>
                                        <a:latin typeface="Cambria Math" panose="02040503050406030204" pitchFamily="18" charset="0"/>
                                        <a:ea typeface="Times New Roman"/>
                                        <a:cs typeface="Arial"/>
                                      </a:rPr>
                                      <m:t> (</m:t>
                                    </m:r>
                                    <m:r>
                                      <m:rPr>
                                        <m:sty m:val="p"/>
                                      </m:rPr>
                                      <a:rPr lang="pl-PL" sz="1100" kern="1200">
                                        <a:solidFill>
                                          <a:schemeClr val="dk1"/>
                                        </a:solidFill>
                                        <a:effectLst/>
                                        <a:latin typeface="Cambria Math" panose="02040503050406030204" pitchFamily="18" charset="0"/>
                                        <a:ea typeface="Times New Roman"/>
                                        <a:cs typeface="Arial"/>
                                      </a:rPr>
                                      <m:t>liczba</m:t>
                                    </m:r>
                                    <m:r>
                                      <a:rPr lang="pl-PL" sz="1100" kern="1200">
                                        <a:solidFill>
                                          <a:schemeClr val="dk1"/>
                                        </a:solidFill>
                                        <a:effectLst/>
                                        <a:latin typeface="Cambria Math" panose="02040503050406030204" pitchFamily="18" charset="0"/>
                                        <a:ea typeface="Times New Roman"/>
                                        <a:cs typeface="Arial"/>
                                      </a:rPr>
                                      <m:t> </m:t>
                                    </m:r>
                                    <m:r>
                                      <m:rPr>
                                        <m:sty m:val="p"/>
                                      </m:rPr>
                                      <a:rPr lang="pl-PL" sz="1100" kern="1200">
                                        <a:solidFill>
                                          <a:schemeClr val="dk1"/>
                                        </a:solidFill>
                                        <a:effectLst/>
                                        <a:latin typeface="Cambria Math" panose="02040503050406030204" pitchFamily="18" charset="0"/>
                                        <a:ea typeface="Times New Roman"/>
                                        <a:cs typeface="Arial"/>
                                      </a:rPr>
                                      <m:t>miesi</m:t>
                                    </m:r>
                                    <m:r>
                                      <a:rPr lang="pl-PL" sz="1100" kern="1200">
                                        <a:solidFill>
                                          <a:schemeClr val="dk1"/>
                                        </a:solidFill>
                                        <a:effectLst/>
                                        <a:latin typeface="Cambria Math" panose="02040503050406030204" pitchFamily="18" charset="0"/>
                                        <a:ea typeface="Times New Roman"/>
                                        <a:cs typeface="Arial"/>
                                      </a:rPr>
                                      <m:t>ę</m:t>
                                    </m:r>
                                    <m:r>
                                      <m:rPr>
                                        <m:sty m:val="p"/>
                                      </m:rPr>
                                      <a:rPr lang="pl-PL" sz="1100" kern="1200">
                                        <a:solidFill>
                                          <a:schemeClr val="dk1"/>
                                        </a:solidFill>
                                        <a:effectLst/>
                                        <a:latin typeface="Cambria Math" panose="02040503050406030204" pitchFamily="18" charset="0"/>
                                        <a:ea typeface="Times New Roman"/>
                                        <a:cs typeface="Arial"/>
                                      </a:rPr>
                                      <m:t>cy</m:t>
                                    </m:r>
                                    <m:r>
                                      <a:rPr lang="pl-PL" sz="1100" kern="1200">
                                        <a:solidFill>
                                          <a:schemeClr val="dk1"/>
                                        </a:solidFill>
                                        <a:effectLst/>
                                        <a:latin typeface="Cambria Math" panose="02040503050406030204" pitchFamily="18" charset="0"/>
                                        <a:ea typeface="Times New Roman"/>
                                        <a:cs typeface="Arial"/>
                                      </a:rPr>
                                      <m:t>)</m:t>
                                    </m:r>
                                  </m:den>
                                </m:f>
                              </m:oMath>
                            </m:oMathPara>
                          </a14:m>
                          <a:endParaRPr lang="pl-PL" sz="1100" kern="1200" dirty="0">
                            <a:solidFill>
                              <a:schemeClr val="dk1"/>
                            </a:solidFill>
                            <a:effectLst/>
                            <a:latin typeface="+mn-lt"/>
                            <a:ea typeface="Times New Roman"/>
                            <a:cs typeface="Arial"/>
                          </a:endParaRPr>
                        </a:p>
                        <a:p>
                          <a:r>
                            <a:rPr lang="pl-PL" sz="1100" kern="1200" dirty="0">
                              <a:solidFill>
                                <a:schemeClr val="dk1"/>
                              </a:solidFill>
                              <a:effectLst/>
                              <a:latin typeface="+mn-lt"/>
                              <a:ea typeface="Times New Roman"/>
                              <a:cs typeface="Arial"/>
                            </a:rPr>
                            <a:t> </a:t>
                          </a:r>
                        </a:p>
                        <a:p>
                          <a:r>
                            <a:rPr lang="pl-PL" sz="1100" kern="1200" dirty="0">
                              <a:solidFill>
                                <a:schemeClr val="dk1"/>
                              </a:solidFill>
                              <a:effectLst/>
                              <a:latin typeface="+mn-lt"/>
                              <a:ea typeface="Times New Roman"/>
                              <a:cs typeface="Arial"/>
                            </a:rPr>
                            <a:t>We wskaźniku Liczba osób zagrożonych ubóstwem lub wykluczeniem społecznym objętych usługami społecznymi świadczonymi w interesie ogólnym w programie należy uwzględnić wyłącznie osoby, które otrzymują wsparcie w projekcie i jednocześnie należą do grupy osób zagrożonych ubóstwem lub wykluczeniem społecznym</a:t>
                          </a:r>
                          <a:r>
                            <a:rPr lang="pl-PL" sz="1100" kern="1200" dirty="0" smtClean="0">
                              <a:solidFill>
                                <a:schemeClr val="dk1"/>
                              </a:solidFill>
                              <a:effectLst/>
                              <a:latin typeface="+mn-lt"/>
                              <a:ea typeface="Times New Roman"/>
                              <a:cs typeface="Arial"/>
                            </a:rPr>
                            <a:t>.</a:t>
                          </a:r>
                        </a:p>
                        <a:p>
                          <a:endParaRPr lang="pl-PL" sz="1100" kern="1200" dirty="0">
                            <a:solidFill>
                              <a:schemeClr val="dk1"/>
                            </a:solidFill>
                            <a:effectLst/>
                            <a:latin typeface="+mn-lt"/>
                            <a:ea typeface="Times New Roman"/>
                            <a:cs typeface="Arial"/>
                          </a:endParaRPr>
                        </a:p>
                        <a:p>
                          <a:r>
                            <a:rPr lang="pl-PL" sz="1100" i="1" kern="1200" dirty="0">
                              <a:solidFill>
                                <a:schemeClr val="dk1"/>
                              </a:solidFill>
                              <a:effectLst/>
                              <a:latin typeface="+mn-lt"/>
                              <a:ea typeface="Times New Roman"/>
                              <a:cs typeface="Arial"/>
                            </a:rPr>
                            <a:t>Przykładowo w przypadku, gdy projekt o wartości 1 200 000 PLN  trwa 24 miesiące i w tym czasie w ramach jego realizacji wsparciem zostanie objętych 50 uczestników to średni koszt wsparcia przypadający na uczestnika wynosi 1 000 i nie przekracza średniomiesięcznego kosztu wsparcia wskazanego w kryterium.</a:t>
                          </a:r>
                        </a:p>
                        <a:p>
                          <a:r>
                            <a:rPr lang="pl-PL" sz="1100" i="1" kern="1200" dirty="0">
                              <a:solidFill>
                                <a:schemeClr val="dk1"/>
                              </a:solidFill>
                              <a:effectLst/>
                              <a:latin typeface="+mn-lt"/>
                              <a:ea typeface="Times New Roman"/>
                              <a:cs typeface="Arial"/>
                            </a:rPr>
                            <a:t>Na potrzeby niniejszego kryterium do ustalenia okresu realizacji projektu liczy się każdy rozpoczęty miesiąc kalendarzowy, np. przyjmuje się, że w przypadku projektu trwającego od 5.10.2018 r. do 25.11.2019 r. okres realizacji wynosi 14 miesięcy</a:t>
                          </a:r>
                          <a:r>
                            <a:rPr lang="pl-PL" sz="1100" i="1" kern="1200" dirty="0" smtClean="0">
                              <a:solidFill>
                                <a:schemeClr val="dk1"/>
                              </a:solidFill>
                              <a:effectLst/>
                              <a:latin typeface="+mn-lt"/>
                              <a:ea typeface="Times New Roman"/>
                              <a:cs typeface="Arial"/>
                            </a:rPr>
                            <a:t>.</a:t>
                          </a:r>
                        </a:p>
                        <a:p>
                          <a:endParaRPr lang="pl-PL" sz="1100" i="1" kern="1200" dirty="0">
                            <a:solidFill>
                              <a:schemeClr val="dk1"/>
                            </a:solidFill>
                            <a:effectLst/>
                            <a:latin typeface="+mn-lt"/>
                            <a:ea typeface="Times New Roman"/>
                            <a:cs typeface="Arial"/>
                          </a:endParaRPr>
                        </a:p>
                        <a:p>
                          <a:r>
                            <a:rPr lang="pl-PL" sz="1100" kern="1200" dirty="0">
                              <a:solidFill>
                                <a:schemeClr val="dk1"/>
                              </a:solidFill>
                              <a:effectLst/>
                              <a:latin typeface="+mn-lt"/>
                              <a:ea typeface="Times New Roman"/>
                              <a:cs typeface="Arial"/>
                            </a:rPr>
                            <a:t>Spełnienie kryterium jest warunkiem koniecznym do otrzymania dofinansowania. Ocena kryterium jest 0/1. Uzyskanie oceny „0” jest jednoznaczne z odrzuceniem projektu.</a:t>
                          </a:r>
                        </a:p>
                      </a:txBody>
                      <a:tcPr anchor="ctr" anchorCtr="1">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l-PL" sz="1200" dirty="0" smtClean="0">
                              <a:latin typeface="+mn-lt"/>
                            </a:rPr>
                            <a:t>0/1</a:t>
                          </a:r>
                        </a:p>
                      </a:txBody>
                      <a:tcPr anchor="ctr" anchorCtr="1"/>
                    </a:tc>
                    <a:extLst>
                      <a:ext uri="{0D108BD9-81ED-4DB2-BD59-A6C34878D82A}">
                        <a16:rowId xmlns:a16="http://schemas.microsoft.com/office/drawing/2014/main" val="10001"/>
                      </a:ext>
                    </a:extLst>
                  </a:tr>
                </a:tbl>
              </a:graphicData>
            </a:graphic>
          </p:graphicFrame>
        </mc:Choice>
        <mc:Fallback>
          <p:graphicFrame>
            <p:nvGraphicFramePr>
              <p:cNvPr id="9" name="Tabela 8"/>
              <p:cNvGraphicFramePr>
                <a:graphicFrameLocks noGrp="1"/>
              </p:cNvGraphicFramePr>
              <p:nvPr>
                <p:extLst>
                  <p:ext uri="{D42A27DB-BD31-4B8C-83A1-F6EECF244321}">
                    <p14:modId xmlns:p14="http://schemas.microsoft.com/office/powerpoint/2010/main" val="3349864758"/>
                  </p:ext>
                </p:extLst>
              </p:nvPr>
            </p:nvGraphicFramePr>
            <p:xfrm>
              <a:off x="104774" y="996336"/>
              <a:ext cx="8920713" cy="5808357"/>
            </p:xfrm>
            <a:graphic>
              <a:graphicData uri="http://schemas.openxmlformats.org/drawingml/2006/table">
                <a:tbl>
                  <a:tblPr firstRow="1" bandRow="1">
                    <a:tableStyleId>{5C22544A-7EE6-4342-B048-85BDC9FD1C3A}</a:tableStyleId>
                  </a:tblPr>
                  <a:tblGrid>
                    <a:gridCol w="569847">
                      <a:extLst>
                        <a:ext uri="{9D8B030D-6E8A-4147-A177-3AD203B41FA5}">
                          <a16:colId xmlns:a16="http://schemas.microsoft.com/office/drawing/2014/main" val="20000"/>
                        </a:ext>
                      </a:extLst>
                    </a:gridCol>
                    <a:gridCol w="1992379">
                      <a:extLst>
                        <a:ext uri="{9D8B030D-6E8A-4147-A177-3AD203B41FA5}">
                          <a16:colId xmlns:a16="http://schemas.microsoft.com/office/drawing/2014/main" val="20001"/>
                        </a:ext>
                      </a:extLst>
                    </a:gridCol>
                    <a:gridCol w="5638800">
                      <a:extLst>
                        <a:ext uri="{9D8B030D-6E8A-4147-A177-3AD203B41FA5}">
                          <a16:colId xmlns:a16="http://schemas.microsoft.com/office/drawing/2014/main" val="20002"/>
                        </a:ext>
                      </a:extLst>
                    </a:gridCol>
                    <a:gridCol w="719687">
                      <a:extLst>
                        <a:ext uri="{9D8B030D-6E8A-4147-A177-3AD203B41FA5}">
                          <a16:colId xmlns:a16="http://schemas.microsoft.com/office/drawing/2014/main" val="191168479"/>
                        </a:ext>
                      </a:extLst>
                    </a:gridCol>
                  </a:tblGrid>
                  <a:tr h="1212354">
                    <a:tc>
                      <a:txBody>
                        <a:bodyPr/>
                        <a:lstStyle/>
                        <a:p>
                          <a:pPr algn="ctr"/>
                          <a:r>
                            <a:rPr lang="pl-PL" sz="1400" b="1" kern="1200" dirty="0" smtClean="0">
                              <a:solidFill>
                                <a:schemeClr val="lt1"/>
                              </a:solidFill>
                              <a:latin typeface="+mn-lt"/>
                              <a:ea typeface="+mn-ea"/>
                              <a:cs typeface="+mn-cs"/>
                            </a:rPr>
                            <a:t>L.p.</a:t>
                          </a:r>
                          <a:endParaRPr lang="pl-PL" sz="1400" b="1" dirty="0"/>
                        </a:p>
                      </a:txBody>
                      <a:tcPr anchor="ctr"/>
                    </a:tc>
                    <a:tc>
                      <a:txBody>
                        <a:bodyPr/>
                        <a:lstStyle/>
                        <a:p>
                          <a:pPr algn="ctr"/>
                          <a:r>
                            <a:rPr lang="pl-PL" sz="1400" b="1" kern="1200" dirty="0" smtClean="0">
                              <a:solidFill>
                                <a:schemeClr val="lt1"/>
                              </a:solidFill>
                              <a:latin typeface="+mn-lt"/>
                              <a:ea typeface="+mn-ea"/>
                              <a:cs typeface="+mn-cs"/>
                            </a:rPr>
                            <a:t>Kryterium</a:t>
                          </a:r>
                          <a:endParaRPr lang="pl-PL" sz="1400" b="1"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pl-PL" sz="1400" b="1" kern="1200" dirty="0" smtClean="0">
                              <a:solidFill>
                                <a:schemeClr val="lt1"/>
                              </a:solidFill>
                              <a:latin typeface="+mn-lt"/>
                              <a:ea typeface="+mn-ea"/>
                              <a:cs typeface="+mn-cs"/>
                            </a:rPr>
                            <a:t>Opis</a:t>
                          </a:r>
                          <a:r>
                            <a:rPr lang="pl-PL" sz="1400" b="1" kern="1200" baseline="0" dirty="0" smtClean="0">
                              <a:solidFill>
                                <a:schemeClr val="lt1"/>
                              </a:solidFill>
                              <a:latin typeface="+mn-lt"/>
                              <a:ea typeface="+mn-ea"/>
                              <a:cs typeface="+mn-cs"/>
                            </a:rPr>
                            <a:t> kryterium</a:t>
                          </a:r>
                          <a:endParaRPr lang="pl-PL" sz="1400" b="1" kern="1200" dirty="0" smtClean="0">
                            <a:solidFill>
                              <a:schemeClr val="lt1"/>
                            </a:solidFill>
                            <a:latin typeface="+mn-lt"/>
                            <a:ea typeface="+mn-ea"/>
                            <a:cs typeface="+mn-cs"/>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pl-PL" sz="1400" b="1" kern="1200" dirty="0" smtClean="0">
                              <a:solidFill>
                                <a:schemeClr val="lt1"/>
                              </a:solidFill>
                              <a:latin typeface="+mn-lt"/>
                              <a:ea typeface="+mn-ea"/>
                              <a:cs typeface="+mn-cs"/>
                            </a:rPr>
                            <a:t>Punktacja</a:t>
                          </a:r>
                          <a:endParaRPr lang="pl-PL" sz="1400" b="1" kern="1200" dirty="0" smtClean="0">
                            <a:solidFill>
                              <a:schemeClr val="lt1"/>
                            </a:solidFill>
                            <a:latin typeface="+mn-lt"/>
                            <a:ea typeface="+mn-ea"/>
                            <a:cs typeface="+mn-cs"/>
                          </a:endParaRPr>
                        </a:p>
                      </a:txBody>
                      <a:tcPr anchor="ctr"/>
                    </a:tc>
                    <a:extLst>
                      <a:ext uri="{0D108BD9-81ED-4DB2-BD59-A6C34878D82A}">
                        <a16:rowId xmlns:a16="http://schemas.microsoft.com/office/drawing/2014/main" val="10000"/>
                      </a:ext>
                    </a:extLst>
                  </a:tr>
                  <a:tr h="4596003">
                    <a:tc>
                      <a:txBody>
                        <a:bodyPr/>
                        <a:lstStyle/>
                        <a:p>
                          <a:pPr algn="l"/>
                          <a:r>
                            <a:rPr lang="pl-PL" sz="1200" dirty="0" smtClean="0">
                              <a:latin typeface="+mn-lt"/>
                            </a:rPr>
                            <a:t>5.</a:t>
                          </a:r>
                          <a:endParaRPr lang="pl-PL" sz="1200" dirty="0">
                            <a:latin typeface="+mn-lt"/>
                          </a:endParaRPr>
                        </a:p>
                      </a:txBody>
                      <a:tcPr anchor="ctr" anchorCtr="1">
                        <a:solidFill>
                          <a:schemeClr val="accent1">
                            <a:lumMod val="20000"/>
                            <a:lumOff val="80000"/>
                          </a:schemeClr>
                        </a:solidFill>
                      </a:tcPr>
                    </a:tc>
                    <a:tc>
                      <a:txBody>
                        <a:bodyPr/>
                        <a:lstStyle/>
                        <a:p>
                          <a:pPr algn="l">
                            <a:lnSpc>
                              <a:spcPct val="100000"/>
                            </a:lnSpc>
                          </a:pPr>
                          <a:r>
                            <a:rPr lang="pl-PL" sz="1200" kern="1200" dirty="0" smtClean="0">
                              <a:solidFill>
                                <a:schemeClr val="dk1"/>
                              </a:solidFill>
                              <a:effectLst/>
                              <a:latin typeface="+mn-lt"/>
                              <a:ea typeface="Times New Roman"/>
                              <a:cs typeface="Arial"/>
                            </a:rPr>
                            <a:t>Średniomiesięczny koszt wsparcia uczestnika (osoby  zagrożonej ubóstwem lub wykluczeniem społecznym) nie przekracza kwoty 1 500 PLN.</a:t>
                          </a:r>
                          <a:endParaRPr lang="pl-PL" sz="1200" kern="1200" dirty="0">
                            <a:solidFill>
                              <a:schemeClr val="dk1"/>
                            </a:solidFill>
                            <a:effectLst/>
                            <a:latin typeface="+mn-lt"/>
                            <a:ea typeface="Times New Roman"/>
                            <a:cs typeface="Arial"/>
                          </a:endParaRPr>
                        </a:p>
                      </a:txBody>
                      <a:tcPr anchor="ctr" anchorCtr="1">
                        <a:solidFill>
                          <a:schemeClr val="accent1">
                            <a:lumMod val="20000"/>
                            <a:lumOff val="80000"/>
                          </a:schemeClr>
                        </a:solidFill>
                      </a:tcPr>
                    </a:tc>
                    <a:tc>
                      <a:txBody>
                        <a:bodyPr/>
                        <a:lstStyle/>
                        <a:p>
                          <a:endParaRPr lang="pl-PL"/>
                        </a:p>
                      </a:txBody>
                      <a:tcPr anchor="ctr" anchorCtr="1">
                        <a:blipFill>
                          <a:blip r:embed="rId3"/>
                          <a:stretch>
                            <a:fillRect l="-45464" t="-26490" r="-13175" b="-795"/>
                          </a:stretch>
                        </a:blip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l-PL" sz="1200" dirty="0" smtClean="0">
                              <a:latin typeface="+mn-lt"/>
                            </a:rPr>
                            <a:t>0/1</a:t>
                          </a:r>
                        </a:p>
                      </a:txBody>
                      <a:tcPr anchor="ctr" anchorCtr="1"/>
                    </a:tc>
                    <a:extLst>
                      <a:ext uri="{0D108BD9-81ED-4DB2-BD59-A6C34878D82A}">
                        <a16:rowId xmlns:a16="http://schemas.microsoft.com/office/drawing/2014/main" val="10001"/>
                      </a:ext>
                    </a:extLst>
                  </a:tr>
                </a:tbl>
              </a:graphicData>
            </a:graphic>
          </p:graphicFrame>
        </mc:Fallback>
      </mc:AlternateContent>
    </p:spTree>
    <p:extLst>
      <p:ext uri="{BB962C8B-B14F-4D97-AF65-F5344CB8AC3E}">
        <p14:creationId xmlns:p14="http://schemas.microsoft.com/office/powerpoint/2010/main" val="410834280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ymbol zastępczy numeru slajdu 4"/>
          <p:cNvSpPr>
            <a:spLocks noGrp="1"/>
          </p:cNvSpPr>
          <p:nvPr>
            <p:ph type="sldNum" sz="quarter" idx="10"/>
          </p:nvPr>
        </p:nvSpPr>
        <p:spPr/>
        <p:txBody>
          <a:bodyPr/>
          <a:lstStyle/>
          <a:p>
            <a:pPr>
              <a:defRPr/>
            </a:pPr>
            <a:fld id="{06C5961D-26AB-46AA-91FA-26F7DD722FD0}" type="slidenum">
              <a:rPr lang="pl-PL" altLang="pl-PL" smtClean="0"/>
              <a:pPr>
                <a:defRPr/>
              </a:pPr>
              <a:t>9</a:t>
            </a:fld>
            <a:endParaRPr lang="pl-PL" altLang="pl-PL"/>
          </a:p>
        </p:txBody>
      </p:sp>
      <p:pic>
        <p:nvPicPr>
          <p:cNvPr id="6" name="Obraz 5"/>
          <p:cNvPicPr>
            <a:picLocks noChangeAspect="1"/>
          </p:cNvPicPr>
          <p:nvPr/>
        </p:nvPicPr>
        <p:blipFill>
          <a:blip r:embed="rId2"/>
          <a:stretch>
            <a:fillRect/>
          </a:stretch>
        </p:blipFill>
        <p:spPr>
          <a:xfrm>
            <a:off x="4948174" y="332823"/>
            <a:ext cx="4096769" cy="386964"/>
          </a:xfrm>
          <a:prstGeom prst="rect">
            <a:avLst/>
          </a:prstGeom>
        </p:spPr>
      </p:pic>
      <p:graphicFrame>
        <p:nvGraphicFramePr>
          <p:cNvPr id="9" name="Tabela 8"/>
          <p:cNvGraphicFramePr>
            <a:graphicFrameLocks noGrp="1"/>
          </p:cNvGraphicFramePr>
          <p:nvPr>
            <p:extLst>
              <p:ext uri="{D42A27DB-BD31-4B8C-83A1-F6EECF244321}">
                <p14:modId xmlns:p14="http://schemas.microsoft.com/office/powerpoint/2010/main" val="3001092689"/>
              </p:ext>
            </p:extLst>
          </p:nvPr>
        </p:nvGraphicFramePr>
        <p:xfrm>
          <a:off x="54723" y="1066800"/>
          <a:ext cx="8917828" cy="5467351"/>
        </p:xfrm>
        <a:graphic>
          <a:graphicData uri="http://schemas.openxmlformats.org/drawingml/2006/table">
            <a:tbl>
              <a:tblPr firstRow="1" bandRow="1">
                <a:tableStyleId>{5C22544A-7EE6-4342-B048-85BDC9FD1C3A}</a:tableStyleId>
              </a:tblPr>
              <a:tblGrid>
                <a:gridCol w="569663">
                  <a:extLst>
                    <a:ext uri="{9D8B030D-6E8A-4147-A177-3AD203B41FA5}">
                      <a16:colId xmlns:a16="http://schemas.microsoft.com/office/drawing/2014/main" val="20000"/>
                    </a:ext>
                  </a:extLst>
                </a:gridCol>
                <a:gridCol w="2684489">
                  <a:extLst>
                    <a:ext uri="{9D8B030D-6E8A-4147-A177-3AD203B41FA5}">
                      <a16:colId xmlns:a16="http://schemas.microsoft.com/office/drawing/2014/main" val="20001"/>
                    </a:ext>
                  </a:extLst>
                </a:gridCol>
                <a:gridCol w="4410049">
                  <a:extLst>
                    <a:ext uri="{9D8B030D-6E8A-4147-A177-3AD203B41FA5}">
                      <a16:colId xmlns:a16="http://schemas.microsoft.com/office/drawing/2014/main" val="20002"/>
                    </a:ext>
                  </a:extLst>
                </a:gridCol>
                <a:gridCol w="1253627">
                  <a:extLst>
                    <a:ext uri="{9D8B030D-6E8A-4147-A177-3AD203B41FA5}">
                      <a16:colId xmlns:a16="http://schemas.microsoft.com/office/drawing/2014/main" val="2984162002"/>
                    </a:ext>
                  </a:extLst>
                </a:gridCol>
              </a:tblGrid>
              <a:tr h="728992">
                <a:tc grid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pl-PL" sz="2000" b="1" kern="1200" dirty="0" smtClean="0">
                          <a:solidFill>
                            <a:schemeClr val="bg1"/>
                          </a:solidFill>
                          <a:effectLst/>
                          <a:latin typeface="+mn-lt"/>
                          <a:ea typeface="+mn-ea"/>
                          <a:cs typeface="+mn-cs"/>
                        </a:rPr>
                        <a:t>Kryteria dostępu do oceny na etapie oceny merytorycznej</a:t>
                      </a:r>
                    </a:p>
                    <a:p>
                      <a:pPr algn="ctr"/>
                      <a:endParaRPr lang="pl-PL" sz="1400" b="1" dirty="0">
                        <a:solidFill>
                          <a:schemeClr val="bg1"/>
                        </a:solidFill>
                      </a:endParaRPr>
                    </a:p>
                  </a:txBody>
                  <a:tcPr anchor="ctr"/>
                </a:tc>
                <a:tc hMerge="1">
                  <a:txBody>
                    <a:bodyPr/>
                    <a:lstStyle/>
                    <a:p>
                      <a:pPr algn="ctr"/>
                      <a:endParaRPr lang="pl-PL" sz="1400" b="1" dirty="0"/>
                    </a:p>
                  </a:txBody>
                  <a:tcPr anchor="ct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pl-PL" sz="1400" b="1" kern="1200" dirty="0" smtClean="0">
                        <a:solidFill>
                          <a:schemeClr val="lt1"/>
                        </a:solidFill>
                        <a:latin typeface="+mn-lt"/>
                        <a:ea typeface="+mn-ea"/>
                        <a:cs typeface="+mn-cs"/>
                      </a:endParaRPr>
                    </a:p>
                  </a:txBody>
                  <a:tcPr anchor="ctr"/>
                </a:tc>
                <a:tc hMerge="1">
                  <a:txBody>
                    <a:bodyPr/>
                    <a:lstStyle/>
                    <a:p>
                      <a:endParaRPr lang="pl-PL"/>
                    </a:p>
                  </a:txBody>
                  <a:tcPr/>
                </a:tc>
                <a:extLst>
                  <a:ext uri="{0D108BD9-81ED-4DB2-BD59-A6C34878D82A}">
                    <a16:rowId xmlns:a16="http://schemas.microsoft.com/office/drawing/2014/main" val="10000"/>
                  </a:ext>
                </a:extLst>
              </a:tr>
              <a:tr h="711212">
                <a:tc>
                  <a:txBody>
                    <a:bodyPr/>
                    <a:lstStyle/>
                    <a:p>
                      <a:pPr algn="ctr"/>
                      <a:r>
                        <a:rPr lang="pl-PL" sz="1600" b="1" kern="1200" dirty="0" smtClean="0">
                          <a:solidFill>
                            <a:schemeClr val="bg1"/>
                          </a:solidFill>
                          <a:latin typeface="+mn-lt"/>
                          <a:ea typeface="+mn-ea"/>
                          <a:cs typeface="+mn-cs"/>
                        </a:rPr>
                        <a:t>L.p.</a:t>
                      </a:r>
                      <a:endParaRPr lang="pl-PL" sz="1600" b="1" kern="1200" dirty="0">
                        <a:solidFill>
                          <a:schemeClr val="bg1"/>
                        </a:solidFill>
                        <a:latin typeface="+mn-lt"/>
                        <a:ea typeface="+mn-ea"/>
                        <a:cs typeface="+mn-cs"/>
                      </a:endParaRPr>
                    </a:p>
                  </a:txBody>
                  <a:tcPr anchor="ctr">
                    <a:solidFill>
                      <a:schemeClr val="accent1"/>
                    </a:solidFill>
                  </a:tcPr>
                </a:tc>
                <a:tc>
                  <a:txBody>
                    <a:bodyPr/>
                    <a:lstStyle/>
                    <a:p>
                      <a:pPr algn="ctr"/>
                      <a:r>
                        <a:rPr lang="pl-PL" sz="1600" b="1" kern="1200" dirty="0" smtClean="0">
                          <a:solidFill>
                            <a:schemeClr val="bg1"/>
                          </a:solidFill>
                          <a:latin typeface="+mn-lt"/>
                          <a:ea typeface="+mn-ea"/>
                          <a:cs typeface="+mn-cs"/>
                        </a:rPr>
                        <a:t>Kryterium</a:t>
                      </a:r>
                      <a:endParaRPr lang="pl-PL" sz="1600" b="1" dirty="0">
                        <a:solidFill>
                          <a:schemeClr val="bg1"/>
                        </a:solidFill>
                      </a:endParaRPr>
                    </a:p>
                  </a:txBody>
                  <a:tcPr anchor="ctr">
                    <a:solidFill>
                      <a:schemeClr val="accent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pl-PL" sz="1400" b="1" kern="1200" dirty="0" smtClean="0">
                          <a:solidFill>
                            <a:schemeClr val="bg1"/>
                          </a:solidFill>
                          <a:latin typeface="+mn-lt"/>
                          <a:ea typeface="+mn-ea"/>
                          <a:cs typeface="+mn-cs"/>
                        </a:rPr>
                        <a:t>Opis</a:t>
                      </a:r>
                      <a:r>
                        <a:rPr lang="pl-PL" sz="1400" b="1" kern="1200" baseline="0" dirty="0" smtClean="0">
                          <a:solidFill>
                            <a:schemeClr val="bg1"/>
                          </a:solidFill>
                          <a:latin typeface="+mn-lt"/>
                          <a:ea typeface="+mn-ea"/>
                          <a:cs typeface="+mn-cs"/>
                        </a:rPr>
                        <a:t> kryterium</a:t>
                      </a:r>
                      <a:endParaRPr lang="pl-PL" sz="1400" b="1" kern="1200" dirty="0" smtClean="0">
                        <a:solidFill>
                          <a:schemeClr val="bg1"/>
                        </a:solidFill>
                        <a:latin typeface="+mn-lt"/>
                        <a:ea typeface="+mn-ea"/>
                        <a:cs typeface="+mn-cs"/>
                      </a:endParaRPr>
                    </a:p>
                  </a:txBody>
                  <a:tcPr anchor="ctr">
                    <a:solidFill>
                      <a:schemeClr val="accent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pl-PL" sz="1400" b="1" kern="1200" dirty="0" smtClean="0">
                          <a:solidFill>
                            <a:schemeClr val="bg1"/>
                          </a:solidFill>
                          <a:latin typeface="+mn-lt"/>
                          <a:ea typeface="+mn-ea"/>
                          <a:cs typeface="+mn-cs"/>
                        </a:rPr>
                        <a:t>Punktacja</a:t>
                      </a:r>
                      <a:endParaRPr lang="pl-PL" sz="1400" b="1" kern="1200" dirty="0" smtClean="0">
                        <a:solidFill>
                          <a:schemeClr val="bg1"/>
                        </a:solidFill>
                        <a:latin typeface="+mn-lt"/>
                        <a:ea typeface="+mn-ea"/>
                        <a:cs typeface="+mn-cs"/>
                      </a:endParaRPr>
                    </a:p>
                  </a:txBody>
                  <a:tcPr anchor="ctr">
                    <a:solidFill>
                      <a:schemeClr val="accent1"/>
                    </a:solidFill>
                  </a:tcPr>
                </a:tc>
                <a:extLst>
                  <a:ext uri="{0D108BD9-81ED-4DB2-BD59-A6C34878D82A}">
                    <a16:rowId xmlns:a16="http://schemas.microsoft.com/office/drawing/2014/main" val="10001"/>
                  </a:ext>
                </a:extLst>
              </a:tr>
              <a:tr h="4027147">
                <a:tc>
                  <a:txBody>
                    <a:bodyPr/>
                    <a:lstStyle/>
                    <a:p>
                      <a:pPr algn="ctr">
                        <a:lnSpc>
                          <a:spcPct val="100000"/>
                        </a:lnSpc>
                      </a:pPr>
                      <a:r>
                        <a:rPr lang="pl-PL" sz="1100" dirty="0" smtClean="0">
                          <a:latin typeface="+mn-lt"/>
                        </a:rPr>
                        <a:t>6.</a:t>
                      </a:r>
                      <a:endParaRPr lang="pl-PL" sz="1100" dirty="0">
                        <a:latin typeface="+mn-lt"/>
                      </a:endParaRPr>
                    </a:p>
                  </a:txBody>
                  <a:tcPr anchor="ctr" anchorCtr="1">
                    <a:solidFill>
                      <a:schemeClr val="accent1">
                        <a:lumMod val="20000"/>
                        <a:lumOff val="80000"/>
                      </a:schemeClr>
                    </a:solidFill>
                  </a:tcPr>
                </a:tc>
                <a:tc>
                  <a:txBody>
                    <a:bodyPr/>
                    <a:lstStyle/>
                    <a:p>
                      <a:r>
                        <a:rPr lang="pl-PL" sz="1100" kern="1200" dirty="0" smtClean="0">
                          <a:solidFill>
                            <a:schemeClr val="dk1"/>
                          </a:solidFill>
                          <a:effectLst/>
                          <a:latin typeface="+mn-lt"/>
                          <a:ea typeface="Calibri"/>
                          <a:cs typeface="Arial"/>
                        </a:rPr>
                        <a:t>Wnioskodawca lub Partner na dzień złożenia wniosku </a:t>
                      </a:r>
                      <a:br>
                        <a:rPr lang="pl-PL" sz="1100" kern="1200" dirty="0" smtClean="0">
                          <a:solidFill>
                            <a:schemeClr val="dk1"/>
                          </a:solidFill>
                          <a:effectLst/>
                          <a:latin typeface="+mn-lt"/>
                          <a:ea typeface="Calibri"/>
                          <a:cs typeface="Arial"/>
                        </a:rPr>
                      </a:br>
                      <a:r>
                        <a:rPr lang="pl-PL" sz="1100" kern="1200" dirty="0" smtClean="0">
                          <a:solidFill>
                            <a:schemeClr val="dk1"/>
                          </a:solidFill>
                          <a:effectLst/>
                          <a:latin typeface="+mn-lt"/>
                          <a:ea typeface="Calibri"/>
                          <a:cs typeface="Arial"/>
                        </a:rPr>
                        <a:t>o dofinansowanie posiada co najmniej dwuletnie doświadczenie w świadczeniu usług społecznych. Doświadczenie, którym legitymuje się projektodawca lub partner, musi pochodzić z okresu maksymalnie 5 lat przed dniem złożenia wniosku o dofinansowanie.</a:t>
                      </a:r>
                    </a:p>
                  </a:txBody>
                  <a:tcPr marL="68580" marR="68580" marT="0" marB="0" anchor="ctr">
                    <a:solidFill>
                      <a:schemeClr val="accent1">
                        <a:lumMod val="20000"/>
                        <a:lumOff val="80000"/>
                      </a:schemeClr>
                    </a:solidFill>
                  </a:tcPr>
                </a:tc>
                <a:tc>
                  <a:txBody>
                    <a:bodyPr/>
                    <a:lstStyle/>
                    <a:p>
                      <a:r>
                        <a:rPr lang="pl-PL" sz="1100" kern="1200" dirty="0" smtClean="0">
                          <a:solidFill>
                            <a:schemeClr val="dk1"/>
                          </a:solidFill>
                          <a:effectLst/>
                          <a:latin typeface="+mn-lt"/>
                          <a:ea typeface="Calibri"/>
                          <a:cs typeface="Arial"/>
                        </a:rPr>
                        <a:t>Spełnienie kryterium będzie oceniane na podstawie zapisów we wniosku do dofinansowanie.</a:t>
                      </a:r>
                    </a:p>
                    <a:p>
                      <a:endParaRPr lang="pl-PL" sz="1100" kern="1200" dirty="0" smtClean="0">
                        <a:solidFill>
                          <a:schemeClr val="dk1"/>
                        </a:solidFill>
                        <a:effectLst/>
                        <a:latin typeface="+mn-lt"/>
                        <a:ea typeface="Calibri"/>
                        <a:cs typeface="Arial"/>
                      </a:endParaRPr>
                    </a:p>
                    <a:p>
                      <a:r>
                        <a:rPr lang="pl-PL" sz="1100" kern="1200" dirty="0" smtClean="0">
                          <a:solidFill>
                            <a:schemeClr val="dk1"/>
                          </a:solidFill>
                          <a:effectLst/>
                          <a:latin typeface="+mn-lt"/>
                          <a:ea typeface="Calibri"/>
                          <a:cs typeface="Arial"/>
                        </a:rPr>
                        <a:t>Celem zastosowania niniejszego kryterium jest zapewnienie efektywnego, celowego i gospodarnego wykorzystania środków poprzez realizację projektów przez podmioty posiadające wiedzę i doświadczenie w świadczeniu usług społecznych.</a:t>
                      </a:r>
                    </a:p>
                    <a:p>
                      <a:endParaRPr lang="pl-PL" sz="1100" kern="1200" dirty="0" smtClean="0">
                        <a:solidFill>
                          <a:schemeClr val="dk1"/>
                        </a:solidFill>
                        <a:effectLst/>
                        <a:latin typeface="+mn-lt"/>
                        <a:ea typeface="Calibri"/>
                        <a:cs typeface="Arial"/>
                      </a:endParaRPr>
                    </a:p>
                    <a:p>
                      <a:r>
                        <a:rPr lang="pl-PL" sz="1100" kern="1200" dirty="0" smtClean="0">
                          <a:solidFill>
                            <a:schemeClr val="dk1"/>
                          </a:solidFill>
                          <a:effectLst/>
                          <a:latin typeface="+mn-lt"/>
                          <a:ea typeface="Calibri"/>
                          <a:cs typeface="Arial"/>
                        </a:rPr>
                        <a:t>Usługi społeczne rozumiane zgodnie z Wytycznymi w zakresie realizacji przedsięwzięć w obszarze włączenia społecznego i zwalczania ubóstwa </a:t>
                      </a:r>
                      <a:br>
                        <a:rPr lang="pl-PL" sz="1100" kern="1200" dirty="0" smtClean="0">
                          <a:solidFill>
                            <a:schemeClr val="dk1"/>
                          </a:solidFill>
                          <a:effectLst/>
                          <a:latin typeface="+mn-lt"/>
                          <a:ea typeface="Calibri"/>
                          <a:cs typeface="Arial"/>
                        </a:rPr>
                      </a:br>
                      <a:r>
                        <a:rPr lang="pl-PL" sz="1100" kern="1200" dirty="0" smtClean="0">
                          <a:solidFill>
                            <a:schemeClr val="dk1"/>
                          </a:solidFill>
                          <a:effectLst/>
                          <a:latin typeface="+mn-lt"/>
                          <a:ea typeface="Calibri"/>
                          <a:cs typeface="Arial"/>
                        </a:rPr>
                        <a:t>z wykorzystaniem środków Europejskiego Funduszu Społecznego</a:t>
                      </a:r>
                      <a:br>
                        <a:rPr lang="pl-PL" sz="1100" kern="1200" dirty="0" smtClean="0">
                          <a:solidFill>
                            <a:schemeClr val="dk1"/>
                          </a:solidFill>
                          <a:effectLst/>
                          <a:latin typeface="+mn-lt"/>
                          <a:ea typeface="Calibri"/>
                          <a:cs typeface="Arial"/>
                        </a:rPr>
                      </a:br>
                      <a:r>
                        <a:rPr lang="pl-PL" sz="1100" kern="1200" dirty="0" smtClean="0">
                          <a:solidFill>
                            <a:schemeClr val="dk1"/>
                          </a:solidFill>
                          <a:effectLst/>
                          <a:latin typeface="+mn-lt"/>
                          <a:ea typeface="Calibri"/>
                          <a:cs typeface="Arial"/>
                        </a:rPr>
                        <a:t>i Europejskiego Funduszu Rozwoju Regionalnego na lata 2014-2020.</a:t>
                      </a:r>
                    </a:p>
                    <a:p>
                      <a:endParaRPr lang="pl-PL" sz="1100" kern="1200" dirty="0" smtClean="0">
                        <a:solidFill>
                          <a:schemeClr val="dk1"/>
                        </a:solidFill>
                        <a:effectLst/>
                        <a:latin typeface="+mn-lt"/>
                        <a:ea typeface="Calibri"/>
                        <a:cs typeface="Arial"/>
                      </a:endParaRPr>
                    </a:p>
                    <a:p>
                      <a:r>
                        <a:rPr lang="pl-PL" sz="1100" kern="1200" dirty="0" smtClean="0">
                          <a:solidFill>
                            <a:schemeClr val="dk1"/>
                          </a:solidFill>
                          <a:effectLst/>
                          <a:latin typeface="+mn-lt"/>
                          <a:ea typeface="Calibri"/>
                          <a:cs typeface="Arial"/>
                        </a:rPr>
                        <a:t>Wnioskodawca zobowiązany jest zawrzeć we wniosku zapisy wskazujące:</a:t>
                      </a:r>
                    </a:p>
                    <a:p>
                      <a:pPr lvl="0"/>
                      <a:r>
                        <a:rPr lang="pl-PL" sz="1100" kern="1200" dirty="0" smtClean="0">
                          <a:solidFill>
                            <a:schemeClr val="dk1"/>
                          </a:solidFill>
                          <a:effectLst/>
                          <a:latin typeface="+mn-lt"/>
                          <a:ea typeface="Calibri"/>
                          <a:cs typeface="Arial"/>
                        </a:rPr>
                        <a:t>ilu letnie doświadczenie posiada projektodawca i/lub partner, wraz </a:t>
                      </a:r>
                      <a:br>
                        <a:rPr lang="pl-PL" sz="1100" kern="1200" dirty="0" smtClean="0">
                          <a:solidFill>
                            <a:schemeClr val="dk1"/>
                          </a:solidFill>
                          <a:effectLst/>
                          <a:latin typeface="+mn-lt"/>
                          <a:ea typeface="Calibri"/>
                          <a:cs typeface="Arial"/>
                        </a:rPr>
                      </a:br>
                      <a:r>
                        <a:rPr lang="pl-PL" sz="1100" kern="1200" dirty="0" smtClean="0">
                          <a:solidFill>
                            <a:schemeClr val="dk1"/>
                          </a:solidFill>
                          <a:effectLst/>
                          <a:latin typeface="+mn-lt"/>
                          <a:ea typeface="Calibri"/>
                          <a:cs typeface="Arial"/>
                        </a:rPr>
                        <a:t>z wykazaniem, że doświadczenie projektodawcy i/lub partnera, pochodzi z okresu maksymalnie 5 lat przed dniem złożenia wniosku o dofinansowanie;</a:t>
                      </a:r>
                    </a:p>
                    <a:p>
                      <a:pPr lvl="0"/>
                      <a:r>
                        <a:rPr lang="pl-PL" sz="1100" kern="1200" dirty="0" smtClean="0">
                          <a:solidFill>
                            <a:schemeClr val="dk1"/>
                          </a:solidFill>
                          <a:effectLst/>
                          <a:latin typeface="+mn-lt"/>
                          <a:ea typeface="Calibri"/>
                          <a:cs typeface="Arial"/>
                        </a:rPr>
                        <a:t>zakres/obszar merytoryczny prowadzonej działalności w zakresie usług społecznych.</a:t>
                      </a:r>
                    </a:p>
                    <a:p>
                      <a:pPr lvl="0"/>
                      <a:endParaRPr lang="pl-PL" sz="1100" kern="1200" dirty="0" smtClean="0">
                        <a:solidFill>
                          <a:schemeClr val="dk1"/>
                        </a:solidFill>
                        <a:effectLst/>
                        <a:latin typeface="+mn-lt"/>
                        <a:ea typeface="Calibri"/>
                        <a:cs typeface="Arial"/>
                      </a:endParaRPr>
                    </a:p>
                    <a:p>
                      <a:r>
                        <a:rPr lang="pl-PL" sz="1100" kern="1200" dirty="0" smtClean="0">
                          <a:solidFill>
                            <a:schemeClr val="dk1"/>
                          </a:solidFill>
                          <a:effectLst/>
                          <a:latin typeface="+mn-lt"/>
                          <a:ea typeface="Calibri"/>
                          <a:cs typeface="Arial"/>
                        </a:rPr>
                        <a:t>Spełnienie kryterium jest warunkiem koniecznym do otrzymania dofinansowania. Ocena kryterium jest 0/1. Uzyskanie oceny „0” jest jednoznaczne z odrzuceniem projektu.</a:t>
                      </a:r>
                      <a:endParaRPr lang="pl-PL" sz="1100" kern="1200" dirty="0">
                        <a:solidFill>
                          <a:schemeClr val="dk1"/>
                        </a:solidFill>
                        <a:effectLst/>
                        <a:latin typeface="+mn-lt"/>
                        <a:ea typeface="Calibri"/>
                        <a:cs typeface="Arial"/>
                      </a:endParaRPr>
                    </a:p>
                  </a:txBody>
                  <a:tcPr marL="68580" marR="68580" marT="0" marB="0" anchor="ctr">
                    <a:solidFill>
                      <a:schemeClr val="accent1">
                        <a:lumMod val="20000"/>
                        <a:lumOff val="80000"/>
                      </a:schemeClr>
                    </a:solidFill>
                  </a:tcPr>
                </a:tc>
                <a:tc>
                  <a:txBody>
                    <a:bodyPr/>
                    <a:lstStyle/>
                    <a:p>
                      <a:pPr marL="0" marR="0" lvl="0" indent="0" algn="ctr" defTabSz="914400" rtl="0" eaLnBrk="1" fontAlgn="auto" latinLnBrk="0" hangingPunct="1">
                        <a:lnSpc>
                          <a:spcPct val="100000"/>
                        </a:lnSpc>
                        <a:spcBef>
                          <a:spcPts val="1200"/>
                        </a:spcBef>
                        <a:spcAft>
                          <a:spcPts val="0"/>
                        </a:spcAft>
                        <a:buClrTx/>
                        <a:buSzTx/>
                        <a:buFontTx/>
                        <a:buNone/>
                        <a:tabLst/>
                        <a:defRPr/>
                      </a:pPr>
                      <a:r>
                        <a:rPr lang="pl-PL" sz="1100" kern="1200" dirty="0" smtClean="0">
                          <a:solidFill>
                            <a:schemeClr val="dk1"/>
                          </a:solidFill>
                          <a:latin typeface="+mn-lt"/>
                          <a:ea typeface="+mn-ea"/>
                          <a:cs typeface="+mn-cs"/>
                        </a:rPr>
                        <a:t>0/1</a:t>
                      </a:r>
                    </a:p>
                  </a:txBody>
                  <a:tcPr marL="68580" marR="68580" marT="0" marB="0" anchor="ct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467488822"/>
      </p:ext>
    </p:extLst>
  </p:cSld>
  <p:clrMapOvr>
    <a:masterClrMapping/>
  </p:clrMapOvr>
  <p:timing>
    <p:tnLst>
      <p:par>
        <p:cTn id="1" dur="indefinite" restart="never" nodeType="tmRoot"/>
      </p:par>
    </p:tnLst>
  </p:timing>
</p:sld>
</file>

<file path=ppt/theme/theme1.xml><?xml version="1.0" encoding="utf-8"?>
<a:theme xmlns:a="http://schemas.openxmlformats.org/drawingml/2006/main" name="Programy Regionalne">
  <a:themeElements>
    <a:clrScheme name="Motyw pakietu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alibri">
      <a:maj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otyw pakietu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unduszeEuropejskiePrezentacjaTemplate.potx" id="{E1C8E9E8-192D-4AF6-9B43-48AB8A3797D1}" vid="{92000801-0B03-4AC3-8040-626073FD01A7}"/>
    </a:ext>
  </a:ext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FunduszeEuropejskiePrezentacjaTemplate</Template>
  <TotalTime>10771</TotalTime>
  <Words>1575</Words>
  <Application>Microsoft Office PowerPoint</Application>
  <PresentationFormat>Pokaz na ekranie (4:3)</PresentationFormat>
  <Paragraphs>280</Paragraphs>
  <Slides>21</Slides>
  <Notes>7</Notes>
  <HiddenSlides>0</HiddenSlides>
  <MMClips>0</MMClips>
  <ScaleCrop>false</ScaleCrop>
  <HeadingPairs>
    <vt:vector size="6" baseType="variant">
      <vt:variant>
        <vt:lpstr>Używane czcionki</vt:lpstr>
      </vt:variant>
      <vt:variant>
        <vt:i4>4</vt:i4>
      </vt:variant>
      <vt:variant>
        <vt:lpstr>Motyw</vt:lpstr>
      </vt:variant>
      <vt:variant>
        <vt:i4>1</vt:i4>
      </vt:variant>
      <vt:variant>
        <vt:lpstr>Tytuły slajdów</vt:lpstr>
      </vt:variant>
      <vt:variant>
        <vt:i4>21</vt:i4>
      </vt:variant>
    </vt:vector>
  </HeadingPairs>
  <TitlesOfParts>
    <vt:vector size="26" baseType="lpstr">
      <vt:lpstr>Arial</vt:lpstr>
      <vt:lpstr>Calibri</vt:lpstr>
      <vt:lpstr>Cambria Math</vt:lpstr>
      <vt:lpstr>Times New Roman</vt:lpstr>
      <vt:lpstr>Programy Regionalne</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Slajd 1</dc:title>
  <dc:creator>Dorota Krall</dc:creator>
  <cp:lastModifiedBy>Szatkowska Olga</cp:lastModifiedBy>
  <cp:revision>923</cp:revision>
  <cp:lastPrinted>2018-05-22T13:13:23Z</cp:lastPrinted>
  <dcterms:created xsi:type="dcterms:W3CDTF">2015-04-20T12:46:14Z</dcterms:created>
  <dcterms:modified xsi:type="dcterms:W3CDTF">2019-01-07T10:29:22Z</dcterms:modified>
</cp:coreProperties>
</file>