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21"/>
  </p:notesMasterIdLst>
  <p:sldIdLst>
    <p:sldId id="258" r:id="rId2"/>
    <p:sldId id="345" r:id="rId3"/>
    <p:sldId id="382" r:id="rId4"/>
    <p:sldId id="354" r:id="rId5"/>
    <p:sldId id="396" r:id="rId6"/>
    <p:sldId id="388" r:id="rId7"/>
    <p:sldId id="422" r:id="rId8"/>
    <p:sldId id="397" r:id="rId9"/>
    <p:sldId id="417" r:id="rId10"/>
    <p:sldId id="415" r:id="rId11"/>
    <p:sldId id="408" r:id="rId12"/>
    <p:sldId id="416" r:id="rId13"/>
    <p:sldId id="411" r:id="rId14"/>
    <p:sldId id="412" r:id="rId15"/>
    <p:sldId id="413" r:id="rId16"/>
    <p:sldId id="419" r:id="rId17"/>
    <p:sldId id="420" r:id="rId18"/>
    <p:sldId id="421" r:id="rId19"/>
    <p:sldId id="387" r:id="rId20"/>
  </p:sldIdLst>
  <p:sldSz cx="9144000" cy="6858000" type="screen4x3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06" autoAdjust="0"/>
    <p:restoredTop sz="87085" autoAdjust="0"/>
  </p:normalViewPr>
  <p:slideViewPr>
    <p:cSldViewPr snapToGrid="0">
      <p:cViewPr varScale="1">
        <p:scale>
          <a:sx n="107" d="100"/>
          <a:sy n="107" d="100"/>
        </p:scale>
        <p:origin x="126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ADC4977-FD33-4CB2-991C-A68D841B0620}" type="datetimeFigureOut">
              <a:rPr lang="pl-PL"/>
              <a:pPr>
                <a:defRPr/>
              </a:pPr>
              <a:t>2019-01-07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dirty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34C956-B754-4C75-8DEC-855A05BAA6E4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881726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96468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16167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66144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073754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24075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A8B90-6C0E-4806-8360-90AA373B438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dirty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631DF-8575-42C4-8AD1-3B269E395D2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BB99B-23B4-4013-8B33-E8D8CB9BEB84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B98E5-012B-49B4-9B54-CB9E11C2C4DB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0E1F0-A00C-4175-B12B-4C125BF8CFA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E926B-0BD4-4C23-BDAA-30628419D81A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CFDE1-7393-4D72-A34E-0CA0C697B84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65B12-73B9-4C5B-BB76-800E2755E565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74A99-F21A-4BDC-8AA6-FE0DB6330B36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  <a:endParaRPr lang="en-US" altLang="pl-PL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D4C8389-493D-4519-ADBD-AC2150272C8C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7" r:id="rId1"/>
    <p:sldLayoutId id="2147484308" r:id="rId2"/>
    <p:sldLayoutId id="2147484309" r:id="rId3"/>
    <p:sldLayoutId id="2147484310" r:id="rId4"/>
    <p:sldLayoutId id="2147484311" r:id="rId5"/>
    <p:sldLayoutId id="2147484312" r:id="rId6"/>
    <p:sldLayoutId id="2147484313" r:id="rId7"/>
    <p:sldLayoutId id="2147484314" r:id="rId8"/>
    <p:sldLayoutId id="2147484315" r:id="rId9"/>
    <p:sldLayoutId id="2147484316" r:id="rId10"/>
    <p:sldLayoutId id="214748431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73100" y="4094163"/>
            <a:ext cx="7886700" cy="154305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l-PL" b="1" dirty="0">
                <a:solidFill>
                  <a:schemeClr val="tx1"/>
                </a:solidFill>
                <a:latin typeface="+mj-lt"/>
              </a:rPr>
              <a:t>Propozycje kryteriów wyboru projektów w ramach Regionalnego Programu Operacyjnego Województwa Mazowieckiego na lata 2014 - 2020</a:t>
            </a:r>
          </a:p>
          <a:p>
            <a:pPr algn="ctr">
              <a:defRPr/>
            </a:pPr>
            <a:endParaRPr lang="pl-PL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216153" y="5760720"/>
            <a:ext cx="66721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pl-PL" dirty="0">
                <a:latin typeface="+mj-lt"/>
              </a:rPr>
              <a:t>Posiedzenie Komitetu Monitorującego RPO WM na lata 2014 -2020 </a:t>
            </a:r>
            <a:r>
              <a:rPr lang="pl-PL" dirty="0" smtClean="0">
                <a:latin typeface="+mj-lt"/>
              </a:rPr>
              <a:t>17 stycznia 2019 r.</a:t>
            </a:r>
            <a:endParaRPr lang="pl-PL" dirty="0">
              <a:latin typeface="+mj-lt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0" y="6435725"/>
            <a:ext cx="9144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b="1" dirty="0">
                <a:solidFill>
                  <a:schemeClr val="bg1"/>
                </a:solidFill>
                <a:latin typeface="+mj-lt"/>
              </a:rPr>
              <a:t>Departament Rozwoju Regionalnego i Funduszy Europejskich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002" y="190206"/>
            <a:ext cx="5938019" cy="5608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7583380"/>
              </p:ext>
            </p:extLst>
          </p:nvPr>
        </p:nvGraphicFramePr>
        <p:xfrm>
          <a:off x="81280" y="1337488"/>
          <a:ext cx="8996218" cy="5353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67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89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802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02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0630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+mn-lt"/>
                        </a:rPr>
                        <a:t>Opis kryterium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+mn-lt"/>
                        </a:rPr>
                        <a:t>Punktacja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4302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200" dirty="0" smtClean="0">
                          <a:latin typeface="+mn-lt"/>
                        </a:rPr>
                        <a:t>7.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Okres finansowania realizacji dodatkowych </a:t>
                      </a:r>
                      <a:r>
                        <a:rPr lang="pl-PL" sz="12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zajęć</a:t>
                      </a:r>
                      <a:br>
                        <a:rPr lang="pl-PL" sz="12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pl-PL" sz="12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 ośrodku wychowania przedszkolnego, objętym wsparciem w ramach projektu odbywa się przez okres nie dłuższy niż 12 miesięcy.</a:t>
                      </a: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Kryterium podlega ocenie wyłącznie w przypadku, jeśli Wnioskodawca planuje w ramach projektu realizację dodatkowych zajęć dla dzieci, które stanowią uzupełnienie dla działań związanych z tworzeniem nowych miejsc lub/i dostosowaniem istniejących miejsc do potrzeb dzieci z niepełnosprawnością. </a:t>
                      </a: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Spełnienie kryterium będzie oceniane na podstawie deklaracji Wnioskodawcy.</a:t>
                      </a: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Wnioskodawca deklaruje, że koszty związane z realizacją dodatkowych zajęć w OWP będą ponoszone podczas trwania projektu w okresie nie dłuższym niż 12 miesięcy.</a:t>
                      </a: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Należy pamiętać, że dodatkowe zajęcia mogą być adresowane do wszystkich dzieci danego OWP, niezależnie od liczby nowo utworzonych lub dostosowanych miejsc wychowania przedszkolnego. </a:t>
                      </a: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Kryterium wynika z Wytycznych w zakresie realizacji przedsięwzięć z udziałem środków Europejskiego Funduszu Społecznego w obszarze edukacji na lata 2014-2020.</a:t>
                      </a: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Ocena kryterium jest 0/1/nie dotyczy - spełnienie kryterium (ocena „1” lub „nie dotyczy”) jest warunkiem koniecznym do otrzymania dofinansowania. Uzyskanie oceny „0” skutkuje odrzuceniem wniosku.</a:t>
                      </a: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0/1/nie dotyczy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57018" y="979920"/>
            <a:ext cx="62853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0248" y="293487"/>
            <a:ext cx="4096867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44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6384970"/>
              </p:ext>
            </p:extLst>
          </p:nvPr>
        </p:nvGraphicFramePr>
        <p:xfrm>
          <a:off x="66502" y="1454729"/>
          <a:ext cx="8944494" cy="51950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2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63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20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48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5436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+mn-lt"/>
                        </a:rPr>
                        <a:t>Opis kryterium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Punktacja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27676"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latin typeface="+mn-lt"/>
                        </a:rPr>
                        <a:t>8.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Realizowane w ramach projektu dodatkowe zajęcia dla dzieci nie są analogiczne, co do treści i odbiorców </a:t>
                      </a:r>
                      <a:r>
                        <a:rPr lang="pl-PL" sz="12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pl-PL" sz="12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pl-PL" sz="12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 </a:t>
                      </a:r>
                      <a:r>
                        <a:rPr lang="pl-PL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zajęciami finansowanymi w ośrodku wychowania przedszkolnego w okresie co najmniej 12 miesięcy poprzedzających złożenie wniosku </a:t>
                      </a:r>
                      <a:r>
                        <a:rPr lang="pl-PL" sz="12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 </a:t>
                      </a:r>
                      <a:r>
                        <a:rPr lang="pl-PL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dofinansowanie.</a:t>
                      </a: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Kryterium podlega ocenie wyłącznie w przypadku, jeśli Wnioskodawca planuje w ramach projektu realizację dodatkowych zajęć dla dzieci w objętym wsparciem ośrodku wychowania przedszkolnego.</a:t>
                      </a: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Spełnienie kryterium będzie oceniane na podstawie oświadczenia Wnioskodawcy.</a:t>
                      </a: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Wnioskodawca oświadcza, że planowane do realizacji dodatkowe zajęcia dla dzieci w analogicznym co do treści i odbiorców zakresie nie były finansowane w ośrodku wychowania przedszkolnego od co najmniej 12 miesięcy poprzedzających złożenie wniosku.</a:t>
                      </a: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Zastosowanie kryterium ma na celu spełnienie zasady dodatkowości wsparcia EFS i wyeliminowanie sytuacji, w których finansowanie unijne zastępuje finansowanie krajowe.</a:t>
                      </a: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Kryterium wynika z Wytycznych w zakresie realizacji przedsięwzięć z udziałem środków Europejskiego Funduszu Społecznego w obszarze edukacji na lata 2014-2020.</a:t>
                      </a: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Ocena kryterium jest 0/1/nie dotyczy - spełnienie kryterium (ocena „1” lub „nie dotyczy”) jest warunkiem koniecznym do otrzymania dofinansowania. Uzyskanie oceny „0” skutkuje odrzuceniem wniosku.</a:t>
                      </a: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0/1/nie dotyczy 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05740" y="1088139"/>
            <a:ext cx="85450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4129" y="319577"/>
            <a:ext cx="4096867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5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6483351"/>
              </p:ext>
            </p:extLst>
          </p:nvPr>
        </p:nvGraphicFramePr>
        <p:xfrm>
          <a:off x="66502" y="1488250"/>
          <a:ext cx="8943027" cy="51208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95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3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316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34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55703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+mn-lt"/>
                        </a:rPr>
                        <a:t>Opis kryterium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Punktacja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5143"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latin typeface="+mn-lt"/>
                        </a:rPr>
                        <a:t>9.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Stworzone w ramach projektu materiały edukacyjne są opublikowane na wolnych licencjach.</a:t>
                      </a: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Kryterium dotyczy Wnioskodawców, którzy zakładają w ramach projektu tworzenie materiałów edukacyjnych (np. scenariuszy zajęć, materiałów multimedialnych, broszur itp.), będących utworami </a:t>
                      </a:r>
                      <a:br>
                        <a:rPr lang="pl-PL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pl-PL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 rozumieniu ustawy o prawie autorskim i prawach pokrewnych.  </a:t>
                      </a: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Spełnienie kryterium będzie oceniane na podstawie deklaracji Wnioskodawcy zawartej we wniosku </a:t>
                      </a:r>
                      <a:br>
                        <a:rPr lang="pl-PL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pl-PL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 dofinansowanie. Wnioskodawca deklaruje, że powstałe w ramach projektu materiały edukacyjne </a:t>
                      </a:r>
                      <a:br>
                        <a:rPr lang="pl-PL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pl-PL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 szkoleniowe zostaną opublikowane na wskazanych przez Wnioskodawcę wolnych licencjach. </a:t>
                      </a: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Kryterium przyczyni się do wzbogacenia zasobów edukacyjnych, a także w wyniku możliwości ich wykorzystania przez inne podmioty, do wydatkowania środków publicznych zgodnie z zasadami skuteczności i oszczędności. </a:t>
                      </a: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Kryterium wynika z Wytycznych w zakresie realizacji przedsięwzięć z udziałem środków Europejskiego Funduszu Społecznego w obszarze edukacji na lata 2014-2020. </a:t>
                      </a: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Ocena kryterium jest 0/1/nie dotyczy - spełnienie kryterium (ocena „1” lub „nie dotyczy”) jest warunkiem koniecznym do otrzymania dofinansowania. Uzyskanie oceny „0” skutkuje odrzuceniem wniosku. </a:t>
                      </a: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0/1/nie dotyczy 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05740" y="1088139"/>
            <a:ext cx="85450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2662" y="329346"/>
            <a:ext cx="4096867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91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7956701"/>
              </p:ext>
            </p:extLst>
          </p:nvPr>
        </p:nvGraphicFramePr>
        <p:xfrm>
          <a:off x="139238" y="1405122"/>
          <a:ext cx="8767437" cy="5188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67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45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967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93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0427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+mn-lt"/>
                        </a:rPr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 liczba punktów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48321"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+mn-lt"/>
                        </a:rPr>
                        <a:t>1.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jest realizowany na obszarze województwa mazowieckiego, na którym stopień upowszechnienia edukacji przedszkolnej jest niższy niż średnia dla województwa.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projekt jest realizowany na obszarze województwa mazowieckiego, na którym stopień upowszechnienia edukacji przedszkolnej jest wyższy niż średnia dla województwa- 0 pkt </a:t>
                      </a: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projekt jest realizowany wyłącznie na obszarze województwa mazowieckiego, na którym stopień upowszechnienia edukacji przedszkolnej jest niższy niż średnia dla województwa- 6 pkt </a:t>
                      </a: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  <a:endParaRPr lang="pl-PL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39238" y="1005012"/>
            <a:ext cx="85450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SZCZEGÓŁOWE KRYTERIA 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MERYTORYCZNE</a:t>
            </a:r>
            <a:endParaRPr lang="pl-PL" sz="2000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6107" y="302452"/>
            <a:ext cx="4096867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67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4136796"/>
              </p:ext>
            </p:extLst>
          </p:nvPr>
        </p:nvGraphicFramePr>
        <p:xfrm>
          <a:off x="205740" y="1488251"/>
          <a:ext cx="8817680" cy="47412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8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981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213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72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18455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+mn-lt"/>
                        </a:rPr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</a:t>
                      </a:r>
                      <a:r>
                        <a:rPr lang="pl-PL" sz="12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l</a:t>
                      </a: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iczba punktów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1127"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+mn-lt"/>
                        </a:rPr>
                        <a:t>2.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jest realizowany wyłącznie na rzecz ośrodków wychowania przedszkolnego, które nie korzystały ze środków EFS dostępnych </a:t>
                      </a:r>
                      <a:b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ramach programów operacyjnych w ciągu 3 lat poprzedzających moment złożenia wniosku</a:t>
                      </a:r>
                      <a:b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 dofinansowanie.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nie jest realizowany wyłącznie na rzecz ośrodków wychowania przedszkolnego, które nie korzystały ze środków EFS dostępnych w ramach programów operacyjnych w ciągu 3 lat poprzedzających moment złożenia wniosku o dofinansowanie lub brak informacji w tym zakresie – 0 pkt</a:t>
                      </a:r>
                    </a:p>
                    <a:p>
                      <a:pPr marL="171450" indent="-17145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jest realizowany wyłącznie na rzecz ośrodków wychowania przedszkolnego, które nie korzystały ze środków EFS dostępnych w ramach programów operacyjnych w ciągu 3 lat poprzedzających moment złożenia wniosku o dofinansowanie – 4 pkt</a:t>
                      </a: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200" dirty="0" smtClean="0">
                          <a:latin typeface="+mn-lt"/>
                        </a:rPr>
                        <a:t>4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05740" y="1088139"/>
            <a:ext cx="85450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SZCZEGÓŁOWE KRYTERIA MERYTORYCZNE</a:t>
            </a:r>
            <a:endParaRPr lang="pl-PL" sz="2000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6553" y="338311"/>
            <a:ext cx="4096867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86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2912973"/>
              </p:ext>
            </p:extLst>
          </p:nvPr>
        </p:nvGraphicFramePr>
        <p:xfrm>
          <a:off x="74815" y="1488250"/>
          <a:ext cx="9010997" cy="50532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7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20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817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04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01546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+mn-lt"/>
                        </a:rPr>
                        <a:t>Punktacja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</a:t>
                      </a:r>
                      <a:r>
                        <a:rPr lang="pl-PL" sz="12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l</a:t>
                      </a: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iczba punktów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51681"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latin typeface="+mn-lt"/>
                        </a:rPr>
                        <a:t>3.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Minimum 30% dzieci uczęszczających do ośrodka wychowania przedszkolnego zostanie objętych zajęciami wyrównującymi szanse edukacyjne w zakresie stwierdzonych deficytów.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pl-PL" sz="1200" dirty="0">
                        <a:latin typeface="+mn-lt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projekt przewiduje objęcie mniej niż 30% dzieci uczęszczających do ośrodka wychowania przedszkolnego zajęciami wyrównującymi szanse edukacyjne w zakresie stwierdzonych </a:t>
                      </a:r>
                      <a:r>
                        <a:rPr lang="pl-PL" sz="12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deficytów– </a:t>
                      </a:r>
                      <a:r>
                        <a:rPr lang="pl-PL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 pkt</a:t>
                      </a: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projekt przewiduje objęcie min. 30% dzieci uczęszczających do ośrodka wychowania przedszkolnego zajęciami wyrównującymi szanse edukacyjne w zakresie stwierdzonych </a:t>
                      </a:r>
                      <a:r>
                        <a:rPr lang="pl-PL" sz="12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deficytów– </a:t>
                      </a:r>
                      <a:r>
                        <a:rPr lang="pl-PL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 pkt</a:t>
                      </a: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+mn-lt"/>
                        </a:rPr>
                        <a:t>8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05740" y="1088139"/>
            <a:ext cx="85450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SZCZEGÓŁOWE KRYTERIA MERYTORYCZNE</a:t>
            </a:r>
            <a:endParaRPr lang="pl-PL" sz="2000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143" y="329347"/>
            <a:ext cx="4096867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88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0370631"/>
              </p:ext>
            </p:extLst>
          </p:nvPr>
        </p:nvGraphicFramePr>
        <p:xfrm>
          <a:off x="2" y="1488250"/>
          <a:ext cx="9077496" cy="50660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21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905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458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89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0154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</a:t>
                      </a:r>
                      <a:r>
                        <a:rPr lang="pl-PL" sz="12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l</a:t>
                      </a: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iczba punktów</a:t>
                      </a:r>
                      <a:endParaRPr lang="pl-PL" sz="12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5168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pl-PL" sz="1200" dirty="0" smtClean="0">
                          <a:latin typeface="+mn-lt"/>
                        </a:rPr>
                        <a:t>4.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jest wpisany do programu rewitalizacji obowiązującego na obszarze, na którym jest realizowany.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endParaRPr lang="pl-PL" sz="1200" dirty="0"/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nie jest zgodny obowiązującym z programem rewitalizacji lub brak informacji w tym zakresie – 0 pkt,</a:t>
                      </a:r>
                    </a:p>
                    <a:p>
                      <a:pPr marL="171450" indent="-17145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jest zgodny z obowiązującym programem rewitalizacji – 2 pkt</a:t>
                      </a:r>
                      <a:endParaRPr lang="pl-PL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pl-PL" sz="1200" dirty="0" smtClean="0">
                          <a:latin typeface="+mn-lt"/>
                        </a:rPr>
                        <a:t>2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05740" y="1088139"/>
            <a:ext cx="85450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SZCZEGÓŁOWE KRYTERIA MERYTORYCZNE</a:t>
            </a:r>
            <a:endParaRPr lang="pl-PL" sz="2000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9213" y="302452"/>
            <a:ext cx="4096867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75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2366714"/>
              </p:ext>
            </p:extLst>
          </p:nvPr>
        </p:nvGraphicFramePr>
        <p:xfrm>
          <a:off x="2" y="1488250"/>
          <a:ext cx="9077496" cy="50532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21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399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680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72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01546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</a:t>
                      </a:r>
                      <a:r>
                        <a:rPr lang="pl-PL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l</a:t>
                      </a: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iczba punktów</a:t>
                      </a:r>
                      <a:endParaRPr lang="pl-PL" sz="14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51681"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latin typeface="+mn-lt"/>
                        </a:rPr>
                        <a:t>5.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Projekt sprzyja oszczędnemu, efektywnemu </a:t>
                      </a:r>
                      <a:br>
                        <a:rPr lang="pl-PL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pl-PL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 wydajnemu wydatkowaniu środków oraz zapewnia realizację wskaźników z zachowaniem efektywności kosztowej.</a:t>
                      </a: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średni koszt jednostkowy miejsca wychowania przedszkolnego utworzonego i/lub dostosowanego do potrzeb dzieci z niepełnosprawnościami w ramach projektu powyżej 2 081 euro lub brak informacji dotyczącej finansowania tworzenia nowych miejsc wychowania przedszkolnego w ramach projektu – 0 pkt,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średni koszt jednostkowy miejsca wychowania przedszkolnego utworzonego i/lub dostosowanego do potrzeb dzieci z niepełnosprawnościami w ramach projektu jest równy lub mniejszy 2 081 euro – 3 pkt</a:t>
                      </a:r>
                      <a:endParaRPr lang="pl-PL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+mn-lt"/>
                        </a:rPr>
                        <a:t>3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05740" y="1088139"/>
            <a:ext cx="85450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SZCZEGÓŁOWE KRYTERIA MERYTORYCZNE</a:t>
            </a:r>
            <a:endParaRPr lang="pl-PL" sz="2000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0248" y="320382"/>
            <a:ext cx="4096867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16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0784767"/>
              </p:ext>
            </p:extLst>
          </p:nvPr>
        </p:nvGraphicFramePr>
        <p:xfrm>
          <a:off x="2" y="1488250"/>
          <a:ext cx="9077496" cy="50532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21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399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680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72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01546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</a:t>
                      </a:r>
                      <a:r>
                        <a:rPr lang="pl-PL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l</a:t>
                      </a: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iczba punktów</a:t>
                      </a:r>
                      <a:endParaRPr lang="pl-PL" sz="14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5168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pl-PL" sz="1200" dirty="0" smtClean="0">
                          <a:latin typeface="+mn-lt"/>
                        </a:rPr>
                        <a:t>6.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wynika z Planu Inwestycyjnego dla subregionu objętego problemowym Obszarem Strategicznej Interwencji (OSI problemowymi).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endParaRPr lang="pl-PL" sz="1200" dirty="0"/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nie wynika z Planu Inwestycyjnego dla subregionu objętego problemowym Obszarem Strategicznej Interwencji (OSI problemowymi) lub brak informacji w tym zakresie – 0 pkt, </a:t>
                      </a:r>
                    </a:p>
                    <a:p>
                      <a:pPr marL="171450" indent="-17145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wynika z Planu Inwestycyjnego dla subregionu objętego problemowym Obszarem Strategicznej Interwencji (OSI problemowymi) – 2 pkt</a:t>
                      </a:r>
                      <a:endParaRPr lang="pl-PL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pl-PL" sz="1200" dirty="0" smtClean="0">
                          <a:latin typeface="+mn-lt"/>
                        </a:rPr>
                        <a:t>2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05740" y="1088139"/>
            <a:ext cx="85450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SZCZEGÓŁOWE KRYTERIA MERYTORYCZNE</a:t>
            </a:r>
            <a:endParaRPr lang="pl-PL" sz="2000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0249" y="311417"/>
            <a:ext cx="4096867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61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4425950"/>
            <a:ext cx="9144000" cy="1476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l-PL" altLang="pl-PL" dirty="0">
                <a:latin typeface="+mn-lt"/>
              </a:rPr>
              <a:t>Departament Rozwoju Regionalnego i Funduszy Europejskich 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UMWM w Warszawie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al. Solidarności 61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03-402 Warszawa</a:t>
            </a:r>
          </a:p>
          <a:p>
            <a:pPr algn="ctr">
              <a:defRPr/>
            </a:pPr>
            <a:r>
              <a:rPr lang="pl-PL" altLang="pl-PL" dirty="0" err="1">
                <a:latin typeface="+mn-lt"/>
              </a:rPr>
              <a:t>dsrr@mazovia.pl</a:t>
            </a:r>
            <a:endParaRPr lang="pl-PL" altLang="pl-PL" dirty="0">
              <a:latin typeface="+mn-lt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0" y="2401888"/>
            <a:ext cx="9144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2400" dirty="0">
                <a:latin typeface="+mn-lt"/>
              </a:rPr>
              <a:t>Dziękuję za uwagę!</a:t>
            </a:r>
            <a:br>
              <a:rPr lang="pl-PL" sz="2400" dirty="0">
                <a:latin typeface="+mn-lt"/>
              </a:rPr>
            </a:br>
            <a:endParaRPr lang="pl-PL" sz="2400" dirty="0">
              <a:latin typeface="+mn-lt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6107" y="329346"/>
            <a:ext cx="4096867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63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347472" y="1417320"/>
            <a:ext cx="8423466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>
              <a:lnSpc>
                <a:spcPct val="150000"/>
              </a:lnSpc>
              <a:defRPr/>
            </a:pPr>
            <a:r>
              <a:rPr lang="pl-PL" sz="2800" dirty="0">
                <a:latin typeface="+mn-lt"/>
              </a:rPr>
              <a:t>Kryteria dostępu </a:t>
            </a:r>
            <a:r>
              <a:rPr lang="pl-PL" sz="2800" dirty="0" smtClean="0">
                <a:latin typeface="+mn-lt"/>
              </a:rPr>
              <a:t>oraz </a:t>
            </a:r>
            <a:r>
              <a:rPr lang="pl-PL" sz="2800" dirty="0">
                <a:latin typeface="+mn-lt"/>
              </a:rPr>
              <a:t>szczegółowe merytoryczne </a:t>
            </a:r>
          </a:p>
          <a:p>
            <a:pPr algn="ctr" eaLnBrk="0" hangingPunct="0">
              <a:lnSpc>
                <a:spcPct val="150000"/>
              </a:lnSpc>
              <a:defRPr/>
            </a:pPr>
            <a:r>
              <a:rPr lang="pl-PL" sz="2800" dirty="0">
                <a:latin typeface="+mn-lt"/>
              </a:rPr>
              <a:t>wyboru projektów konkursowych w ramach Regionalnego Programu Operacyjnego Województwa </a:t>
            </a:r>
            <a:r>
              <a:rPr lang="pl-PL" sz="2800" dirty="0" smtClean="0">
                <a:latin typeface="+mn-lt"/>
              </a:rPr>
              <a:t>Mazowieckiego  </a:t>
            </a:r>
            <a:r>
              <a:rPr lang="pl-PL" sz="2800" dirty="0">
                <a:latin typeface="+mn-lt"/>
              </a:rPr>
              <a:t>na lata 2014 – </a:t>
            </a:r>
            <a:r>
              <a:rPr lang="pl-PL" sz="2800" dirty="0" smtClean="0">
                <a:latin typeface="+mn-lt"/>
              </a:rPr>
              <a:t>2020</a:t>
            </a:r>
          </a:p>
          <a:p>
            <a:pPr algn="ctr">
              <a:lnSpc>
                <a:spcPct val="150000"/>
              </a:lnSpc>
            </a:pPr>
            <a:r>
              <a:rPr lang="pl-PL" sz="2800" dirty="0" smtClean="0">
                <a:latin typeface="+mn-lt"/>
              </a:rPr>
              <a:t>Działanie 10.1 </a:t>
            </a:r>
            <a:r>
              <a:rPr lang="pl-PL" sz="2800" dirty="0">
                <a:latin typeface="+mn-lt"/>
              </a:rPr>
              <a:t>Kształcenie i rozwój dzieci i młodzieży</a:t>
            </a:r>
          </a:p>
          <a:p>
            <a:pPr algn="ctr">
              <a:lnSpc>
                <a:spcPct val="150000"/>
              </a:lnSpc>
            </a:pPr>
            <a:r>
              <a:rPr lang="pl-PL" sz="2800" dirty="0" smtClean="0">
                <a:latin typeface="+mn-lt"/>
              </a:rPr>
              <a:t>Poddziałanie 10.1.4 </a:t>
            </a:r>
            <a:r>
              <a:rPr lang="pl-PL" sz="2800" dirty="0">
                <a:latin typeface="+mn-lt"/>
              </a:rPr>
              <a:t>Edukacja przedszkolna </a:t>
            </a:r>
          </a:p>
          <a:p>
            <a:pPr algn="ctr">
              <a:lnSpc>
                <a:spcPct val="150000"/>
              </a:lnSpc>
            </a:pPr>
            <a:endParaRPr lang="pl-PL" sz="2800" dirty="0">
              <a:latin typeface="+mn-lt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1" y="338311"/>
            <a:ext cx="4096867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57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74320" y="1788160"/>
            <a:ext cx="886968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pl-PL" sz="2800" b="1" dirty="0" smtClean="0">
                <a:latin typeface="+mn-lt"/>
              </a:rPr>
              <a:t>Poddziałanie 10.1.4 </a:t>
            </a:r>
          </a:p>
          <a:p>
            <a:endParaRPr lang="pl-PL" sz="2400" b="1" dirty="0" smtClean="0">
              <a:latin typeface="+mn-lt"/>
            </a:endParaRPr>
          </a:p>
          <a:p>
            <a:r>
              <a:rPr lang="pl-PL" sz="2400" b="1" dirty="0">
                <a:latin typeface="+mn-lt"/>
              </a:rPr>
              <a:t> </a:t>
            </a:r>
            <a:endParaRPr lang="pl-PL" sz="2400" dirty="0">
              <a:latin typeface="+mn-lt"/>
            </a:endParaRPr>
          </a:p>
          <a:p>
            <a:r>
              <a:rPr lang="pl-PL" sz="2400" b="1" dirty="0">
                <a:latin typeface="+mn-lt"/>
              </a:rPr>
              <a:t>Typ </a:t>
            </a:r>
            <a:r>
              <a:rPr lang="pl-PL" sz="2400" b="1" dirty="0" smtClean="0">
                <a:latin typeface="+mn-lt"/>
              </a:rPr>
              <a:t>projektu: Zwiększenie </a:t>
            </a:r>
            <a:r>
              <a:rPr lang="pl-PL" sz="2400" b="1" dirty="0">
                <a:latin typeface="+mn-lt"/>
              </a:rPr>
              <a:t>dostępności do edukacji </a:t>
            </a:r>
            <a:r>
              <a:rPr lang="pl-PL" sz="2400" b="1" dirty="0" smtClean="0">
                <a:latin typeface="+mn-lt"/>
              </a:rPr>
              <a:t>przedszkolnej</a:t>
            </a:r>
            <a:endParaRPr lang="pl-PL" sz="2400" b="1" dirty="0">
              <a:latin typeface="+mn-lt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6107" y="293487"/>
            <a:ext cx="4096867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49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3179487"/>
              </p:ext>
            </p:extLst>
          </p:nvPr>
        </p:nvGraphicFramePr>
        <p:xfrm>
          <a:off x="335279" y="1425289"/>
          <a:ext cx="8636000" cy="50771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8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23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74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61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0730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Opis  kryterium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4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96381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atin typeface="+mn-lt"/>
                        </a:rPr>
                        <a:t>1.</a:t>
                      </a:r>
                      <a:endParaRPr lang="pl-PL" sz="14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Okres realizacji projektu nie przekracza 18 miesięcy.</a:t>
                      </a:r>
                      <a:endParaRPr lang="pl-PL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Spełnienie kryterium będzie oceniane na podstawie zapisów we wniosku o dofinansowanie projektu.</a:t>
                      </a:r>
                      <a:endParaRPr lang="pl-PL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Ograniczony czas realizacji projektu pozwoli Wnioskodawcom na precyzyjne zaplanowanie przedsięwzięć, co wpłynie na zwiększenie efektywności oraz sprawne rozliczenie finansowe projektów. </a:t>
                      </a:r>
                      <a:endParaRPr lang="pl-PL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Czas realizacji projektu wpłynie na możliwość realizacji większej liczby projektów w ramach dostępnej alokacji na ww. Poddziałanie, co pozwoli na osiągnięcie założonych wartości wskaźników określonych </a:t>
                      </a:r>
                      <a:br>
                        <a:rPr lang="pl-PL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pl-PL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 Regionalnym Programie Operacyjnym Województwa Mazowieckiego na lata 2014-2020. </a:t>
                      </a:r>
                      <a:endParaRPr lang="pl-PL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Ocena kryterium jest 0/1 - spełnienie kryterium (ocena „1”) jest warunkiem koniecznym do otrzymania dofinansowania. Uzyskanie oceny „0” skutkuje odrzuceniem wniosku.</a:t>
                      </a:r>
                      <a:endParaRPr lang="pl-PL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>
                          <a:latin typeface="+mn-lt"/>
                        </a:rPr>
                        <a:t>0/1</a:t>
                      </a:r>
                    </a:p>
                    <a:p>
                      <a:pPr algn="ctr"/>
                      <a:endParaRPr lang="pl-PL" sz="16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4412" y="311417"/>
            <a:ext cx="4096867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70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8097992"/>
              </p:ext>
            </p:extLst>
          </p:nvPr>
        </p:nvGraphicFramePr>
        <p:xfrm>
          <a:off x="66502" y="1338350"/>
          <a:ext cx="9077497" cy="53533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45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08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667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53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5780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Opis kryterium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4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7616">
                <a:tc>
                  <a:txBody>
                    <a:bodyPr/>
                    <a:lstStyle/>
                    <a:p>
                      <a:pPr algn="l"/>
                      <a:r>
                        <a:rPr lang="pl-PL" sz="1400" dirty="0" smtClean="0">
                          <a:latin typeface="+mn-lt"/>
                        </a:rPr>
                        <a:t>2.</a:t>
                      </a:r>
                      <a:endParaRPr lang="pl-PL" sz="14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Wnioskodawcą jest organ prowadzący ośrodki wychowania przedszkolnego planowane do objęcia wsparciem.</a:t>
                      </a:r>
                      <a:endParaRPr lang="pl-PL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Spełnienie kryterium będzie oceniane na podstawie zapisów we wniosku o dofinansowanie projektu.</a:t>
                      </a:r>
                      <a:endParaRPr lang="pl-PL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Wnioskodawca zobowiązany jest zamieścić we wniosku o dofinansowanie zapis potwierdzający, iż jest organem prowadzącym ośrodek wychowania przedszkolnego, którego dotyczy wsparcie.</a:t>
                      </a:r>
                      <a:endParaRPr lang="pl-PL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Celem wprowadzenia kryterium jest zagwarantowanie, iż w realizację projektów są zaangażowane podmioty mające kompleksową i najszerszą wiedzę w zakresie edukacji przedszkolnej.</a:t>
                      </a:r>
                      <a:endParaRPr lang="pl-PL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Kryterium wynika z zapisów RPO WM 2014-2020 </a:t>
                      </a:r>
                      <a:endParaRPr lang="pl-PL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Ocena kryterium jest 0/1 - spełnienie kryterium (ocena „1”) jest warunkiem koniecznym do otrzymania dofinansowania. Uzyskanie oceny „0” skutkuje odrzuceniem wniosku.</a:t>
                      </a:r>
                      <a:endParaRPr lang="pl-PL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>
                          <a:latin typeface="+mn-lt"/>
                        </a:rPr>
                        <a:t>0/1</a:t>
                      </a:r>
                    </a:p>
                    <a:p>
                      <a:endParaRPr lang="pl-PL" sz="16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142" y="329347"/>
            <a:ext cx="4096867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10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8630576"/>
              </p:ext>
            </p:extLst>
          </p:nvPr>
        </p:nvGraphicFramePr>
        <p:xfrm>
          <a:off x="134471" y="1425288"/>
          <a:ext cx="8659309" cy="5126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6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49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052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85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9600">
                <a:tc>
                  <a:txBody>
                    <a:bodyPr/>
                    <a:lstStyle/>
                    <a:p>
                      <a:pPr algn="ctr"/>
                      <a:r>
                        <a:rPr lang="pl-PL" sz="9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9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900" dirty="0" smtClean="0"/>
                        <a:t>Opis kryterium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900" dirty="0" smtClean="0"/>
                        <a:t>Punktacja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9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1933">
                <a:tc>
                  <a:txBody>
                    <a:bodyPr/>
                    <a:lstStyle/>
                    <a:p>
                      <a:pPr algn="l"/>
                      <a:r>
                        <a:rPr lang="pl-PL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3.</a:t>
                      </a:r>
                      <a:endParaRPr lang="pl-PL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Zakres wsparcia w ramach projektu jest określony na podstawie indywidualnie zdiagnozowanego zapotrzebowania ośrodków wychowania przedszkolnego na usługi w zakresie edukacji przedszkolnej na obszarze realizacji projektu.</a:t>
                      </a:r>
                      <a:endParaRPr lang="pl-PL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Spełnienie kryterium będzie oceniane na podstawie oświadczenia Wnioskodawcy oraz na podstawie zapisów we wniosku </a:t>
                      </a:r>
                      <a:r>
                        <a:rPr lang="pl-PL" sz="9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pl-PL" sz="9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pl-PL" sz="9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 </a:t>
                      </a:r>
                      <a:r>
                        <a:rPr lang="pl-PL" sz="9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dofinansowanie projektu. </a:t>
                      </a:r>
                      <a:endParaRPr lang="pl-PL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Wnioskodawca oświadcza, że:</a:t>
                      </a:r>
                      <a:endParaRPr lang="pl-PL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pl-PL" sz="9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przed przygotowaniem wniosku o dofinansowanie, została przeprowadzona diagnoza, pozwalająca na ocenę zasadności wsparcia w ramach projektu;</a:t>
                      </a:r>
                      <a:endParaRPr lang="pl-PL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pl-PL" sz="9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diagnoza uwzględnia co najmniej kluczowe dla planowanego wsparcia i określone w Regulaminie konkursu zagadnienia;</a:t>
                      </a:r>
                      <a:endParaRPr lang="pl-PL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pl-PL" sz="9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zakres wsparcia w ramach projektu jest zgodny z przeprowadzoną diagnozą;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pl-PL" sz="9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diagnoza jest zatwierdzona przez organ prowadzący bądź osobę upoważnioną do podejmowania decyzji.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Ponadto Wnioskodawca we wniosku o dofinansowanie projektu wymienia obowiązkowo:</a:t>
                      </a:r>
                      <a:endParaRPr lang="pl-PL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pl-PL" sz="9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podmiot, który przeprowadził diagnozę, </a:t>
                      </a:r>
                      <a:endParaRPr lang="pl-PL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pl-PL" sz="9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termin, w jakim przeprowadzono diagnozę, </a:t>
                      </a:r>
                      <a:endParaRPr lang="pl-PL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pl-PL" sz="9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nazwę i adres każdego ośrodka wychowania przedszkolnego, którego/których dotyczy diagnoza i planowane w ramach projektu wsparcie,</a:t>
                      </a:r>
                      <a:endParaRPr lang="pl-PL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+mj-lt"/>
                        <a:buAutoNum type="alphaLcParenR"/>
                      </a:pPr>
                      <a:r>
                        <a:rPr lang="pl-PL" sz="9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działania planowane w ramach projektu, uzasadnione wnioskami z diagnozy.</a:t>
                      </a:r>
                      <a:endParaRPr lang="pl-PL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Właściwym do przeprowadzenia diagnozy jest wybrany/wybrane spośród niżej wymienionych podmiot/podmioty:</a:t>
                      </a:r>
                      <a:endParaRPr lang="pl-PL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pl-PL" sz="9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ośrodek wychowania przedszkolnego planowany do objęcia wsparciem, </a:t>
                      </a:r>
                      <a:endParaRPr lang="pl-PL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pl-PL" sz="9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inny podmiot prowadzący działalność o charakterze edukacyjnym lub badawczym,</a:t>
                      </a:r>
                      <a:endParaRPr lang="pl-PL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pl-PL" sz="9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organ prowadzący ośrodek wychowania przedszkolnego planowany do objęcia wsparciem,</a:t>
                      </a:r>
                      <a:endParaRPr lang="pl-PL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przy czym podmiot przeprowadzający diagnozę ma możliwość skorzystania ze wsparcia instytucji systemu wspomagania pracy szkół, tj. placówki doskonalenia nauczycieli, poradni psychologiczno-pedagogicznej, biblioteki pedagogicznej.</a:t>
                      </a:r>
                      <a:endParaRPr lang="pl-PL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Kryterium wynika z Wytycznych w zakresie realizacji przedsięwzięć z udziałem środków Europejskiego Funduszu Społecznego w obszarze edukacji na lata 2014-2020.</a:t>
                      </a:r>
                      <a:endParaRPr lang="pl-PL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Kryterium weryfikowane na podstawie zapisów wniosku.</a:t>
                      </a:r>
                      <a:endParaRPr lang="pl-PL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Ocena kryterium jest 0/1 - spełnienie kryterium (ocena „1”) jest warunkiem koniecznym do otrzymania dofinansowania. Uzyskanie oceny „0” skutkuje odrzuceniem wniosku.</a:t>
                      </a:r>
                      <a:endParaRPr lang="pl-PL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0/1</a:t>
                      </a:r>
                    </a:p>
                    <a:p>
                      <a:endParaRPr lang="pl-PL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DOSTĘPU </a:t>
            </a:r>
            <a:endParaRPr lang="pl-PL" sz="3200" dirty="0">
              <a:latin typeface="Calibri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7142" y="311417"/>
            <a:ext cx="4096867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08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0805852"/>
              </p:ext>
            </p:extLst>
          </p:nvPr>
        </p:nvGraphicFramePr>
        <p:xfrm>
          <a:off x="223520" y="1341121"/>
          <a:ext cx="8686801" cy="53800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6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51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379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50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6291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Opis kryterium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4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11416">
                <a:tc>
                  <a:txBody>
                    <a:bodyPr/>
                    <a:lstStyle/>
                    <a:p>
                      <a:pPr algn="l"/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4.</a:t>
                      </a:r>
                      <a:endParaRPr lang="pl-PL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Okres </a:t>
                      </a:r>
                      <a:r>
                        <a:rPr lang="pl-PL" sz="14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finansowania</a:t>
                      </a:r>
                      <a:br>
                        <a:rPr lang="pl-PL" sz="14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pl-PL" sz="14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 ramach projektu działalności bieżącej nowo utworzonych miejsc lub/i istniejących miejsc wychowania przedszkolnego dostosowanych do potrzeb dzieci </a:t>
                      </a:r>
                      <a:r>
                        <a:rPr lang="pl-PL" sz="14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pl-PL" sz="14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pl-PL" sz="14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 </a:t>
                      </a:r>
                      <a:r>
                        <a:rPr lang="pl-PL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niepełnosprawnością odbywa się przez okres nie dłuższy niż 12 miesięcy.</a:t>
                      </a:r>
                      <a:endParaRPr lang="pl-PL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Kryterium podlega ocenie wyłącznie w przypadku, jeśli Wnioskodawca planuje utworzenie nowych miejsc wychowania przedszkolnego lub/i dostosowanie istniejących miejsc</a:t>
                      </a:r>
                      <a:r>
                        <a:rPr lang="pl-PL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wychowania przedszkolnego do potrzeb dzieci z niepełnosprawnością i finansowanie ich działalności bieżącej w ramach projektu.</a:t>
                      </a:r>
                      <a:endParaRPr lang="pl-PL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Spełnienie kryterium będzie oceniane na podstawie deklaracji Wnioskodawcy.</a:t>
                      </a:r>
                      <a:endParaRPr lang="pl-PL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Wnioskodawca deklaruje, że działalność bieżąca utworzonych w ramach projektu nowych miejsc wychowania przedszkolnego lub/i dostosowanych istniejących miejsc wychowania przedszkolnego do potrzeb dzieci z niepełnosprawnością będzie finansowana w ramach projektu przez okres nie dłuższy niż 12 miesięcy.</a:t>
                      </a:r>
                      <a:endParaRPr lang="pl-PL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Kryterium wynika z Wytycznych w zakresie realizacji przedsięwzięć z udziałem środków Europejskiego Funduszu Społecznego w obszarze edukacji na lata 2014-2020. </a:t>
                      </a:r>
                      <a:endParaRPr lang="pl-PL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Ocena kryterium jest 0/1/nie dotyczy - spełnienie kryterium (ocena „1” lub „nie dotyczy”) jest warunkiem koniecznym do otrzymania dofinansowania. Uzyskanie oceny „0” skutkuje odrzuceniem wniosku.</a:t>
                      </a:r>
                      <a:endParaRPr lang="pl-PL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0/1/nie dotyczy </a:t>
                      </a:r>
                    </a:p>
                    <a:p>
                      <a:endParaRPr lang="pl-PL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DOSTĘPU </a:t>
            </a:r>
            <a:endParaRPr lang="pl-PL" sz="3200" dirty="0">
              <a:latin typeface="Calibri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1966" y="311416"/>
            <a:ext cx="4096867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08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8068675"/>
              </p:ext>
            </p:extLst>
          </p:nvPr>
        </p:nvGraphicFramePr>
        <p:xfrm>
          <a:off x="83127" y="1346661"/>
          <a:ext cx="9002684" cy="53139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94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26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61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93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5574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/>
                        <a:t>Opis kryterium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/>
                        <a:t>Punktacja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8379">
                <a:tc>
                  <a:txBody>
                    <a:bodyPr/>
                    <a:lstStyle/>
                    <a:p>
                      <a:pPr algn="l"/>
                      <a:r>
                        <a:rPr lang="pl-PL" sz="1000" dirty="0" smtClean="0">
                          <a:latin typeface="+mn-lt"/>
                        </a:rPr>
                        <a:t>5.</a:t>
                      </a:r>
                      <a:endParaRPr lang="pl-PL" sz="10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Źródłem finansowania działalności bieżącej</a:t>
                      </a:r>
                      <a:r>
                        <a:rPr lang="pl-PL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nowo utworzonych w ramach projektu miejsc wychowania przedszkolnego są:</a:t>
                      </a:r>
                      <a:endParaRPr lang="pl-PL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wyłącznie środki EFS </a:t>
                      </a:r>
                      <a:endParaRPr lang="pl-PL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bądź </a:t>
                      </a:r>
                      <a:endParaRPr lang="pl-PL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wyłącznie krajowe środki publiczne, przeznaczone na finansowanie wychowania przedszkolnego.</a:t>
                      </a:r>
                      <a:endParaRPr lang="pl-PL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6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Kryterium podlega ocenie wyłącznie w przypadku, jeśli Wnioskodawca planuje finansowanie działalności bieżącej utworzonych w ramach projektu nowych miejsc wychowania przedszkolnego.</a:t>
                      </a:r>
                      <a:endParaRPr lang="pl-PL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Spełnienie kryterium będzie oceniane na podstawie deklaracji Wnioskodawcy.</a:t>
                      </a:r>
                      <a:endParaRPr lang="pl-PL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Wnioskodawca podejmuje decyzję, czy działalność bieżąca będzie finansowana ze środków UE, czy</a:t>
                      </a:r>
                      <a:br>
                        <a:rPr lang="pl-PL" sz="1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pl-PL" sz="1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z krajowych środków publicznych i składa stosowne zobowiązanie w tym zakresie.</a:t>
                      </a:r>
                      <a:endParaRPr lang="pl-PL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4605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Należy pamiętać, że w przypadku publicznych i niepublicznych ośrodków wychowania przedszkolnego prowadzonych przez podmioty inne niż JST, informacje dotyczące liczby dzieci korzystających z nowo utworzonych w ramach projektu EFS miejsc wychowania przedszkolnego nie będą uwzględniane przez organ prowadzący w przekazywanych comiesięcznie organowi dotującemu sprawozdaniach w okresie 12 miesięcy finansowania działalności bieżącej nowo tworzonych miejsc w ramach projektu EFS. </a:t>
                      </a:r>
                      <a:endParaRPr lang="pl-PL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46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Wspomniane podmioty nie mogą występować o dotację z budżetu gminy jedynie w stosunku do nowo utworzonych miejsc w ramach projektu w okresie realizacji projektu, gdyż wydatki na finansowanie działalności bieżącej są pokrywane ze środków projektowych. Mogą to robić natomiast wobec dotychczasowej (pozostałej) liczby dzieci objętych wychowaniem przedszkolnym i na tę grupę dzieci uzyskiwać nadal dotacje z budżetu gminy. </a:t>
                      </a:r>
                      <a:endParaRPr lang="pl-PL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46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 zakończeniu finansowania projektowego możliwe jest uzyskanie dotacji także na dzieci korzystające wcześniej z miejsc przedszkolnych utworzonych z EFS.</a:t>
                      </a:r>
                      <a:endParaRPr lang="pl-PL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Zastosowanie kryterium ma na celu zapobieganie podwójnemu finansowaniu wydatków kwalifikowalnych, zapewnienie dodatkowości wsparcia EFS, a także wyeliminowanie sytuacji, w których finansowanie unijne zastępuje finansowanie krajowe.</a:t>
                      </a:r>
                      <a:endParaRPr lang="pl-PL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Kryterium wynika z Wytycznych w zakresie realizacji przedsięwzięć z udziałem środków Europejskiego Funduszu Społecznego w obszarze edukacji na lata 2014-2020. </a:t>
                      </a:r>
                      <a:endParaRPr lang="pl-PL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Ocena kryterium jest 0/1/nie dotyczy - spełnienie kryterium (ocena „1” lub „nie dotyczy”) jest warunkiem koniecznym do otrzymania dofinansowania. Uzyskanie oceny „0” skutkuje odrzuceniem wniosku.</a:t>
                      </a:r>
                      <a:endParaRPr lang="pl-PL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dirty="0" smtClean="0">
                          <a:latin typeface="+mn-lt"/>
                        </a:rPr>
                        <a:t>0/1/nie dotyczy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pl-PL" sz="10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92992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8178" y="320381"/>
            <a:ext cx="4096867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24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9886" y="933911"/>
            <a:ext cx="7886700" cy="396125"/>
          </a:xfrm>
        </p:spPr>
        <p:txBody>
          <a:bodyPr/>
          <a:lstStyle/>
          <a:p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03" y="1977909"/>
            <a:ext cx="6995349" cy="409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6022970"/>
              </p:ext>
            </p:extLst>
          </p:nvPr>
        </p:nvGraphicFramePr>
        <p:xfrm>
          <a:off x="81281" y="1297784"/>
          <a:ext cx="8929714" cy="58080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25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66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732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72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56522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+mn-lt"/>
                        </a:rPr>
                        <a:t>Opis kryterium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+mn-lt"/>
                        </a:rPr>
                        <a:t>Punktacja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515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200" dirty="0" smtClean="0">
                          <a:latin typeface="+mn-lt"/>
                        </a:rPr>
                        <a:t>6.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Trwałość utworzonych miejsc wychowania przedszkolnego wynosi co najmniej 2 lata od daty zakończenia realizacji projektu.</a:t>
                      </a: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Kryterium podlega ocenie wyłącznie w przypadku, jeśli Wnioskodawca planuje w ramach projektu stworzenie nowych miejsc wychowania przedszkolnego. </a:t>
                      </a: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Spełnienie kryterium będzie oceniane na podstawie deklaracji Wnioskodawcy.</a:t>
                      </a: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Wnioskodawca deklaruje, że po zakończeniu realizacji projektu, zapewni przez okres co najmniej 2 lat trwałość funkcjonowania utworzonych w ramach projektu nowych miejsc wychowania przedszkolnego.</a:t>
                      </a: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Trwałość funkcjonowania nowych miejsc przedszkolnych należy rozumieć jako instytucjonalną gotowość placówki do świadczenia usług przedszkolnych w ramach utworzonych w projekcie miejsc wychowania przedszkolnego, finansowaną ze środków innych niż europejskie.</a:t>
                      </a: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Kryterium przyczyni się do zapewnienia trwałości projektu po zakończeniu jego realizacji. Wyeliminuje również ryzyko nieukończenia edukacji przedszkolnej przez dzieci, które rozpoczęły naukę w ramach realizacji projektu.</a:t>
                      </a: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Kryterium wynika z Wytycznych w zakresie realizacji przedsięwzięć z udziałem środków Europejskiego Funduszu Społecznego w obszarze edukacji na lata 2014-2020. </a:t>
                      </a: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Ocena kryterium jest 0/1/nie dotyczy - spełnienie kryterium (ocena „1” lub „nie dotyczy”) jest warunkiem koniecznym do otrzymania dofinansowania. Uzyskanie oceny „0” skutkuje odrzuceniem wniosku.</a:t>
                      </a: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0/1/nie dotyczy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4128" y="286038"/>
            <a:ext cx="4096867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77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92000801-0B03-4AC3-8040-626073FD01A7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FunduszeEuropejskiePrezentacjaTemplate</Template>
  <TotalTime>4728</TotalTime>
  <Words>1587</Words>
  <Application>Microsoft Office PowerPoint</Application>
  <PresentationFormat>Pokaz na ekranie (4:3)</PresentationFormat>
  <Paragraphs>229</Paragraphs>
  <Slides>19</Slides>
  <Notes>5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4" baseType="lpstr">
      <vt:lpstr>Arial</vt:lpstr>
      <vt:lpstr>Calibri</vt:lpstr>
      <vt:lpstr>Symbol</vt:lpstr>
      <vt:lpstr>Times New Roman</vt:lpstr>
      <vt:lpstr>Programy Regionalne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KRYTERIA DOSTĘPU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Dorota Krall</dc:creator>
  <cp:lastModifiedBy>Jagodzińska Edyta</cp:lastModifiedBy>
  <cp:revision>717</cp:revision>
  <dcterms:created xsi:type="dcterms:W3CDTF">2015-04-20T12:46:14Z</dcterms:created>
  <dcterms:modified xsi:type="dcterms:W3CDTF">2019-01-07T08:55:11Z</dcterms:modified>
</cp:coreProperties>
</file>