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7"/>
  </p:notesMasterIdLst>
  <p:sldIdLst>
    <p:sldId id="258" r:id="rId2"/>
    <p:sldId id="406" r:id="rId3"/>
    <p:sldId id="387" r:id="rId4"/>
    <p:sldId id="420" r:id="rId5"/>
    <p:sldId id="324" r:id="rId6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1" autoAdjust="0"/>
    <p:restoredTop sz="93326" autoAdjust="0"/>
  </p:normalViewPr>
  <p:slideViewPr>
    <p:cSldViewPr snapToGrid="0">
      <p:cViewPr varScale="1">
        <p:scale>
          <a:sx n="100" d="100"/>
          <a:sy n="100" d="100"/>
        </p:scale>
        <p:origin x="33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26.03.2019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Kryterium wynika z zapisów RPO WM 20124 – 2020.   Wykaz gmin uprawnionych do wzięcia udziału w konkursie stanowi załącznik do Regulaminu konkursu.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Kryterium zostanie zweryfikowane na podstawie deklaracji Wnioskodawcy zawartej w treści Wniosku o dofinansowanie.</a:t>
            </a:r>
          </a:p>
          <a:p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Kryterium zapewni, że tworzenie miejsc opieki nad dziećmi do lat 3 będzie przebiegać zgodnie z obowiązującymi przepisami w tym zakresie, a mianowicie</a:t>
            </a:r>
          </a:p>
          <a:p>
            <a:pPr lvl="0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 Ustawą z dnia 4 lutego 2011 r. o opiece nad dziećmi w wieku do lat 3 (Dz. U. z 2013 r. poz. 1457), </a:t>
            </a:r>
          </a:p>
          <a:p>
            <a:pPr lvl="0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Rozporządzeniem Ministra Pracy i Polityki Społecznej z dnia 10 lipca 2014 r. w sprawie wymagań lokalowych i sanitarnych, jakie musi spełniać lokal, w którym ma być prowadzony żłobek lub klub dziecięcy (Dz. U. poz. 925)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Rozporządzeniem Ministra Pracy i Polityki Społecznej z dnia 25 marca 2011 r. w sprawie zakresu programów szkoleń dla opiekuna w żłobku lub klubie dziecięcym, wolontariusza oraz dziennego opiekuna (Dz. U. Nr 69, poz. 368)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96991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4635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dsrr@mazovia.p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49037" y="3823855"/>
            <a:ext cx="7886700" cy="1265381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Propozycja </a:t>
            </a:r>
            <a:r>
              <a:rPr lang="pl-PL" sz="2000" b="1" dirty="0" smtClean="0">
                <a:solidFill>
                  <a:schemeClr val="tx1"/>
                </a:solidFill>
              </a:rPr>
              <a:t>zmiany kryteriów merytorycznych szczegółowych zgodności ze strategią ZIT WOF dla projektów współfinansowanych z EFS</a:t>
            </a:r>
            <a:endParaRPr lang="pl-PL" sz="2000" b="1" dirty="0">
              <a:solidFill>
                <a:schemeClr val="tx1"/>
              </a:solidFill>
            </a:endParaRPr>
          </a:p>
          <a:p>
            <a:pPr algn="ctr"/>
            <a:r>
              <a:rPr lang="pl-PL" sz="2000" b="1" dirty="0" smtClean="0">
                <a:solidFill>
                  <a:schemeClr val="tx1"/>
                </a:solidFill>
              </a:rPr>
              <a:t>Regionalny </a:t>
            </a:r>
            <a:r>
              <a:rPr lang="pl-PL" sz="2000" b="1" dirty="0">
                <a:solidFill>
                  <a:schemeClr val="tx1"/>
                </a:solidFill>
              </a:rPr>
              <a:t>Program </a:t>
            </a:r>
            <a:r>
              <a:rPr lang="pl-PL" sz="2000" b="1" dirty="0" smtClean="0">
                <a:solidFill>
                  <a:schemeClr val="tx1"/>
                </a:solidFill>
              </a:rPr>
              <a:t>Operacyjny </a:t>
            </a:r>
            <a:r>
              <a:rPr lang="pl-PL" sz="2000" b="1" dirty="0">
                <a:solidFill>
                  <a:schemeClr val="tx1"/>
                </a:solidFill>
              </a:rPr>
              <a:t>Województwa Mazowieckiego na lata 2014 </a:t>
            </a:r>
            <a:r>
              <a:rPr lang="pl-PL" sz="2000" b="1" dirty="0" smtClean="0">
                <a:solidFill>
                  <a:schemeClr val="tx1"/>
                </a:solidFill>
              </a:rPr>
              <a:t>– 2020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242218" y="5225616"/>
            <a:ext cx="66595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pl-PL" dirty="0" smtClean="0">
              <a:latin typeface="+mj-lt"/>
            </a:endParaRPr>
          </a:p>
          <a:p>
            <a:pPr algn="ctr" eaLnBrk="0" hangingPunct="0">
              <a:defRPr/>
            </a:pPr>
            <a:r>
              <a:rPr lang="pl-PL" sz="1100" dirty="0" smtClean="0"/>
              <a:t>XLVI </a:t>
            </a:r>
            <a:r>
              <a:rPr lang="pl-PL" sz="1100" dirty="0"/>
              <a:t>Posiedzenie Komitetu Monitorującego RPO WM na lata 2014 -2020  </a:t>
            </a:r>
            <a:br>
              <a:rPr lang="pl-PL" sz="1100" dirty="0"/>
            </a:br>
            <a:r>
              <a:rPr lang="pl-PL" sz="1100" b="1" dirty="0" smtClean="0"/>
              <a:t>11 kwietnia 2019 r</a:t>
            </a:r>
            <a:r>
              <a:rPr lang="pl-PL" sz="1100" b="1" dirty="0"/>
              <a:t>.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210525"/>
            <a:ext cx="5937206" cy="563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6938" y="1467104"/>
            <a:ext cx="7886700" cy="4851400"/>
          </a:xfrm>
        </p:spPr>
        <p:txBody>
          <a:bodyPr/>
          <a:lstStyle/>
          <a:p>
            <a:pPr marL="0" indent="0" algn="just">
              <a:buNone/>
            </a:pPr>
            <a:r>
              <a:rPr lang="pl-PL" sz="2400" b="1" dirty="0" smtClean="0"/>
              <a:t>Uchwała </a:t>
            </a:r>
            <a:r>
              <a:rPr lang="pl-PL" sz="2400" b="1" dirty="0"/>
              <a:t>Nr 27 Komitetu Sterującego ZIT WOF z dnia 13 lutego 2019 r. w sprawie przyjęcia propozycji zmian w kryteriach merytorycznych szczegółowych – zgodności ze Strategią ZIT </a:t>
            </a:r>
            <a:r>
              <a:rPr lang="pl-PL" sz="2400" b="1" dirty="0" smtClean="0"/>
              <a:t>WOF zmieniła </a:t>
            </a:r>
            <a:endParaRPr lang="pl-PL" sz="2400" dirty="0"/>
          </a:p>
          <a:p>
            <a:pPr marL="0" indent="0" algn="just">
              <a:buNone/>
            </a:pPr>
            <a:r>
              <a:rPr lang="pl-PL" sz="2400" b="1" dirty="0" smtClean="0"/>
              <a:t> </a:t>
            </a:r>
            <a:endParaRPr lang="pl-PL" sz="2400" dirty="0" smtClean="0"/>
          </a:p>
          <a:p>
            <a:pPr marL="0" indent="0" algn="just">
              <a:buNone/>
            </a:pPr>
            <a:r>
              <a:rPr lang="x-none" sz="2400" b="1" dirty="0" smtClean="0"/>
              <a:t>Kryteria merytoryczne szczegółowe  zgodności ze strategią </a:t>
            </a:r>
            <a:r>
              <a:rPr lang="pl-PL" sz="2400" b="1" dirty="0" smtClean="0"/>
              <a:t>ZIT</a:t>
            </a:r>
            <a:r>
              <a:rPr lang="x-none" sz="2400" b="1" dirty="0" smtClean="0"/>
              <a:t> </a:t>
            </a:r>
            <a:r>
              <a:rPr lang="pl-PL" sz="2400" b="1" dirty="0" smtClean="0"/>
              <a:t>WOF</a:t>
            </a:r>
            <a:r>
              <a:rPr lang="x-none" sz="2400" b="1" dirty="0" smtClean="0"/>
              <a:t> dla projektów </a:t>
            </a:r>
            <a:r>
              <a:rPr lang="pl-PL" sz="2400" b="1" dirty="0" smtClean="0"/>
              <a:t>współfinansowanych ze środków Europejskiego </a:t>
            </a:r>
            <a:r>
              <a:rPr lang="pl-PL" sz="2400" b="1" smtClean="0"/>
              <a:t>Funduszu Społecznego</a:t>
            </a:r>
            <a:endParaRPr lang="pl-PL" sz="2400" dirty="0" smtClean="0"/>
          </a:p>
          <a:p>
            <a:pPr marL="0" indent="0">
              <a:buNone/>
            </a:pPr>
            <a:endParaRPr lang="pl-PL" sz="2000" b="1" dirty="0" smtClean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0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581525"/>
              </p:ext>
            </p:extLst>
          </p:nvPr>
        </p:nvGraphicFramePr>
        <p:xfrm>
          <a:off x="562316" y="1691662"/>
          <a:ext cx="8012610" cy="3930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0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zmiany</a:t>
                      </a:r>
                      <a:endParaRPr lang="pl-PL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2530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/>
                        <a:t>1.</a:t>
                      </a:r>
                      <a:endParaRPr lang="pl-PL" sz="18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wszystkich</a:t>
                      </a:r>
                      <a:r>
                        <a:rPr lang="pl-PL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kryteriach merytorycznych szczegółowych zgodności ze strategia ZIT WOF dla projektów współfinasowanych z Europejskiego Funduszu Społecznego  dodano kolumnę „Możliwość uzupełnienia”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2815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/>
                        <a:t>2.</a:t>
                      </a:r>
                      <a:endParaRPr lang="pl-PL" sz="18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żadnym z 5 </a:t>
                      </a:r>
                      <a:r>
                        <a:rPr lang="pl-PL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kryteriów merytorycznych szczegółowych zgodności ze strategią ZIT WOF dla projektów współfinasowanych z Europejskiego Funduszu Społecznego nie dopuszczono możliwości uzupełnienia.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3383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1600" b="1" dirty="0" smtClean="0">
                <a:latin typeface="Calibri" pitchFamily="34" charset="0"/>
                <a:cs typeface="Calibri" pitchFamily="34" charset="0"/>
              </a:rPr>
              <a:t>FORMALNE </a:t>
            </a:r>
            <a:endParaRPr lang="pl-PL" sz="16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767072"/>
              </p:ext>
            </p:extLst>
          </p:nvPr>
        </p:nvGraphicFramePr>
        <p:xfrm>
          <a:off x="543560" y="1753991"/>
          <a:ext cx="8012610" cy="4364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2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491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Uzasadnienie zmiany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9092">
                <a:tc>
                  <a:txBody>
                    <a:bodyPr/>
                    <a:lstStyle/>
                    <a:p>
                      <a:pPr algn="just"/>
                      <a:r>
                        <a:rPr lang="pl-PL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Przedmiotowe zmiany wynikają z </a:t>
                      </a:r>
                      <a:r>
                        <a:rPr lang="pl-PL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Ustawy o zasadach realizacji programów w zakresie polityki spójności finansowanych w perspektywie finansowej 2014-2020 (Dz.U. 2018 poz. 1431)</a:t>
                      </a:r>
                      <a:r>
                        <a:rPr lang="pl-PL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932847"/>
            <a:ext cx="33832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Calibri" pitchFamily="34" charset="0"/>
                <a:cs typeface="Calibri" pitchFamily="34" charset="0"/>
              </a:rPr>
              <a:t>KRYTERIA FORMALNE</a:t>
            </a:r>
            <a:endParaRPr lang="pl-PL" sz="1600" dirty="0">
              <a:latin typeface="Calibri" pitchFamily="34" charset="0"/>
            </a:endParaRPr>
          </a:p>
          <a:p>
            <a:pPr eaLnBrk="0" hangingPunct="0"/>
            <a:r>
              <a:rPr lang="pl-PL" sz="1600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pl-PL" sz="1600" dirty="0"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0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30162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 smtClean="0">
                <a:latin typeface="+mn-lt"/>
                <a:hlinkClick r:id="rId3"/>
              </a:rPr>
              <a:t>dsrr@mazovia.pl</a:t>
            </a:r>
            <a:endParaRPr lang="pl-PL" altLang="pl-PL" dirty="0" smtClean="0">
              <a:latin typeface="+mn-lt"/>
            </a:endParaRPr>
          </a:p>
          <a:p>
            <a:pPr algn="ctr">
              <a:defRPr/>
            </a:pPr>
            <a:endParaRPr lang="pl-PL" altLang="pl-PL" dirty="0" smtClean="0">
              <a:latin typeface="+mn-lt"/>
            </a:endParaRPr>
          </a:p>
          <a:p>
            <a:pPr algn="ctr">
              <a:defRPr/>
            </a:pPr>
            <a:endParaRPr lang="pl-PL" altLang="pl-PL" sz="1400" dirty="0" smtClean="0">
              <a:latin typeface="+mn-lt"/>
            </a:endParaRPr>
          </a:p>
          <a:p>
            <a:pPr algn="ctr">
              <a:defRPr/>
            </a:pPr>
            <a:endParaRPr lang="pl-PL" altLang="pl-PL" sz="1400" dirty="0" smtClean="0">
              <a:latin typeface="+mn-lt"/>
            </a:endParaRPr>
          </a:p>
          <a:p>
            <a:pPr algn="ctr">
              <a:defRPr/>
            </a:pPr>
            <a:endParaRPr lang="pl-PL" altLang="pl-PL" dirty="0">
              <a:latin typeface="+mn-lt"/>
            </a:endParaRPr>
          </a:p>
          <a:p>
            <a:pPr algn="ctr">
              <a:defRPr/>
            </a:pPr>
            <a:endParaRPr lang="pl-PL" altLang="pl-PL" dirty="0" smtClean="0">
              <a:latin typeface="+mn-lt"/>
            </a:endParaRPr>
          </a:p>
          <a:p>
            <a:pPr algn="ctr">
              <a:defRPr/>
            </a:pPr>
            <a:endParaRPr lang="pl-PL" altLang="pl-PL" dirty="0"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719" y="342551"/>
            <a:ext cx="4096769" cy="386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4450</TotalTime>
  <Words>207</Words>
  <Application>Microsoft Office PowerPoint</Application>
  <PresentationFormat>Pokaz na ekranie (4:3)</PresentationFormat>
  <Paragraphs>40</Paragraphs>
  <Slides>5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8" baseType="lpstr">
      <vt:lpstr>Arial</vt:lpstr>
      <vt:lpstr>Calibri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Kęsicka Katarzyna</cp:lastModifiedBy>
  <cp:revision>649</cp:revision>
  <cp:lastPrinted>2016-01-14T07:13:19Z</cp:lastPrinted>
  <dcterms:created xsi:type="dcterms:W3CDTF">2015-04-20T12:46:14Z</dcterms:created>
  <dcterms:modified xsi:type="dcterms:W3CDTF">2019-03-26T12:46:43Z</dcterms:modified>
</cp:coreProperties>
</file>