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sldIdLst>
    <p:sldId id="257" r:id="rId2"/>
    <p:sldId id="469" r:id="rId3"/>
    <p:sldId id="470" r:id="rId4"/>
    <p:sldId id="472" r:id="rId5"/>
    <p:sldId id="454" r:id="rId6"/>
    <p:sldId id="455" r:id="rId7"/>
    <p:sldId id="459" r:id="rId8"/>
    <p:sldId id="473" r:id="rId9"/>
    <p:sldId id="475" r:id="rId10"/>
    <p:sldId id="474" r:id="rId11"/>
    <p:sldId id="465" r:id="rId12"/>
    <p:sldId id="468" r:id="rId13"/>
    <p:sldId id="384" r:id="rId14"/>
  </p:sldIdLst>
  <p:sldSz cx="9144000" cy="6858000" type="screen4x3"/>
  <p:notesSz cx="6735763" cy="98663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CC0000"/>
    <a:srgbClr val="08762D"/>
    <a:srgbClr val="136B24"/>
    <a:srgbClr val="0B733F"/>
    <a:srgbClr val="1F4E79"/>
    <a:srgbClr val="0D8B4C"/>
    <a:srgbClr val="542A51"/>
    <a:srgbClr val="1B6342"/>
    <a:srgbClr val="1EE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40" autoAdjust="0"/>
    <p:restoredTop sz="81553" autoAdjust="0"/>
  </p:normalViewPr>
  <p:slideViewPr>
    <p:cSldViewPr snapToGrid="0">
      <p:cViewPr varScale="1">
        <p:scale>
          <a:sx n="77" d="100"/>
          <a:sy n="77" d="100"/>
        </p:scale>
        <p:origin x="108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2268" y="-8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B7450-5D10-4C7F-9D95-98DE1373081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F981DB9-40B7-4194-9039-07C7081F2A8E}">
      <dgm:prSet phldrT="[Tekst]" custT="1"/>
      <dgm:spPr>
        <a:solidFill>
          <a:srgbClr val="CC0000"/>
        </a:solidFill>
        <a:ln>
          <a:solidFill>
            <a:srgbClr val="C00000"/>
          </a:solidFill>
        </a:ln>
      </dgm:spPr>
      <dgm:t>
        <a:bodyPr/>
        <a:lstStyle/>
        <a:p>
          <a:endParaRPr lang="pl-PL" sz="1600" dirty="0"/>
        </a:p>
      </dgm:t>
    </dgm:pt>
    <dgm:pt modelId="{ED931AC4-2E72-427F-B1F6-47D51B1D7C7F}" type="parTrans" cxnId="{722901CB-3F71-4E5C-B558-AA671445A4AF}">
      <dgm:prSet/>
      <dgm:spPr/>
      <dgm:t>
        <a:bodyPr/>
        <a:lstStyle/>
        <a:p>
          <a:endParaRPr lang="pl-PL"/>
        </a:p>
      </dgm:t>
    </dgm:pt>
    <dgm:pt modelId="{89D5EA74-3F77-4CCE-91CB-45C72E85B886}" type="sibTrans" cxnId="{722901CB-3F71-4E5C-B558-AA671445A4AF}">
      <dgm:prSet/>
      <dgm:spPr/>
      <dgm:t>
        <a:bodyPr/>
        <a:lstStyle/>
        <a:p>
          <a:endParaRPr lang="pl-PL"/>
        </a:p>
      </dgm:t>
    </dgm:pt>
    <dgm:pt modelId="{0691F610-52A7-4DED-8940-16FB507E2725}">
      <dgm:prSet phldrT="[Tekst]"/>
      <dgm:spPr>
        <a:ln>
          <a:solidFill>
            <a:srgbClr val="C00000"/>
          </a:solidFill>
        </a:ln>
      </dgm:spPr>
      <dgm:t>
        <a:bodyPr/>
        <a:lstStyle/>
        <a:p>
          <a:r>
            <a:rPr lang="pl-PL" dirty="0" smtClean="0"/>
            <a:t>Roczny plan działań właściwego RPO jest dokumentem wykonawczym „</a:t>
          </a:r>
          <a:r>
            <a:rPr lang="pl-PL" i="1" dirty="0" smtClean="0"/>
            <a:t>Strategii komunikacji programu</a:t>
          </a:r>
          <a:r>
            <a:rPr lang="pl-PL" dirty="0" smtClean="0"/>
            <a:t>”</a:t>
          </a:r>
          <a:endParaRPr lang="pl-PL" dirty="0"/>
        </a:p>
      </dgm:t>
    </dgm:pt>
    <dgm:pt modelId="{77A058F4-8B01-4013-B072-A65C17C609D0}" type="parTrans" cxnId="{3F24FB7A-6DE9-449C-A986-D24EE772C3C4}">
      <dgm:prSet/>
      <dgm:spPr/>
      <dgm:t>
        <a:bodyPr/>
        <a:lstStyle/>
        <a:p>
          <a:endParaRPr lang="pl-PL"/>
        </a:p>
      </dgm:t>
    </dgm:pt>
    <dgm:pt modelId="{00CFB829-9208-400F-A847-8D649998A918}" type="sibTrans" cxnId="{3F24FB7A-6DE9-449C-A986-D24EE772C3C4}">
      <dgm:prSet/>
      <dgm:spPr/>
      <dgm:t>
        <a:bodyPr/>
        <a:lstStyle/>
        <a:p>
          <a:endParaRPr lang="pl-PL"/>
        </a:p>
      </dgm:t>
    </dgm:pt>
    <dgm:pt modelId="{12E96C8F-2D63-48F5-89D1-31D23B40F133}">
      <dgm:prSet phldrT="[Tekst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pl-PL" sz="1200" dirty="0" smtClean="0"/>
            <a:t>15.09.2018</a:t>
          </a:r>
          <a:endParaRPr lang="pl-PL" sz="1200" dirty="0"/>
        </a:p>
      </dgm:t>
    </dgm:pt>
    <dgm:pt modelId="{92580BE1-FA69-484C-B329-31D4D05E049C}" type="parTrans" cxnId="{9C1259FC-E57E-489A-AFB9-42E44F0A57CF}">
      <dgm:prSet/>
      <dgm:spPr/>
      <dgm:t>
        <a:bodyPr/>
        <a:lstStyle/>
        <a:p>
          <a:endParaRPr lang="pl-PL"/>
        </a:p>
      </dgm:t>
    </dgm:pt>
    <dgm:pt modelId="{6F51CC7C-672E-46FA-B5E3-5D985752C06D}" type="sibTrans" cxnId="{9C1259FC-E57E-489A-AFB9-42E44F0A57CF}">
      <dgm:prSet/>
      <dgm:spPr/>
      <dgm:t>
        <a:bodyPr/>
        <a:lstStyle/>
        <a:p>
          <a:endParaRPr lang="pl-PL"/>
        </a:p>
      </dgm:t>
    </dgm:pt>
    <dgm:pt modelId="{3C81D80E-2BDC-454A-9115-09D5FF8F7148}">
      <dgm:prSet phldrT="[Tekst]"/>
      <dgm:spPr>
        <a:ln>
          <a:solidFill>
            <a:srgbClr val="92D050"/>
          </a:solidFill>
        </a:ln>
      </dgm:spPr>
      <dgm:t>
        <a:bodyPr/>
        <a:lstStyle/>
        <a:p>
          <a:r>
            <a:rPr lang="pl-PL" dirty="0" smtClean="0"/>
            <a:t>IK UP opracowuje kierunki i priorytety działań informacyjnych i promocyjnych oraz katalog działań rekomendowanych do realizacji w ramach RPO</a:t>
          </a:r>
          <a:endParaRPr lang="pl-PL" dirty="0"/>
        </a:p>
      </dgm:t>
    </dgm:pt>
    <dgm:pt modelId="{23F847D1-C242-411E-8998-4D2F7A24AD34}" type="parTrans" cxnId="{88082851-163A-4F10-89EC-47887C7629DB}">
      <dgm:prSet/>
      <dgm:spPr/>
      <dgm:t>
        <a:bodyPr/>
        <a:lstStyle/>
        <a:p>
          <a:endParaRPr lang="pl-PL"/>
        </a:p>
      </dgm:t>
    </dgm:pt>
    <dgm:pt modelId="{69A320ED-4BE3-4CC2-98A2-335D99211E5C}" type="sibTrans" cxnId="{88082851-163A-4F10-89EC-47887C7629DB}">
      <dgm:prSet/>
      <dgm:spPr/>
      <dgm:t>
        <a:bodyPr/>
        <a:lstStyle/>
        <a:p>
          <a:endParaRPr lang="pl-PL"/>
        </a:p>
      </dgm:t>
    </dgm:pt>
    <dgm:pt modelId="{A6019EB2-6838-4BA8-B134-9FCFC8A00B4F}">
      <dgm:prSet phldrT="[Tekst]"/>
      <dgm:spPr/>
      <dgm:t>
        <a:bodyPr/>
        <a:lstStyle/>
        <a:p>
          <a:r>
            <a:rPr lang="pl-PL" dirty="0" smtClean="0"/>
            <a:t>IK UP po konsultacjach opiniuje zgodność dokumentu z celami „</a:t>
          </a:r>
          <a:r>
            <a:rPr lang="pl-PL" i="1" dirty="0" smtClean="0"/>
            <a:t>Strategii komunikacji polityki spójności na lata 2014-2020</a:t>
          </a:r>
          <a:r>
            <a:rPr lang="pl-PL" dirty="0" smtClean="0"/>
            <a:t>”.</a:t>
          </a:r>
          <a:endParaRPr lang="pl-PL" dirty="0"/>
        </a:p>
      </dgm:t>
    </dgm:pt>
    <dgm:pt modelId="{05D5DDC8-7B96-4517-B7A1-2D138FB0DC9F}" type="parTrans" cxnId="{F3F545EA-2D65-4BE0-8698-C71CE604EC12}">
      <dgm:prSet/>
      <dgm:spPr/>
      <dgm:t>
        <a:bodyPr/>
        <a:lstStyle/>
        <a:p>
          <a:endParaRPr lang="pl-PL"/>
        </a:p>
      </dgm:t>
    </dgm:pt>
    <dgm:pt modelId="{8DB3A122-872A-4E8D-85EF-B08BC7A3C77A}" type="sibTrans" cxnId="{F3F545EA-2D65-4BE0-8698-C71CE604EC12}">
      <dgm:prSet/>
      <dgm:spPr/>
      <dgm:t>
        <a:bodyPr/>
        <a:lstStyle/>
        <a:p>
          <a:endParaRPr lang="pl-PL"/>
        </a:p>
      </dgm:t>
    </dgm:pt>
    <dgm:pt modelId="{CDDE4F84-436B-42B5-98F2-374C13802860}">
      <dgm:prSet phldrT="[Tekst]" custT="1"/>
      <dgm:spPr/>
      <dgm:t>
        <a:bodyPr/>
        <a:lstStyle/>
        <a:p>
          <a:r>
            <a:rPr lang="pl-PL" sz="1200" dirty="0" smtClean="0"/>
            <a:t>31.10.2018</a:t>
          </a:r>
          <a:endParaRPr lang="pl-PL" sz="1200" dirty="0"/>
        </a:p>
      </dgm:t>
    </dgm:pt>
    <dgm:pt modelId="{94EEC311-3602-4765-979D-4824FAD692C9}" type="sibTrans" cxnId="{8F59E3C6-59C4-4855-BFD8-8B1371EBCAF5}">
      <dgm:prSet/>
      <dgm:spPr/>
      <dgm:t>
        <a:bodyPr/>
        <a:lstStyle/>
        <a:p>
          <a:endParaRPr lang="pl-PL"/>
        </a:p>
      </dgm:t>
    </dgm:pt>
    <dgm:pt modelId="{26B936BE-3219-4996-97A1-0A164B3FE508}" type="parTrans" cxnId="{8F59E3C6-59C4-4855-BFD8-8B1371EBCAF5}">
      <dgm:prSet/>
      <dgm:spPr/>
      <dgm:t>
        <a:bodyPr/>
        <a:lstStyle/>
        <a:p>
          <a:endParaRPr lang="pl-PL"/>
        </a:p>
      </dgm:t>
    </dgm:pt>
    <dgm:pt modelId="{90D0B93E-4E28-4F84-922D-831D4D7704D8}">
      <dgm:prSet phldrT="[Tekst]" custT="1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pl-PL" sz="1600" dirty="0"/>
        </a:p>
      </dgm:t>
    </dgm:pt>
    <dgm:pt modelId="{296DA348-8A6F-43D6-9175-3DA4727D2627}" type="parTrans" cxnId="{A7CA5983-F0E8-48A1-A255-0FC9946E01C0}">
      <dgm:prSet/>
      <dgm:spPr/>
      <dgm:t>
        <a:bodyPr/>
        <a:lstStyle/>
        <a:p>
          <a:endParaRPr lang="pl-PL"/>
        </a:p>
      </dgm:t>
    </dgm:pt>
    <dgm:pt modelId="{1A1BC798-09C5-44BA-B29A-DDD91909446C}" type="sibTrans" cxnId="{A7CA5983-F0E8-48A1-A255-0FC9946E01C0}">
      <dgm:prSet/>
      <dgm:spPr/>
      <dgm:t>
        <a:bodyPr/>
        <a:lstStyle/>
        <a:p>
          <a:endParaRPr lang="pl-PL"/>
        </a:p>
      </dgm:t>
    </dgm:pt>
    <dgm:pt modelId="{6D1B9163-7CE2-4FC6-98A7-14ECD30833C9}">
      <dgm:prSet/>
      <dgm:spPr>
        <a:ln>
          <a:solidFill>
            <a:srgbClr val="FFC000"/>
          </a:solidFill>
        </a:ln>
      </dgm:spPr>
      <dgm:t>
        <a:bodyPr/>
        <a:lstStyle/>
        <a:p>
          <a:r>
            <a:rPr lang="pl-PL" dirty="0" smtClean="0"/>
            <a:t>Opracowanie dokumentu w oparciu o własne doświadczenia, harmonogram naborów IP RPO WM (koordynacja MJWPU)</a:t>
          </a:r>
          <a:endParaRPr lang="pl-PL" dirty="0"/>
        </a:p>
      </dgm:t>
    </dgm:pt>
    <dgm:pt modelId="{35A4DAA0-DADD-4AAE-BA9C-2E3AF868C73E}" type="parTrans" cxnId="{57A57B4D-1BFE-4E06-9FDF-AC106C4FC6AE}">
      <dgm:prSet/>
      <dgm:spPr/>
      <dgm:t>
        <a:bodyPr/>
        <a:lstStyle/>
        <a:p>
          <a:endParaRPr lang="pl-PL"/>
        </a:p>
      </dgm:t>
    </dgm:pt>
    <dgm:pt modelId="{0D8D5127-A3BC-4575-A81B-EDEFBFB2DE13}" type="sibTrans" cxnId="{57A57B4D-1BFE-4E06-9FDF-AC106C4FC6AE}">
      <dgm:prSet/>
      <dgm:spPr/>
      <dgm:t>
        <a:bodyPr/>
        <a:lstStyle/>
        <a:p>
          <a:endParaRPr lang="pl-PL"/>
        </a:p>
      </dgm:t>
    </dgm:pt>
    <dgm:pt modelId="{6ACC27C8-6BCB-44DD-88DB-0B159144A41C}" type="pres">
      <dgm:prSet presAssocID="{583B7450-5D10-4C7F-9D95-98DE137308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0FD7E2A-A33A-43C0-97CA-3A1441F6E28F}" type="pres">
      <dgm:prSet presAssocID="{0F981DB9-40B7-4194-9039-07C7081F2A8E}" presName="composite" presStyleCnt="0"/>
      <dgm:spPr/>
    </dgm:pt>
    <dgm:pt modelId="{F203FAD8-4209-4C1B-B188-53477DCEC75A}" type="pres">
      <dgm:prSet presAssocID="{0F981DB9-40B7-4194-9039-07C7081F2A8E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2D01878-CFFF-4AEE-A1A1-99D9FEBD5267}" type="pres">
      <dgm:prSet presAssocID="{0F981DB9-40B7-4194-9039-07C7081F2A8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E1568C7-1521-4C38-B11C-FA37567EB044}" type="pres">
      <dgm:prSet presAssocID="{89D5EA74-3F77-4CCE-91CB-45C72E85B886}" presName="sp" presStyleCnt="0"/>
      <dgm:spPr/>
    </dgm:pt>
    <dgm:pt modelId="{2130AC5B-966C-4601-8EDB-5E311AF1A0B1}" type="pres">
      <dgm:prSet presAssocID="{12E96C8F-2D63-48F5-89D1-31D23B40F133}" presName="composite" presStyleCnt="0"/>
      <dgm:spPr/>
    </dgm:pt>
    <dgm:pt modelId="{5FF29F86-B353-4ED4-B215-B057B19C0F5F}" type="pres">
      <dgm:prSet presAssocID="{12E96C8F-2D63-48F5-89D1-31D23B40F13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95C972-5309-41B9-9EC8-24CF0BBECA45}" type="pres">
      <dgm:prSet presAssocID="{12E96C8F-2D63-48F5-89D1-31D23B40F133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08E8255-ED30-4324-81CC-ED3217FA177D}" type="pres">
      <dgm:prSet presAssocID="{6F51CC7C-672E-46FA-B5E3-5D985752C06D}" presName="sp" presStyleCnt="0"/>
      <dgm:spPr/>
    </dgm:pt>
    <dgm:pt modelId="{543F2D8B-A723-46E0-83EB-B298C725D226}" type="pres">
      <dgm:prSet presAssocID="{90D0B93E-4E28-4F84-922D-831D4D7704D8}" presName="composite" presStyleCnt="0"/>
      <dgm:spPr/>
    </dgm:pt>
    <dgm:pt modelId="{4B42C292-DCE2-48CE-91E4-2DE2033B1B72}" type="pres">
      <dgm:prSet presAssocID="{90D0B93E-4E28-4F84-922D-831D4D7704D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4028691-9CDE-4F97-AF7B-07971EC88278}" type="pres">
      <dgm:prSet presAssocID="{90D0B93E-4E28-4F84-922D-831D4D7704D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BD4C6B-0186-46A1-B6B4-D4FFAAEA6328}" type="pres">
      <dgm:prSet presAssocID="{1A1BC798-09C5-44BA-B29A-DDD91909446C}" presName="sp" presStyleCnt="0"/>
      <dgm:spPr/>
    </dgm:pt>
    <dgm:pt modelId="{704E1F2E-A4AE-4A82-B70A-3D0E788B59C9}" type="pres">
      <dgm:prSet presAssocID="{CDDE4F84-436B-42B5-98F2-374C13802860}" presName="composite" presStyleCnt="0"/>
      <dgm:spPr/>
    </dgm:pt>
    <dgm:pt modelId="{32762474-77E8-4DDD-B174-26E5AA827BEB}" type="pres">
      <dgm:prSet presAssocID="{CDDE4F84-436B-42B5-98F2-374C1380286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317E0F4-806C-4F98-9F99-CDF001A7DB67}" type="pres">
      <dgm:prSet presAssocID="{CDDE4F84-436B-42B5-98F2-374C13802860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3D40F1A-77E3-49A2-8519-69ACFAC7B0F6}" type="presOf" srcId="{3C81D80E-2BDC-454A-9115-09D5FF8F7148}" destId="{E495C972-5309-41B9-9EC8-24CF0BBECA45}" srcOrd="0" destOrd="0" presId="urn:microsoft.com/office/officeart/2005/8/layout/chevron2"/>
    <dgm:cxn modelId="{FDC058C1-A74E-402B-84FE-33A46785F6DB}" type="presOf" srcId="{CDDE4F84-436B-42B5-98F2-374C13802860}" destId="{32762474-77E8-4DDD-B174-26E5AA827BEB}" srcOrd="0" destOrd="0" presId="urn:microsoft.com/office/officeart/2005/8/layout/chevron2"/>
    <dgm:cxn modelId="{57A57B4D-1BFE-4E06-9FDF-AC106C4FC6AE}" srcId="{90D0B93E-4E28-4F84-922D-831D4D7704D8}" destId="{6D1B9163-7CE2-4FC6-98A7-14ECD30833C9}" srcOrd="0" destOrd="0" parTransId="{35A4DAA0-DADD-4AAE-BA9C-2E3AF868C73E}" sibTransId="{0D8D5127-A3BC-4575-A81B-EDEFBFB2DE13}"/>
    <dgm:cxn modelId="{722901CB-3F71-4E5C-B558-AA671445A4AF}" srcId="{583B7450-5D10-4C7F-9D95-98DE1373081D}" destId="{0F981DB9-40B7-4194-9039-07C7081F2A8E}" srcOrd="0" destOrd="0" parTransId="{ED931AC4-2E72-427F-B1F6-47D51B1D7C7F}" sibTransId="{89D5EA74-3F77-4CCE-91CB-45C72E85B886}"/>
    <dgm:cxn modelId="{9C1259FC-E57E-489A-AFB9-42E44F0A57CF}" srcId="{583B7450-5D10-4C7F-9D95-98DE1373081D}" destId="{12E96C8F-2D63-48F5-89D1-31D23B40F133}" srcOrd="1" destOrd="0" parTransId="{92580BE1-FA69-484C-B329-31D4D05E049C}" sibTransId="{6F51CC7C-672E-46FA-B5E3-5D985752C06D}"/>
    <dgm:cxn modelId="{107FBDBB-5145-4EB7-921E-B5FE0E79DD8E}" type="presOf" srcId="{0691F610-52A7-4DED-8940-16FB507E2725}" destId="{92D01878-CFFF-4AEE-A1A1-99D9FEBD5267}" srcOrd="0" destOrd="0" presId="urn:microsoft.com/office/officeart/2005/8/layout/chevron2"/>
    <dgm:cxn modelId="{18A20DE8-753E-43D0-BC98-9D0D428CF239}" type="presOf" srcId="{0F981DB9-40B7-4194-9039-07C7081F2A8E}" destId="{F203FAD8-4209-4C1B-B188-53477DCEC75A}" srcOrd="0" destOrd="0" presId="urn:microsoft.com/office/officeart/2005/8/layout/chevron2"/>
    <dgm:cxn modelId="{344E9247-1681-4CD7-A2EB-8751B2F91CE4}" type="presOf" srcId="{90D0B93E-4E28-4F84-922D-831D4D7704D8}" destId="{4B42C292-DCE2-48CE-91E4-2DE2033B1B72}" srcOrd="0" destOrd="0" presId="urn:microsoft.com/office/officeart/2005/8/layout/chevron2"/>
    <dgm:cxn modelId="{88082851-163A-4F10-89EC-47887C7629DB}" srcId="{12E96C8F-2D63-48F5-89D1-31D23B40F133}" destId="{3C81D80E-2BDC-454A-9115-09D5FF8F7148}" srcOrd="0" destOrd="0" parTransId="{23F847D1-C242-411E-8998-4D2F7A24AD34}" sibTransId="{69A320ED-4BE3-4CC2-98A2-335D99211E5C}"/>
    <dgm:cxn modelId="{2CBCE87F-1CF6-482A-B080-BEDBE1B2AD46}" type="presOf" srcId="{12E96C8F-2D63-48F5-89D1-31D23B40F133}" destId="{5FF29F86-B353-4ED4-B215-B057B19C0F5F}" srcOrd="0" destOrd="0" presId="urn:microsoft.com/office/officeart/2005/8/layout/chevron2"/>
    <dgm:cxn modelId="{A7CA5983-F0E8-48A1-A255-0FC9946E01C0}" srcId="{583B7450-5D10-4C7F-9D95-98DE1373081D}" destId="{90D0B93E-4E28-4F84-922D-831D4D7704D8}" srcOrd="2" destOrd="0" parTransId="{296DA348-8A6F-43D6-9175-3DA4727D2627}" sibTransId="{1A1BC798-09C5-44BA-B29A-DDD91909446C}"/>
    <dgm:cxn modelId="{9DBDF297-199F-42D0-9C9B-875CB7BC7C03}" type="presOf" srcId="{A6019EB2-6838-4BA8-B134-9FCFC8A00B4F}" destId="{5317E0F4-806C-4F98-9F99-CDF001A7DB67}" srcOrd="0" destOrd="0" presId="urn:microsoft.com/office/officeart/2005/8/layout/chevron2"/>
    <dgm:cxn modelId="{8F59E3C6-59C4-4855-BFD8-8B1371EBCAF5}" srcId="{583B7450-5D10-4C7F-9D95-98DE1373081D}" destId="{CDDE4F84-436B-42B5-98F2-374C13802860}" srcOrd="3" destOrd="0" parTransId="{26B936BE-3219-4996-97A1-0A164B3FE508}" sibTransId="{94EEC311-3602-4765-979D-4824FAD692C9}"/>
    <dgm:cxn modelId="{DFB966FA-B4B2-4FB5-943A-250A7C9B28D7}" type="presOf" srcId="{6D1B9163-7CE2-4FC6-98A7-14ECD30833C9}" destId="{E4028691-9CDE-4F97-AF7B-07971EC88278}" srcOrd="0" destOrd="0" presId="urn:microsoft.com/office/officeart/2005/8/layout/chevron2"/>
    <dgm:cxn modelId="{3F24FB7A-6DE9-449C-A986-D24EE772C3C4}" srcId="{0F981DB9-40B7-4194-9039-07C7081F2A8E}" destId="{0691F610-52A7-4DED-8940-16FB507E2725}" srcOrd="0" destOrd="0" parTransId="{77A058F4-8B01-4013-B072-A65C17C609D0}" sibTransId="{00CFB829-9208-400F-A847-8D649998A918}"/>
    <dgm:cxn modelId="{F3F545EA-2D65-4BE0-8698-C71CE604EC12}" srcId="{CDDE4F84-436B-42B5-98F2-374C13802860}" destId="{A6019EB2-6838-4BA8-B134-9FCFC8A00B4F}" srcOrd="0" destOrd="0" parTransId="{05D5DDC8-7B96-4517-B7A1-2D138FB0DC9F}" sibTransId="{8DB3A122-872A-4E8D-85EF-B08BC7A3C77A}"/>
    <dgm:cxn modelId="{ED732FE9-CB7A-4973-8893-C6FF64CA416A}" type="presOf" srcId="{583B7450-5D10-4C7F-9D95-98DE1373081D}" destId="{6ACC27C8-6BCB-44DD-88DB-0B159144A41C}" srcOrd="0" destOrd="0" presId="urn:microsoft.com/office/officeart/2005/8/layout/chevron2"/>
    <dgm:cxn modelId="{9E16FE6C-FE4A-49F5-9B58-5C4715F60F97}" type="presParOf" srcId="{6ACC27C8-6BCB-44DD-88DB-0B159144A41C}" destId="{60FD7E2A-A33A-43C0-97CA-3A1441F6E28F}" srcOrd="0" destOrd="0" presId="urn:microsoft.com/office/officeart/2005/8/layout/chevron2"/>
    <dgm:cxn modelId="{C7B7B66F-0DC6-425C-A878-0E4E63BB0365}" type="presParOf" srcId="{60FD7E2A-A33A-43C0-97CA-3A1441F6E28F}" destId="{F203FAD8-4209-4C1B-B188-53477DCEC75A}" srcOrd="0" destOrd="0" presId="urn:microsoft.com/office/officeart/2005/8/layout/chevron2"/>
    <dgm:cxn modelId="{13832FA4-D175-4837-A624-119A8005F8E5}" type="presParOf" srcId="{60FD7E2A-A33A-43C0-97CA-3A1441F6E28F}" destId="{92D01878-CFFF-4AEE-A1A1-99D9FEBD5267}" srcOrd="1" destOrd="0" presId="urn:microsoft.com/office/officeart/2005/8/layout/chevron2"/>
    <dgm:cxn modelId="{57879451-F54A-4111-896B-FDC99C62685E}" type="presParOf" srcId="{6ACC27C8-6BCB-44DD-88DB-0B159144A41C}" destId="{AE1568C7-1521-4C38-B11C-FA37567EB044}" srcOrd="1" destOrd="0" presId="urn:microsoft.com/office/officeart/2005/8/layout/chevron2"/>
    <dgm:cxn modelId="{A3D262BB-0C6E-46B9-A599-7E9EE42B0E7C}" type="presParOf" srcId="{6ACC27C8-6BCB-44DD-88DB-0B159144A41C}" destId="{2130AC5B-966C-4601-8EDB-5E311AF1A0B1}" srcOrd="2" destOrd="0" presId="urn:microsoft.com/office/officeart/2005/8/layout/chevron2"/>
    <dgm:cxn modelId="{94AEBE6E-6E8D-47EF-8557-CC2A0621216B}" type="presParOf" srcId="{2130AC5B-966C-4601-8EDB-5E311AF1A0B1}" destId="{5FF29F86-B353-4ED4-B215-B057B19C0F5F}" srcOrd="0" destOrd="0" presId="urn:microsoft.com/office/officeart/2005/8/layout/chevron2"/>
    <dgm:cxn modelId="{36C31037-E4BB-48F8-A95F-6CEB58899A3C}" type="presParOf" srcId="{2130AC5B-966C-4601-8EDB-5E311AF1A0B1}" destId="{E495C972-5309-41B9-9EC8-24CF0BBECA45}" srcOrd="1" destOrd="0" presId="urn:microsoft.com/office/officeart/2005/8/layout/chevron2"/>
    <dgm:cxn modelId="{9F1F9E59-F0ED-4ABE-9E0B-D2855AA709D1}" type="presParOf" srcId="{6ACC27C8-6BCB-44DD-88DB-0B159144A41C}" destId="{408E8255-ED30-4324-81CC-ED3217FA177D}" srcOrd="3" destOrd="0" presId="urn:microsoft.com/office/officeart/2005/8/layout/chevron2"/>
    <dgm:cxn modelId="{3E588D2A-206E-4DDE-8F30-BC46E2EB2BFE}" type="presParOf" srcId="{6ACC27C8-6BCB-44DD-88DB-0B159144A41C}" destId="{543F2D8B-A723-46E0-83EB-B298C725D226}" srcOrd="4" destOrd="0" presId="urn:microsoft.com/office/officeart/2005/8/layout/chevron2"/>
    <dgm:cxn modelId="{ABD9C937-441E-4F23-9FE9-855BC65D29C3}" type="presParOf" srcId="{543F2D8B-A723-46E0-83EB-B298C725D226}" destId="{4B42C292-DCE2-48CE-91E4-2DE2033B1B72}" srcOrd="0" destOrd="0" presId="urn:microsoft.com/office/officeart/2005/8/layout/chevron2"/>
    <dgm:cxn modelId="{BC522788-B512-4165-A5C5-BABE4D511762}" type="presParOf" srcId="{543F2D8B-A723-46E0-83EB-B298C725D226}" destId="{E4028691-9CDE-4F97-AF7B-07971EC88278}" srcOrd="1" destOrd="0" presId="urn:microsoft.com/office/officeart/2005/8/layout/chevron2"/>
    <dgm:cxn modelId="{DE9925FD-B44A-4C3C-975D-45CAC1D1291B}" type="presParOf" srcId="{6ACC27C8-6BCB-44DD-88DB-0B159144A41C}" destId="{76BD4C6B-0186-46A1-B6B4-D4FFAAEA6328}" srcOrd="5" destOrd="0" presId="urn:microsoft.com/office/officeart/2005/8/layout/chevron2"/>
    <dgm:cxn modelId="{69E60C5D-B106-4355-8742-96F252BEA694}" type="presParOf" srcId="{6ACC27C8-6BCB-44DD-88DB-0B159144A41C}" destId="{704E1F2E-A4AE-4A82-B70A-3D0E788B59C9}" srcOrd="6" destOrd="0" presId="urn:microsoft.com/office/officeart/2005/8/layout/chevron2"/>
    <dgm:cxn modelId="{05DC0524-55CB-406B-AE8D-7F21B8E8FF1B}" type="presParOf" srcId="{704E1F2E-A4AE-4A82-B70A-3D0E788B59C9}" destId="{32762474-77E8-4DDD-B174-26E5AA827BEB}" srcOrd="0" destOrd="0" presId="urn:microsoft.com/office/officeart/2005/8/layout/chevron2"/>
    <dgm:cxn modelId="{7ED2C3A6-7EBE-4D7F-8EAE-F6DC4877D7AE}" type="presParOf" srcId="{704E1F2E-A4AE-4A82-B70A-3D0E788B59C9}" destId="{5317E0F4-806C-4F98-9F99-CDF001A7DB6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EC8C6E-7B93-4AB7-B913-F119E5A64A5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14B563F-6F11-4F32-B68B-998E93A04B68}">
      <dgm:prSet phldrT="[Tekst]"/>
      <dgm:spPr/>
      <dgm:t>
        <a:bodyPr/>
        <a:lstStyle/>
        <a:p>
          <a:r>
            <a:rPr lang="pl-PL" b="1" dirty="0" smtClean="0"/>
            <a:t>Najważniejsze </a:t>
          </a:r>
          <a:br>
            <a:rPr lang="pl-PL" b="1" dirty="0" smtClean="0"/>
          </a:br>
          <a:r>
            <a:rPr lang="pl-PL" b="1" dirty="0" smtClean="0"/>
            <a:t>zadania </a:t>
          </a:r>
          <a:br>
            <a:rPr lang="pl-PL" b="1" dirty="0" smtClean="0"/>
          </a:br>
          <a:r>
            <a:rPr lang="pl-PL" b="1" dirty="0" smtClean="0"/>
            <a:t>na 2019 rok </a:t>
          </a:r>
          <a:br>
            <a:rPr lang="pl-PL" b="1" dirty="0" smtClean="0"/>
          </a:br>
          <a:r>
            <a:rPr lang="pl-PL" b="1" dirty="0" smtClean="0"/>
            <a:t>na Mazowszu</a:t>
          </a:r>
          <a:endParaRPr lang="pl-PL" dirty="0"/>
        </a:p>
      </dgm:t>
    </dgm:pt>
    <dgm:pt modelId="{D0DB33A2-3880-43C8-83A5-1B3820B96299}" type="parTrans" cxnId="{5C8065F5-F9B1-4444-AB42-48CF563B8AD9}">
      <dgm:prSet/>
      <dgm:spPr/>
      <dgm:t>
        <a:bodyPr/>
        <a:lstStyle/>
        <a:p>
          <a:endParaRPr lang="pl-PL"/>
        </a:p>
      </dgm:t>
    </dgm:pt>
    <dgm:pt modelId="{8CD2E689-F5F0-4A3E-ADAB-450E53910360}" type="sibTrans" cxnId="{5C8065F5-F9B1-4444-AB42-48CF563B8AD9}">
      <dgm:prSet/>
      <dgm:spPr/>
      <dgm:t>
        <a:bodyPr/>
        <a:lstStyle/>
        <a:p>
          <a:endParaRPr lang="pl-PL"/>
        </a:p>
      </dgm:t>
    </dgm:pt>
    <dgm:pt modelId="{AE7495D5-6F4E-4A69-9284-D500E7324AD8}">
      <dgm:prSet phldrT="[Teks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pl-PL" sz="1400" dirty="0" smtClean="0"/>
            <a:t>Mechanizm komunikacji na etapie </a:t>
          </a:r>
          <a:r>
            <a:rPr lang="pl-PL" sz="1400" i="1" dirty="0" smtClean="0"/>
            <a:t>„realizuj/korzystaj”. W</a:t>
          </a:r>
          <a:r>
            <a:rPr lang="pl-PL" sz="1400" dirty="0" smtClean="0"/>
            <a:t> niektórych działaniach powinien rozpocząć się już etap </a:t>
          </a:r>
          <a:r>
            <a:rPr lang="pl-PL" sz="1400" i="1" dirty="0" smtClean="0"/>
            <a:t>„poleć”</a:t>
          </a:r>
          <a:r>
            <a:rPr lang="pl-PL" sz="1400" dirty="0" smtClean="0"/>
            <a:t> oraz </a:t>
          </a:r>
          <a:r>
            <a:rPr lang="pl-PL" sz="1400" i="1" dirty="0" smtClean="0"/>
            <a:t>„zobacz”</a:t>
          </a:r>
          <a:endParaRPr lang="pl-PL" sz="1400" dirty="0"/>
        </a:p>
      </dgm:t>
    </dgm:pt>
    <dgm:pt modelId="{3F89CA36-19F5-4561-ABEC-0C8677B8879F}" type="parTrans" cxnId="{B906CB63-8966-43DF-9A9F-A68EEA1693DC}">
      <dgm:prSet/>
      <dgm:spPr/>
      <dgm:t>
        <a:bodyPr/>
        <a:lstStyle/>
        <a:p>
          <a:endParaRPr lang="pl-PL"/>
        </a:p>
      </dgm:t>
    </dgm:pt>
    <dgm:pt modelId="{DDFF4E8C-B214-4C40-AD33-F6B541FFD4A4}" type="sibTrans" cxnId="{B906CB63-8966-43DF-9A9F-A68EEA1693DC}">
      <dgm:prSet/>
      <dgm:spPr/>
      <dgm:t>
        <a:bodyPr/>
        <a:lstStyle/>
        <a:p>
          <a:endParaRPr lang="pl-PL"/>
        </a:p>
      </dgm:t>
    </dgm:pt>
    <dgm:pt modelId="{386E6D24-20E9-4E92-93B2-B55DA2DCC777}">
      <dgm:prSet phldrT="[Teks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pl-PL" sz="1400" dirty="0" smtClean="0"/>
            <a:t>Kontynuacja sprawdzonych działań (np. Forum Rozwoju Mazowsza, konferencje regionalne, strona internetowa RPO WM, szkolenia, publikacje)</a:t>
          </a:r>
          <a:endParaRPr lang="pl-PL" sz="1400" dirty="0"/>
        </a:p>
      </dgm:t>
    </dgm:pt>
    <dgm:pt modelId="{9B024FEE-E271-4710-A06C-C05EDBFB6022}" type="parTrans" cxnId="{EECCE9BF-376E-4BC3-B6F8-35806A576728}">
      <dgm:prSet/>
      <dgm:spPr/>
      <dgm:t>
        <a:bodyPr/>
        <a:lstStyle/>
        <a:p>
          <a:endParaRPr lang="pl-PL"/>
        </a:p>
      </dgm:t>
    </dgm:pt>
    <dgm:pt modelId="{9EEF0621-2EBC-4548-AD61-DA034E68E530}" type="sibTrans" cxnId="{EECCE9BF-376E-4BC3-B6F8-35806A576728}">
      <dgm:prSet/>
      <dgm:spPr/>
      <dgm:t>
        <a:bodyPr/>
        <a:lstStyle/>
        <a:p>
          <a:endParaRPr lang="pl-PL"/>
        </a:p>
      </dgm:t>
    </dgm:pt>
    <dgm:pt modelId="{85E246DF-FD17-4A30-8F2A-A128FD4CBB22}">
      <dgm:prSet phldrT="[Teks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pl-PL" dirty="0" smtClean="0"/>
            <a:t>Kompleksowa obsługa Wnioskodawców </a:t>
          </a:r>
          <a:br>
            <a:rPr lang="pl-PL" dirty="0" smtClean="0"/>
          </a:br>
          <a:r>
            <a:rPr lang="pl-PL" dirty="0" smtClean="0"/>
            <a:t>i Beneficjentów, </a:t>
          </a:r>
          <a:br>
            <a:rPr lang="pl-PL" dirty="0" smtClean="0"/>
          </a:br>
          <a:r>
            <a:rPr lang="pl-PL" dirty="0" smtClean="0"/>
            <a:t>ale także działania dedykowane odbiorcom rezultatów </a:t>
          </a:r>
          <a:br>
            <a:rPr lang="pl-PL" dirty="0" smtClean="0"/>
          </a:br>
          <a:r>
            <a:rPr lang="pl-PL" dirty="0" smtClean="0"/>
            <a:t>czy szerokiej opinii publicznej</a:t>
          </a:r>
          <a:endParaRPr lang="pl-PL" dirty="0"/>
        </a:p>
      </dgm:t>
    </dgm:pt>
    <dgm:pt modelId="{5F57CE6A-3CA7-41FB-975D-2286F7ACF654}" type="parTrans" cxnId="{1E81B247-757C-4596-B0E9-018BFC1497D9}">
      <dgm:prSet/>
      <dgm:spPr/>
      <dgm:t>
        <a:bodyPr/>
        <a:lstStyle/>
        <a:p>
          <a:endParaRPr lang="pl-PL"/>
        </a:p>
      </dgm:t>
    </dgm:pt>
    <dgm:pt modelId="{8364B611-ECFF-400C-9CAB-75FFBDD4752E}" type="sibTrans" cxnId="{1E81B247-757C-4596-B0E9-018BFC1497D9}">
      <dgm:prSet/>
      <dgm:spPr/>
      <dgm:t>
        <a:bodyPr/>
        <a:lstStyle/>
        <a:p>
          <a:endParaRPr lang="pl-PL"/>
        </a:p>
      </dgm:t>
    </dgm:pt>
    <dgm:pt modelId="{EC43DA6B-644C-406D-A9F9-DB2E141F67F8}">
      <dgm:prSet phldrT="[Teks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pl-PL" b="0" dirty="0" smtClean="0"/>
            <a:t>Współpraca z IK UP </a:t>
          </a:r>
          <a:br>
            <a:rPr lang="pl-PL" b="0" dirty="0" smtClean="0"/>
          </a:br>
          <a:r>
            <a:rPr lang="pl-PL" b="0" dirty="0" smtClean="0"/>
            <a:t>– może coś wspólnego? </a:t>
          </a:r>
          <a:br>
            <a:rPr lang="pl-PL" b="0" dirty="0" smtClean="0"/>
          </a:br>
          <a:r>
            <a:rPr lang="pl-PL" b="0" dirty="0" smtClean="0"/>
            <a:t>Jest przecież 15 rocznica przystąpienia Polski do UE</a:t>
          </a:r>
          <a:endParaRPr lang="pl-PL" dirty="0"/>
        </a:p>
      </dgm:t>
    </dgm:pt>
    <dgm:pt modelId="{947FD19A-042A-4EF9-8B3A-9CFD3458F26E}" type="parTrans" cxnId="{4BBF6BC8-53E3-48B0-BD5F-5873E448E596}">
      <dgm:prSet/>
      <dgm:spPr/>
      <dgm:t>
        <a:bodyPr/>
        <a:lstStyle/>
        <a:p>
          <a:endParaRPr lang="pl-PL"/>
        </a:p>
      </dgm:t>
    </dgm:pt>
    <dgm:pt modelId="{D43AE1B2-E75A-4D4A-B044-22D105477984}" type="sibTrans" cxnId="{4BBF6BC8-53E3-48B0-BD5F-5873E448E596}">
      <dgm:prSet/>
      <dgm:spPr/>
      <dgm:t>
        <a:bodyPr/>
        <a:lstStyle/>
        <a:p>
          <a:endParaRPr lang="pl-PL"/>
        </a:p>
      </dgm:t>
    </dgm:pt>
    <dgm:pt modelId="{57CC0630-93B9-4595-AE02-FD60B3482077}">
      <dgm:prSet phldrT="[Teks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pl-PL" sz="1400" b="0" dirty="0" smtClean="0"/>
            <a:t>Prowadzenie </a:t>
          </a:r>
          <a:br>
            <a:rPr lang="pl-PL" sz="1400" b="0" dirty="0" smtClean="0"/>
          </a:br>
          <a:r>
            <a:rPr lang="pl-PL" sz="1400" b="0" dirty="0" smtClean="0"/>
            <a:t>działań promocyjnych, informacyjnych </a:t>
          </a:r>
          <a:br>
            <a:rPr lang="pl-PL" sz="1400" b="0" dirty="0" smtClean="0"/>
          </a:br>
          <a:r>
            <a:rPr lang="pl-PL" sz="1400" b="0" dirty="0" smtClean="0"/>
            <a:t>i szkoleniowych zgodnie z harmonogramem naborów </a:t>
          </a:r>
          <a:br>
            <a:rPr lang="pl-PL" sz="1400" b="0" dirty="0" smtClean="0"/>
          </a:br>
          <a:r>
            <a:rPr lang="pl-PL" sz="1400" b="0" dirty="0" smtClean="0"/>
            <a:t>(nowa pozycja w RPD dotycząca MŚP – priorytet IK UP)</a:t>
          </a:r>
          <a:endParaRPr lang="pl-PL" sz="1400" dirty="0"/>
        </a:p>
      </dgm:t>
    </dgm:pt>
    <dgm:pt modelId="{67288184-8E2A-4EA8-93BC-213C7E9E7794}" type="parTrans" cxnId="{74BA7625-A37F-4A7E-AA76-7776D7658C32}">
      <dgm:prSet/>
      <dgm:spPr/>
      <dgm:t>
        <a:bodyPr/>
        <a:lstStyle/>
        <a:p>
          <a:endParaRPr lang="pl-PL"/>
        </a:p>
      </dgm:t>
    </dgm:pt>
    <dgm:pt modelId="{8F7E7EC3-B661-4A02-B071-7F2FA8AFD1D1}" type="sibTrans" cxnId="{74BA7625-A37F-4A7E-AA76-7776D7658C32}">
      <dgm:prSet/>
      <dgm:spPr/>
      <dgm:t>
        <a:bodyPr/>
        <a:lstStyle/>
        <a:p>
          <a:endParaRPr lang="pl-PL"/>
        </a:p>
      </dgm:t>
    </dgm:pt>
    <dgm:pt modelId="{8702379F-B453-4765-B6FE-A333399B9BFB}">
      <dgm:prSet/>
      <dgm:spPr/>
      <dgm:t>
        <a:bodyPr/>
        <a:lstStyle/>
        <a:p>
          <a:endParaRPr lang="pl-PL"/>
        </a:p>
      </dgm:t>
    </dgm:pt>
    <dgm:pt modelId="{5FD83388-4916-4A6E-9B1F-D2298CE13C6A}" type="parTrans" cxnId="{7386626A-B672-4831-8364-09D7680E78E9}">
      <dgm:prSet/>
      <dgm:spPr/>
      <dgm:t>
        <a:bodyPr/>
        <a:lstStyle/>
        <a:p>
          <a:endParaRPr lang="pl-PL"/>
        </a:p>
      </dgm:t>
    </dgm:pt>
    <dgm:pt modelId="{0596A6AC-E64C-4335-B85A-BF21832EB757}" type="sibTrans" cxnId="{7386626A-B672-4831-8364-09D7680E78E9}">
      <dgm:prSet/>
      <dgm:spPr/>
      <dgm:t>
        <a:bodyPr/>
        <a:lstStyle/>
        <a:p>
          <a:endParaRPr lang="pl-PL"/>
        </a:p>
      </dgm:t>
    </dgm:pt>
    <dgm:pt modelId="{C49343F7-D43E-42F6-A217-17E410312AD7}" type="pres">
      <dgm:prSet presAssocID="{E1EC8C6E-7B93-4AB7-B913-F119E5A64A5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511D0C9-792D-46A4-BEFE-AA08CF33238F}" type="pres">
      <dgm:prSet presAssocID="{E1EC8C6E-7B93-4AB7-B913-F119E5A64A5A}" presName="radial" presStyleCnt="0">
        <dgm:presLayoutVars>
          <dgm:animLvl val="ctr"/>
        </dgm:presLayoutVars>
      </dgm:prSet>
      <dgm:spPr/>
    </dgm:pt>
    <dgm:pt modelId="{CD8A6AD6-293F-4D11-BF57-CD8A20F1AD23}" type="pres">
      <dgm:prSet presAssocID="{D14B563F-6F11-4F32-B68B-998E93A04B68}" presName="centerShape" presStyleLbl="vennNode1" presStyleIdx="0" presStyleCnt="6" custScaleX="77995" custScaleY="77995"/>
      <dgm:spPr/>
      <dgm:t>
        <a:bodyPr/>
        <a:lstStyle/>
        <a:p>
          <a:endParaRPr lang="pl-PL"/>
        </a:p>
      </dgm:t>
    </dgm:pt>
    <dgm:pt modelId="{2DC3C74E-0CCA-4400-B3A1-0CCDE459347D}" type="pres">
      <dgm:prSet presAssocID="{AE7495D5-6F4E-4A69-9284-D500E7324AD8}" presName="node" presStyleLbl="vennNode1" presStyleIdx="1" presStyleCnt="6" custScaleX="143774" custScaleY="143774" custRadScaleRad="1006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A817F68-F4D7-4C23-9570-D05EB812CAF6}" type="pres">
      <dgm:prSet presAssocID="{386E6D24-20E9-4E92-93B2-B55DA2DCC777}" presName="node" presStyleLbl="vennNode1" presStyleIdx="2" presStyleCnt="6" custScaleX="149771" custScaleY="149771" custRadScaleRad="103670" custRadScaleInc="139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E850C15-FF71-42B9-B4C1-5B1DAE80DE59}" type="pres">
      <dgm:prSet presAssocID="{85E246DF-FD17-4A30-8F2A-A128FD4CBB22}" presName="node" presStyleLbl="vennNode1" presStyleIdx="3" presStyleCnt="6" custScaleX="146309" custScaleY="1463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706CE54-7FDB-4C1E-9DBB-EF0CBCC17CFD}" type="pres">
      <dgm:prSet presAssocID="{EC43DA6B-644C-406D-A9F9-DB2E141F67F8}" presName="node" presStyleLbl="vennNode1" presStyleIdx="4" presStyleCnt="6" custScaleX="146727" custScaleY="14672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6174309-FAFC-4EA8-A573-025947A1A952}" type="pres">
      <dgm:prSet presAssocID="{57CC0630-93B9-4595-AE02-FD60B3482077}" presName="node" presStyleLbl="vennNode1" presStyleIdx="5" presStyleCnt="6" custScaleX="145960" custScaleY="145960" custRadScaleRad="103093" custRadScaleInc="194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906CB63-8966-43DF-9A9F-A68EEA1693DC}" srcId="{D14B563F-6F11-4F32-B68B-998E93A04B68}" destId="{AE7495D5-6F4E-4A69-9284-D500E7324AD8}" srcOrd="0" destOrd="0" parTransId="{3F89CA36-19F5-4561-ABEC-0C8677B8879F}" sibTransId="{DDFF4E8C-B214-4C40-AD33-F6B541FFD4A4}"/>
    <dgm:cxn modelId="{74BA7625-A37F-4A7E-AA76-7776D7658C32}" srcId="{D14B563F-6F11-4F32-B68B-998E93A04B68}" destId="{57CC0630-93B9-4595-AE02-FD60B3482077}" srcOrd="4" destOrd="0" parTransId="{67288184-8E2A-4EA8-93BC-213C7E9E7794}" sibTransId="{8F7E7EC3-B661-4A02-B071-7F2FA8AFD1D1}"/>
    <dgm:cxn modelId="{8761DD6C-1F7F-452D-8946-1804F4426E8B}" type="presOf" srcId="{E1EC8C6E-7B93-4AB7-B913-F119E5A64A5A}" destId="{C49343F7-D43E-42F6-A217-17E410312AD7}" srcOrd="0" destOrd="0" presId="urn:microsoft.com/office/officeart/2005/8/layout/radial3"/>
    <dgm:cxn modelId="{EECCE9BF-376E-4BC3-B6F8-35806A576728}" srcId="{D14B563F-6F11-4F32-B68B-998E93A04B68}" destId="{386E6D24-20E9-4E92-93B2-B55DA2DCC777}" srcOrd="1" destOrd="0" parTransId="{9B024FEE-E271-4710-A06C-C05EDBFB6022}" sibTransId="{9EEF0621-2EBC-4548-AD61-DA034E68E530}"/>
    <dgm:cxn modelId="{1D46CBF4-C94B-4E82-8ADA-B69A7FC00664}" type="presOf" srcId="{386E6D24-20E9-4E92-93B2-B55DA2DCC777}" destId="{5A817F68-F4D7-4C23-9570-D05EB812CAF6}" srcOrd="0" destOrd="0" presId="urn:microsoft.com/office/officeart/2005/8/layout/radial3"/>
    <dgm:cxn modelId="{4BBF6BC8-53E3-48B0-BD5F-5873E448E596}" srcId="{D14B563F-6F11-4F32-B68B-998E93A04B68}" destId="{EC43DA6B-644C-406D-A9F9-DB2E141F67F8}" srcOrd="3" destOrd="0" parTransId="{947FD19A-042A-4EF9-8B3A-9CFD3458F26E}" sibTransId="{D43AE1B2-E75A-4D4A-B044-22D105477984}"/>
    <dgm:cxn modelId="{105BA099-B884-41C7-95D3-B6634C86A0D3}" type="presOf" srcId="{D14B563F-6F11-4F32-B68B-998E93A04B68}" destId="{CD8A6AD6-293F-4D11-BF57-CD8A20F1AD23}" srcOrd="0" destOrd="0" presId="urn:microsoft.com/office/officeart/2005/8/layout/radial3"/>
    <dgm:cxn modelId="{63417641-79A0-40CB-A984-F9B3B465B3F9}" type="presOf" srcId="{AE7495D5-6F4E-4A69-9284-D500E7324AD8}" destId="{2DC3C74E-0CCA-4400-B3A1-0CCDE459347D}" srcOrd="0" destOrd="0" presId="urn:microsoft.com/office/officeart/2005/8/layout/radial3"/>
    <dgm:cxn modelId="{455EFCC2-F931-45A5-98DF-237E9A9EE522}" type="presOf" srcId="{EC43DA6B-644C-406D-A9F9-DB2E141F67F8}" destId="{D706CE54-7FDB-4C1E-9DBB-EF0CBCC17CFD}" srcOrd="0" destOrd="0" presId="urn:microsoft.com/office/officeart/2005/8/layout/radial3"/>
    <dgm:cxn modelId="{21C24A8D-F10D-4781-8774-F846914126EB}" type="presOf" srcId="{57CC0630-93B9-4595-AE02-FD60B3482077}" destId="{36174309-FAFC-4EA8-A573-025947A1A952}" srcOrd="0" destOrd="0" presId="urn:microsoft.com/office/officeart/2005/8/layout/radial3"/>
    <dgm:cxn modelId="{B6707A50-FD98-44DF-BFA2-8EE2F95CD492}" type="presOf" srcId="{85E246DF-FD17-4A30-8F2A-A128FD4CBB22}" destId="{9E850C15-FF71-42B9-B4C1-5B1DAE80DE59}" srcOrd="0" destOrd="0" presId="urn:microsoft.com/office/officeart/2005/8/layout/radial3"/>
    <dgm:cxn modelId="{1E81B247-757C-4596-B0E9-018BFC1497D9}" srcId="{D14B563F-6F11-4F32-B68B-998E93A04B68}" destId="{85E246DF-FD17-4A30-8F2A-A128FD4CBB22}" srcOrd="2" destOrd="0" parTransId="{5F57CE6A-3CA7-41FB-975D-2286F7ACF654}" sibTransId="{8364B611-ECFF-400C-9CAB-75FFBDD4752E}"/>
    <dgm:cxn modelId="{5C8065F5-F9B1-4444-AB42-48CF563B8AD9}" srcId="{E1EC8C6E-7B93-4AB7-B913-F119E5A64A5A}" destId="{D14B563F-6F11-4F32-B68B-998E93A04B68}" srcOrd="0" destOrd="0" parTransId="{D0DB33A2-3880-43C8-83A5-1B3820B96299}" sibTransId="{8CD2E689-F5F0-4A3E-ADAB-450E53910360}"/>
    <dgm:cxn modelId="{7386626A-B672-4831-8364-09D7680E78E9}" srcId="{E1EC8C6E-7B93-4AB7-B913-F119E5A64A5A}" destId="{8702379F-B453-4765-B6FE-A333399B9BFB}" srcOrd="1" destOrd="0" parTransId="{5FD83388-4916-4A6E-9B1F-D2298CE13C6A}" sibTransId="{0596A6AC-E64C-4335-B85A-BF21832EB757}"/>
    <dgm:cxn modelId="{A22D1B54-E356-40A7-B3A0-685DD140875A}" type="presParOf" srcId="{C49343F7-D43E-42F6-A217-17E410312AD7}" destId="{7511D0C9-792D-46A4-BEFE-AA08CF33238F}" srcOrd="0" destOrd="0" presId="urn:microsoft.com/office/officeart/2005/8/layout/radial3"/>
    <dgm:cxn modelId="{0B672B6A-6897-4B12-A15C-74E9DC58644D}" type="presParOf" srcId="{7511D0C9-792D-46A4-BEFE-AA08CF33238F}" destId="{CD8A6AD6-293F-4D11-BF57-CD8A20F1AD23}" srcOrd="0" destOrd="0" presId="urn:microsoft.com/office/officeart/2005/8/layout/radial3"/>
    <dgm:cxn modelId="{F1D3213F-C893-4321-A4C6-EFDDAE55BEB9}" type="presParOf" srcId="{7511D0C9-792D-46A4-BEFE-AA08CF33238F}" destId="{2DC3C74E-0CCA-4400-B3A1-0CCDE459347D}" srcOrd="1" destOrd="0" presId="urn:microsoft.com/office/officeart/2005/8/layout/radial3"/>
    <dgm:cxn modelId="{66833B0A-F8E8-40D3-B855-A2743055D5B3}" type="presParOf" srcId="{7511D0C9-792D-46A4-BEFE-AA08CF33238F}" destId="{5A817F68-F4D7-4C23-9570-D05EB812CAF6}" srcOrd="2" destOrd="0" presId="urn:microsoft.com/office/officeart/2005/8/layout/radial3"/>
    <dgm:cxn modelId="{5BCA1505-5C34-4606-8A80-04293977C866}" type="presParOf" srcId="{7511D0C9-792D-46A4-BEFE-AA08CF33238F}" destId="{9E850C15-FF71-42B9-B4C1-5B1DAE80DE59}" srcOrd="3" destOrd="0" presId="urn:microsoft.com/office/officeart/2005/8/layout/radial3"/>
    <dgm:cxn modelId="{7B78CA31-581A-4C82-A3BC-CBEE32616F70}" type="presParOf" srcId="{7511D0C9-792D-46A4-BEFE-AA08CF33238F}" destId="{D706CE54-7FDB-4C1E-9DBB-EF0CBCC17CFD}" srcOrd="4" destOrd="0" presId="urn:microsoft.com/office/officeart/2005/8/layout/radial3"/>
    <dgm:cxn modelId="{0E183C6A-943A-4BDA-B403-3C3D052DDC33}" type="presParOf" srcId="{7511D0C9-792D-46A4-BEFE-AA08CF33238F}" destId="{36174309-FAFC-4EA8-A573-025947A1A952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BBDEB-C8A8-414E-A5FA-E0137768E750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89675A15-A308-4E36-9E1C-F03E98BC2625}">
      <dgm:prSet phldrT="[Teks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b="0" i="1" dirty="0" smtClean="0">
              <a:solidFill>
                <a:schemeClr val="tx1"/>
              </a:solidFill>
            </a:rPr>
            <a:t>Prowadzenie sieci PIFE (MJWPU)  </a:t>
          </a:r>
        </a:p>
        <a:p>
          <a:r>
            <a:rPr lang="pl-PL" b="0" i="1" dirty="0" smtClean="0">
              <a:solidFill>
                <a:schemeClr val="tx1"/>
              </a:solidFill>
            </a:rPr>
            <a:t>+ Oddziały Zamiejscowe (Siedlce, Ostrołęka, Płock, Radom, Ciechanów)</a:t>
          </a:r>
          <a:endParaRPr lang="pl-PL" b="0" u="sng" dirty="0">
            <a:solidFill>
              <a:schemeClr val="tx1"/>
            </a:solidFill>
          </a:endParaRPr>
        </a:p>
      </dgm:t>
    </dgm:pt>
    <dgm:pt modelId="{E0629FC8-022E-44B4-914D-817BBF79CDC0}" type="parTrans" cxnId="{093A5B14-6C12-4B1C-9467-8CE641E0B855}">
      <dgm:prSet/>
      <dgm:spPr/>
      <dgm:t>
        <a:bodyPr/>
        <a:lstStyle/>
        <a:p>
          <a:endParaRPr lang="pl-PL"/>
        </a:p>
      </dgm:t>
    </dgm:pt>
    <dgm:pt modelId="{BE09C03E-B362-45B2-A8B5-647017992D46}" type="sibTrans" cxnId="{093A5B14-6C12-4B1C-9467-8CE641E0B855}">
      <dgm:prSet/>
      <dgm:spPr/>
      <dgm:t>
        <a:bodyPr/>
        <a:lstStyle/>
        <a:p>
          <a:endParaRPr lang="pl-PL"/>
        </a:p>
      </dgm:t>
    </dgm:pt>
    <dgm:pt modelId="{E367099B-5616-45E8-87A9-3FE56BFCC312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l-PL" i="1" dirty="0" smtClean="0">
              <a:solidFill>
                <a:schemeClr val="tx1"/>
              </a:solidFill>
            </a:rPr>
            <a:t>Prowadzenie Punktu Informacyjnego EFS </a:t>
          </a:r>
          <a:br>
            <a:rPr lang="pl-PL" i="1" dirty="0" smtClean="0">
              <a:solidFill>
                <a:schemeClr val="tx1"/>
              </a:solidFill>
            </a:rPr>
          </a:br>
          <a:r>
            <a:rPr lang="pl-PL" i="1" dirty="0" smtClean="0">
              <a:solidFill>
                <a:schemeClr val="tx1"/>
              </a:solidFill>
            </a:rPr>
            <a:t>(WUP w Warszawie)</a:t>
          </a:r>
        </a:p>
        <a:p>
          <a:r>
            <a:rPr lang="pl-PL" i="1" dirty="0" smtClean="0">
              <a:solidFill>
                <a:schemeClr val="tx1"/>
              </a:solidFill>
            </a:rPr>
            <a:t>+ Delegatury WUP </a:t>
          </a:r>
          <a:br>
            <a:rPr lang="pl-PL" i="1" dirty="0" smtClean="0">
              <a:solidFill>
                <a:schemeClr val="tx1"/>
              </a:solidFill>
            </a:rPr>
          </a:br>
          <a:r>
            <a:rPr lang="pl-PL" b="0" i="1" dirty="0" smtClean="0">
              <a:solidFill>
                <a:schemeClr val="tx1"/>
              </a:solidFill>
            </a:rPr>
            <a:t>(Siedlce, Ostrołęka, Płock, Radom, Ciechanów)</a:t>
          </a:r>
          <a:r>
            <a:rPr lang="pl-PL" i="1" dirty="0" smtClean="0">
              <a:solidFill>
                <a:schemeClr val="tx1"/>
              </a:solidFill>
            </a:rPr>
            <a:t> </a:t>
          </a:r>
          <a:endParaRPr lang="pl-PL" b="0" dirty="0">
            <a:solidFill>
              <a:schemeClr val="tx1"/>
            </a:solidFill>
          </a:endParaRPr>
        </a:p>
      </dgm:t>
    </dgm:pt>
    <dgm:pt modelId="{CED3B4B5-37E8-4C91-B3B2-618D874D408A}" type="parTrans" cxnId="{C8257B5E-0E66-400A-822D-34D6FC18F9AC}">
      <dgm:prSet/>
      <dgm:spPr/>
      <dgm:t>
        <a:bodyPr/>
        <a:lstStyle/>
        <a:p>
          <a:endParaRPr lang="pl-PL"/>
        </a:p>
      </dgm:t>
    </dgm:pt>
    <dgm:pt modelId="{91FC0CF3-633E-49C4-99AD-EC990306F6C5}" type="sibTrans" cxnId="{C8257B5E-0E66-400A-822D-34D6FC18F9AC}">
      <dgm:prSet/>
      <dgm:spPr/>
      <dgm:t>
        <a:bodyPr/>
        <a:lstStyle/>
        <a:p>
          <a:endParaRPr lang="pl-PL"/>
        </a:p>
      </dgm:t>
    </dgm:pt>
    <dgm:pt modelId="{3D147865-77B9-4269-933F-38D947B9423D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l-PL" b="0" i="1" dirty="0" smtClean="0">
              <a:solidFill>
                <a:schemeClr val="tx1"/>
              </a:solidFill>
            </a:rPr>
            <a:t>Strona internetowa </a:t>
          </a:r>
          <a:br>
            <a:rPr lang="pl-PL" b="0" i="1" dirty="0" smtClean="0">
              <a:solidFill>
                <a:schemeClr val="tx1"/>
              </a:solidFill>
            </a:rPr>
          </a:br>
          <a:r>
            <a:rPr lang="pl-PL" b="0" i="1" dirty="0" smtClean="0">
              <a:solidFill>
                <a:schemeClr val="tx1"/>
              </a:solidFill>
            </a:rPr>
            <a:t>RPO WM 2014-2020 www.fundusze</a:t>
          </a:r>
          <a:r>
            <a:rPr lang="pl-PL" b="0" i="1" dirty="0" smtClean="0">
              <a:solidFill>
                <a:srgbClr val="CC0000"/>
              </a:solidFill>
            </a:rPr>
            <a:t>dla</a:t>
          </a:r>
          <a:r>
            <a:rPr lang="pl-PL" b="0" i="1" dirty="0" smtClean="0">
              <a:solidFill>
                <a:schemeClr val="tx1"/>
              </a:solidFill>
            </a:rPr>
            <a:t>mazowsza.eu</a:t>
          </a:r>
        </a:p>
        <a:p>
          <a:r>
            <a:rPr lang="pl-PL" b="0" i="1" dirty="0" smtClean="0">
              <a:solidFill>
                <a:schemeClr val="tx1"/>
              </a:solidFill>
            </a:rPr>
            <a:t> – </a:t>
          </a:r>
          <a:r>
            <a:rPr lang="pl-PL" b="0" i="1" u="sng" dirty="0" smtClean="0">
              <a:solidFill>
                <a:schemeClr val="tx1"/>
              </a:solidFill>
            </a:rPr>
            <a:t>ponad 1,5 mln </a:t>
          </a:r>
          <a:br>
            <a:rPr lang="pl-PL" b="0" i="1" u="sng" dirty="0" smtClean="0">
              <a:solidFill>
                <a:schemeClr val="tx1"/>
              </a:solidFill>
            </a:rPr>
          </a:br>
          <a:r>
            <a:rPr lang="pl-PL" b="0" i="1" u="sng" dirty="0" smtClean="0">
              <a:solidFill>
                <a:schemeClr val="tx1"/>
              </a:solidFill>
            </a:rPr>
            <a:t>odwiedzin rocznie</a:t>
          </a:r>
        </a:p>
      </dgm:t>
    </dgm:pt>
    <dgm:pt modelId="{DD2AC9B6-F99B-4AD5-A3D5-DE93C00F1A82}" type="parTrans" cxnId="{6600FA6F-07BE-4372-8FB1-B88173DC29D8}">
      <dgm:prSet/>
      <dgm:spPr/>
      <dgm:t>
        <a:bodyPr/>
        <a:lstStyle/>
        <a:p>
          <a:endParaRPr lang="pl-PL"/>
        </a:p>
      </dgm:t>
    </dgm:pt>
    <dgm:pt modelId="{8BEB4180-109A-465A-A20B-FE41CA054D42}" type="sibTrans" cxnId="{6600FA6F-07BE-4372-8FB1-B88173DC29D8}">
      <dgm:prSet/>
      <dgm:spPr/>
      <dgm:t>
        <a:bodyPr/>
        <a:lstStyle/>
        <a:p>
          <a:endParaRPr lang="pl-PL"/>
        </a:p>
      </dgm:t>
    </dgm:pt>
    <dgm:pt modelId="{4E3F9AEA-A77B-4FD9-B50F-7EA0CA5CA3EF}" type="pres">
      <dgm:prSet presAssocID="{A4EBBDEB-C8A8-414E-A5FA-E0137768E750}" presName="CompostProcess" presStyleCnt="0">
        <dgm:presLayoutVars>
          <dgm:dir/>
          <dgm:resizeHandles val="exact"/>
        </dgm:presLayoutVars>
      </dgm:prSet>
      <dgm:spPr/>
    </dgm:pt>
    <dgm:pt modelId="{C8BC7A72-FA02-447E-9BB4-9C1D9D7FA7AD}" type="pres">
      <dgm:prSet presAssocID="{A4EBBDEB-C8A8-414E-A5FA-E0137768E750}" presName="arrow" presStyleLbl="bgShp" presStyleIdx="0" presStyleCnt="1"/>
      <dgm:spPr>
        <a:noFill/>
        <a:ln w="57150">
          <a:solidFill>
            <a:srgbClr val="002060"/>
          </a:solidFill>
          <a:prstDash val="sysDash"/>
        </a:ln>
      </dgm:spPr>
    </dgm:pt>
    <dgm:pt modelId="{8E64E9DB-3952-40F0-A2C7-784FF565BBC0}" type="pres">
      <dgm:prSet presAssocID="{A4EBBDEB-C8A8-414E-A5FA-E0137768E750}" presName="linearProcess" presStyleCnt="0"/>
      <dgm:spPr/>
    </dgm:pt>
    <dgm:pt modelId="{64E51846-C0EF-46DC-947D-F47D2509DBAF}" type="pres">
      <dgm:prSet presAssocID="{89675A15-A308-4E36-9E1C-F03E98BC262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7960C24-6448-4840-8E60-3E685414FA0D}" type="pres">
      <dgm:prSet presAssocID="{BE09C03E-B362-45B2-A8B5-647017992D46}" presName="sibTrans" presStyleCnt="0"/>
      <dgm:spPr/>
    </dgm:pt>
    <dgm:pt modelId="{C81D89E2-D196-4BC3-B307-0B2D5677F82D}" type="pres">
      <dgm:prSet presAssocID="{E367099B-5616-45E8-87A9-3FE56BFCC3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25EE807-01DC-410E-B057-37E657ADEC44}" type="pres">
      <dgm:prSet presAssocID="{91FC0CF3-633E-49C4-99AD-EC990306F6C5}" presName="sibTrans" presStyleCnt="0"/>
      <dgm:spPr/>
    </dgm:pt>
    <dgm:pt modelId="{4DA58A17-80C4-49C1-AC60-3EAD1448F17A}" type="pres">
      <dgm:prSet presAssocID="{3D147865-77B9-4269-933F-38D947B9423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600FA6F-07BE-4372-8FB1-B88173DC29D8}" srcId="{A4EBBDEB-C8A8-414E-A5FA-E0137768E750}" destId="{3D147865-77B9-4269-933F-38D947B9423D}" srcOrd="2" destOrd="0" parTransId="{DD2AC9B6-F99B-4AD5-A3D5-DE93C00F1A82}" sibTransId="{8BEB4180-109A-465A-A20B-FE41CA054D42}"/>
    <dgm:cxn modelId="{AE12DB09-EBC4-4253-8EFE-54C81D0FBB5B}" type="presOf" srcId="{89675A15-A308-4E36-9E1C-F03E98BC2625}" destId="{64E51846-C0EF-46DC-947D-F47D2509DBAF}" srcOrd="0" destOrd="0" presId="urn:microsoft.com/office/officeart/2005/8/layout/hProcess9"/>
    <dgm:cxn modelId="{093A5B14-6C12-4B1C-9467-8CE641E0B855}" srcId="{A4EBBDEB-C8A8-414E-A5FA-E0137768E750}" destId="{89675A15-A308-4E36-9E1C-F03E98BC2625}" srcOrd="0" destOrd="0" parTransId="{E0629FC8-022E-44B4-914D-817BBF79CDC0}" sibTransId="{BE09C03E-B362-45B2-A8B5-647017992D46}"/>
    <dgm:cxn modelId="{9B6CE740-5C3D-471A-8699-7F6BB2C568E0}" type="presOf" srcId="{E367099B-5616-45E8-87A9-3FE56BFCC312}" destId="{C81D89E2-D196-4BC3-B307-0B2D5677F82D}" srcOrd="0" destOrd="0" presId="urn:microsoft.com/office/officeart/2005/8/layout/hProcess9"/>
    <dgm:cxn modelId="{E21DBE0E-A1FF-4DB4-8163-FF26E7B7F560}" type="presOf" srcId="{3D147865-77B9-4269-933F-38D947B9423D}" destId="{4DA58A17-80C4-49C1-AC60-3EAD1448F17A}" srcOrd="0" destOrd="0" presId="urn:microsoft.com/office/officeart/2005/8/layout/hProcess9"/>
    <dgm:cxn modelId="{C8257B5E-0E66-400A-822D-34D6FC18F9AC}" srcId="{A4EBBDEB-C8A8-414E-A5FA-E0137768E750}" destId="{E367099B-5616-45E8-87A9-3FE56BFCC312}" srcOrd="1" destOrd="0" parTransId="{CED3B4B5-37E8-4C91-B3B2-618D874D408A}" sibTransId="{91FC0CF3-633E-49C4-99AD-EC990306F6C5}"/>
    <dgm:cxn modelId="{4E0E0FFA-7E7E-4EF6-8760-40CB57B42319}" type="presOf" srcId="{A4EBBDEB-C8A8-414E-A5FA-E0137768E750}" destId="{4E3F9AEA-A77B-4FD9-B50F-7EA0CA5CA3EF}" srcOrd="0" destOrd="0" presId="urn:microsoft.com/office/officeart/2005/8/layout/hProcess9"/>
    <dgm:cxn modelId="{B294AF3F-6FF2-4FCD-A354-BAC7ED17645A}" type="presParOf" srcId="{4E3F9AEA-A77B-4FD9-B50F-7EA0CA5CA3EF}" destId="{C8BC7A72-FA02-447E-9BB4-9C1D9D7FA7AD}" srcOrd="0" destOrd="0" presId="urn:microsoft.com/office/officeart/2005/8/layout/hProcess9"/>
    <dgm:cxn modelId="{3B045607-5863-40AD-8C13-8B19A927A0ED}" type="presParOf" srcId="{4E3F9AEA-A77B-4FD9-B50F-7EA0CA5CA3EF}" destId="{8E64E9DB-3952-40F0-A2C7-784FF565BBC0}" srcOrd="1" destOrd="0" presId="urn:microsoft.com/office/officeart/2005/8/layout/hProcess9"/>
    <dgm:cxn modelId="{6CB483A1-958D-4A90-B873-D0DB49F47160}" type="presParOf" srcId="{8E64E9DB-3952-40F0-A2C7-784FF565BBC0}" destId="{64E51846-C0EF-46DC-947D-F47D2509DBAF}" srcOrd="0" destOrd="0" presId="urn:microsoft.com/office/officeart/2005/8/layout/hProcess9"/>
    <dgm:cxn modelId="{5646F146-77C2-4478-AA50-E642D8E0F3EB}" type="presParOf" srcId="{8E64E9DB-3952-40F0-A2C7-784FF565BBC0}" destId="{47960C24-6448-4840-8E60-3E685414FA0D}" srcOrd="1" destOrd="0" presId="urn:microsoft.com/office/officeart/2005/8/layout/hProcess9"/>
    <dgm:cxn modelId="{7C7D6417-F366-4580-AA91-3D7578F4CBDA}" type="presParOf" srcId="{8E64E9DB-3952-40F0-A2C7-784FF565BBC0}" destId="{C81D89E2-D196-4BC3-B307-0B2D5677F82D}" srcOrd="2" destOrd="0" presId="urn:microsoft.com/office/officeart/2005/8/layout/hProcess9"/>
    <dgm:cxn modelId="{FD61A0D0-6ED8-45FA-80C2-3E7E708E19A6}" type="presParOf" srcId="{8E64E9DB-3952-40F0-A2C7-784FF565BBC0}" destId="{525EE807-01DC-410E-B057-37E657ADEC44}" srcOrd="3" destOrd="0" presId="urn:microsoft.com/office/officeart/2005/8/layout/hProcess9"/>
    <dgm:cxn modelId="{11FD6693-8F03-4C2C-BA2D-95816D969E02}" type="presParOf" srcId="{8E64E9DB-3952-40F0-A2C7-784FF565BBC0}" destId="{4DA58A17-80C4-49C1-AC60-3EAD1448F17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AF43F3-EA85-4487-9A65-0685F2643C2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345265D-553B-4D58-865C-EFE7456481FC}">
      <dgm:prSet phldrT="[Tekst]" custT="1"/>
      <dgm:spPr>
        <a:solidFill>
          <a:srgbClr val="FFC000"/>
        </a:solidFill>
      </dgm:spPr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MJWPU</a:t>
          </a:r>
          <a:r>
            <a:rPr lang="pl-PL" sz="1600" dirty="0" smtClean="0">
              <a:solidFill>
                <a:schemeClr val="tx1"/>
              </a:solidFill>
            </a:rPr>
            <a:t> </a:t>
          </a:r>
          <a:br>
            <a:rPr lang="pl-PL" sz="1600" dirty="0" smtClean="0">
              <a:solidFill>
                <a:schemeClr val="tx1"/>
              </a:solidFill>
            </a:rPr>
          </a:br>
          <a:r>
            <a:rPr lang="pl-PL" sz="1200" dirty="0" smtClean="0">
              <a:solidFill>
                <a:schemeClr val="tx1"/>
              </a:solidFill>
            </a:rPr>
            <a:t>77 szkoleń jednodniowych </a:t>
          </a:r>
          <a:br>
            <a:rPr lang="pl-PL" sz="1200" dirty="0" smtClean="0">
              <a:solidFill>
                <a:schemeClr val="tx1"/>
              </a:solidFill>
            </a:rPr>
          </a:br>
          <a:r>
            <a:rPr lang="pl-PL" sz="1200" dirty="0" smtClean="0">
              <a:solidFill>
                <a:schemeClr val="tx1"/>
              </a:solidFill>
            </a:rPr>
            <a:t>dla beneficjentów</a:t>
          </a:r>
          <a:endParaRPr lang="pl-PL" sz="1600" spc="-30" baseline="0" dirty="0">
            <a:solidFill>
              <a:schemeClr val="tx1"/>
            </a:solidFill>
          </a:endParaRPr>
        </a:p>
      </dgm:t>
    </dgm:pt>
    <dgm:pt modelId="{8BACA841-DE56-47ED-8C12-F773FBE3AAE2}" type="parTrans" cxnId="{7D08E556-2742-4F55-AAC1-9226F4C07308}">
      <dgm:prSet/>
      <dgm:spPr/>
      <dgm:t>
        <a:bodyPr/>
        <a:lstStyle/>
        <a:p>
          <a:endParaRPr lang="pl-PL"/>
        </a:p>
      </dgm:t>
    </dgm:pt>
    <dgm:pt modelId="{7BA49C69-CFA5-4E98-9C88-D9E5EDA6FAFC}" type="sibTrans" cxnId="{7D08E556-2742-4F55-AAC1-9226F4C07308}">
      <dgm:prSet/>
      <dgm:spPr>
        <a:solidFill>
          <a:srgbClr val="FFC000"/>
        </a:solidFill>
      </dgm:spPr>
      <dgm:t>
        <a:bodyPr/>
        <a:lstStyle/>
        <a:p>
          <a:endParaRPr lang="pl-PL"/>
        </a:p>
      </dgm:t>
    </dgm:pt>
    <dgm:pt modelId="{3898C0AB-180C-41A5-8DF7-D55B02A3ABFA}">
      <dgm:prSet phldrT="[Teks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pl-PL" sz="1200" b="1" dirty="0" smtClean="0">
              <a:solidFill>
                <a:schemeClr val="tx1"/>
              </a:solidFill>
            </a:rPr>
            <a:t>Wszystkie </a:t>
          </a:r>
          <a:br>
            <a:rPr lang="pl-PL" sz="1200" b="1" dirty="0" smtClean="0">
              <a:solidFill>
                <a:schemeClr val="tx1"/>
              </a:solidFill>
            </a:rPr>
          </a:br>
          <a:r>
            <a:rPr lang="pl-PL" sz="1200" b="1" dirty="0" smtClean="0">
              <a:solidFill>
                <a:schemeClr val="tx1"/>
              </a:solidFill>
            </a:rPr>
            <a:t>IP RPO WM </a:t>
          </a:r>
          <a:r>
            <a:rPr lang="pl-PL" sz="1200" dirty="0" smtClean="0">
              <a:solidFill>
                <a:schemeClr val="tx1"/>
              </a:solidFill>
            </a:rPr>
            <a:t>Szkolenia na zaproszenia np. do Gmin, Powiatów, Instytucji</a:t>
          </a:r>
          <a:endParaRPr lang="pl-PL" sz="1200" dirty="0">
            <a:solidFill>
              <a:schemeClr val="tx1"/>
            </a:solidFill>
          </a:endParaRPr>
        </a:p>
      </dgm:t>
    </dgm:pt>
    <dgm:pt modelId="{E1D5ED32-3BB0-41B2-997A-F6E40D5950B9}" type="parTrans" cxnId="{7AC43438-FDA5-4CE3-93EB-5A477F3F6B3C}">
      <dgm:prSet/>
      <dgm:spPr/>
      <dgm:t>
        <a:bodyPr/>
        <a:lstStyle/>
        <a:p>
          <a:endParaRPr lang="pl-PL"/>
        </a:p>
      </dgm:t>
    </dgm:pt>
    <dgm:pt modelId="{8CF0EC8C-E33C-4F60-B2E9-B4D6A4EACA3F}" type="sibTrans" cxnId="{7AC43438-FDA5-4CE3-93EB-5A477F3F6B3C}">
      <dgm:prSet/>
      <dgm:spPr>
        <a:solidFill>
          <a:srgbClr val="FFC000"/>
        </a:solidFill>
      </dgm:spPr>
      <dgm:t>
        <a:bodyPr/>
        <a:lstStyle/>
        <a:p>
          <a:endParaRPr lang="pl-PL"/>
        </a:p>
      </dgm:t>
    </dgm:pt>
    <dgm:pt modelId="{24C11F5C-04B7-4A3F-A036-29D725BF1A75}">
      <dgm:prSet phldrT="[Tekst]" custT="1"/>
      <dgm:spPr>
        <a:solidFill>
          <a:schemeClr val="accent4">
            <a:lumMod val="20000"/>
            <a:lumOff val="80000"/>
          </a:schemeClr>
        </a:solidFill>
      </dgm:spPr>
      <dgm:t>
        <a:bodyPr lIns="0" rIns="0" bIns="0"/>
        <a:lstStyle/>
        <a:p>
          <a:r>
            <a:rPr lang="pl-PL" sz="1400" b="1" kern="1200" dirty="0" smtClean="0">
              <a:solidFill>
                <a:schemeClr val="tx1"/>
              </a:solidFill>
            </a:rPr>
            <a:t>ZIT WOF</a:t>
          </a:r>
          <a:r>
            <a:rPr lang="pl-PL" sz="1600" kern="1200" dirty="0" smtClean="0">
              <a:solidFill>
                <a:schemeClr val="tx1"/>
              </a:solidFill>
            </a:rPr>
            <a:t/>
          </a:r>
          <a:br>
            <a:rPr lang="pl-PL" sz="16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cykl szkoleń dedykowanych </a:t>
          </a:r>
          <a: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</a:br>
          <a:endParaRPr lang="pl-PL" sz="1600" u="none" kern="1200" dirty="0" smtClean="0">
            <a:solidFill>
              <a:schemeClr val="accent6">
                <a:lumMod val="50000"/>
              </a:schemeClr>
            </a:solidFill>
          </a:endParaRPr>
        </a:p>
      </dgm:t>
    </dgm:pt>
    <dgm:pt modelId="{E14E2A0D-33CD-4F19-8F15-1F4D3CB82988}" type="parTrans" cxnId="{A79797B0-52A8-4159-A048-F859BF73BC96}">
      <dgm:prSet/>
      <dgm:spPr/>
      <dgm:t>
        <a:bodyPr/>
        <a:lstStyle/>
        <a:p>
          <a:endParaRPr lang="pl-PL"/>
        </a:p>
      </dgm:t>
    </dgm:pt>
    <dgm:pt modelId="{8DC16AB5-E0FB-460F-BAEF-F3D315306EB6}" type="sibTrans" cxnId="{A79797B0-52A8-4159-A048-F859BF73BC96}">
      <dgm:prSet/>
      <dgm:spPr>
        <a:solidFill>
          <a:srgbClr val="FFC000"/>
        </a:solidFill>
      </dgm:spPr>
      <dgm:t>
        <a:bodyPr/>
        <a:lstStyle/>
        <a:p>
          <a:endParaRPr lang="pl-PL"/>
        </a:p>
      </dgm:t>
    </dgm:pt>
    <dgm:pt modelId="{0FAB4F73-41AD-4030-9A1E-5D0D726BFEA5}">
      <dgm:prSet phldrT="[Teks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l-PL" sz="1600" b="1" dirty="0" smtClean="0">
              <a:solidFill>
                <a:schemeClr val="tx1"/>
              </a:solidFill>
            </a:rPr>
            <a:t>MJWPU</a:t>
          </a:r>
          <a:r>
            <a:rPr lang="pl-PL" sz="1600" dirty="0" smtClean="0">
              <a:solidFill>
                <a:schemeClr val="tx1"/>
              </a:solidFill>
            </a:rPr>
            <a:t/>
          </a:r>
          <a:br>
            <a:rPr lang="pl-PL" sz="1600" dirty="0" smtClean="0">
              <a:solidFill>
                <a:schemeClr val="tx1"/>
              </a:solidFill>
            </a:rPr>
          </a:br>
          <a:r>
            <a:rPr lang="pl-PL" sz="1100" dirty="0" smtClean="0">
              <a:solidFill>
                <a:schemeClr val="tx1"/>
              </a:solidFill>
            </a:rPr>
            <a:t>Nagra i umieści </a:t>
          </a:r>
          <a:br>
            <a:rPr lang="pl-PL" sz="1100" dirty="0" smtClean="0">
              <a:solidFill>
                <a:schemeClr val="tx1"/>
              </a:solidFill>
            </a:rPr>
          </a:br>
          <a:r>
            <a:rPr lang="pl-PL" sz="1100" dirty="0" smtClean="0">
              <a:solidFill>
                <a:schemeClr val="tx1"/>
              </a:solidFill>
            </a:rPr>
            <a:t>w Internecie </a:t>
          </a:r>
          <a:r>
            <a:rPr lang="pl-PL" sz="1100" b="1" u="none" dirty="0" smtClean="0">
              <a:solidFill>
                <a:schemeClr val="tx1"/>
              </a:solidFill>
            </a:rPr>
            <a:t/>
          </a:r>
          <a:br>
            <a:rPr lang="pl-PL" sz="1100" b="1" u="none" dirty="0" smtClean="0">
              <a:solidFill>
                <a:schemeClr val="tx1"/>
              </a:solidFill>
            </a:rPr>
          </a:br>
          <a:r>
            <a:rPr lang="pl-PL" sz="1100" b="1" u="none" dirty="0" smtClean="0">
              <a:solidFill>
                <a:schemeClr val="tx1"/>
              </a:solidFill>
            </a:rPr>
            <a:t>webinaria </a:t>
          </a:r>
          <a:r>
            <a:rPr lang="pl-PL" sz="1100" b="0" u="none" dirty="0" smtClean="0">
              <a:solidFill>
                <a:schemeClr val="tx1"/>
              </a:solidFill>
            </a:rPr>
            <a:t>(l</a:t>
          </a:r>
          <a:r>
            <a:rPr lang="pl-PL" sz="1100" dirty="0" smtClean="0">
              <a:solidFill>
                <a:schemeClr val="tx1"/>
              </a:solidFill>
            </a:rPr>
            <a:t>iczba szkoleń będzie zależała od zapotrzebowania beneficjentów</a:t>
          </a:r>
          <a:r>
            <a:rPr lang="pl-PL" sz="1100" dirty="0" smtClean="0"/>
            <a:t>)</a:t>
          </a:r>
          <a:endParaRPr lang="pl-PL" sz="1100" dirty="0"/>
        </a:p>
      </dgm:t>
    </dgm:pt>
    <dgm:pt modelId="{26D74C53-2761-473D-9B47-27E9F43A0BD1}" type="parTrans" cxnId="{4625E81F-5A7D-4411-A2F8-696B3A263110}">
      <dgm:prSet/>
      <dgm:spPr/>
      <dgm:t>
        <a:bodyPr/>
        <a:lstStyle/>
        <a:p>
          <a:endParaRPr lang="pl-PL"/>
        </a:p>
      </dgm:t>
    </dgm:pt>
    <dgm:pt modelId="{0D91AAF1-0EE1-4AEA-8C94-442EF0E20946}" type="sibTrans" cxnId="{4625E81F-5A7D-4411-A2F8-696B3A263110}">
      <dgm:prSet/>
      <dgm:spPr>
        <a:solidFill>
          <a:srgbClr val="FFC000"/>
        </a:solidFill>
      </dgm:spPr>
      <dgm:t>
        <a:bodyPr/>
        <a:lstStyle/>
        <a:p>
          <a:endParaRPr lang="pl-PL"/>
        </a:p>
      </dgm:t>
    </dgm:pt>
    <dgm:pt modelId="{1C4C2468-E61A-4CA2-B3D0-C8228C6AD5D7}">
      <dgm:prSet phldrT="[Teks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MJWPU</a:t>
          </a:r>
          <a:r>
            <a:rPr lang="pl-PL" sz="1100" b="1" dirty="0" smtClean="0">
              <a:solidFill>
                <a:schemeClr val="tx1"/>
              </a:solidFill>
            </a:rPr>
            <a:t/>
          </a:r>
          <a:br>
            <a:rPr lang="pl-PL" sz="1100" b="1" dirty="0" smtClean="0">
              <a:solidFill>
                <a:schemeClr val="tx1"/>
              </a:solidFill>
            </a:rPr>
          </a:br>
          <a:r>
            <a:rPr lang="pl-PL" sz="1200" b="0" dirty="0" smtClean="0">
              <a:solidFill>
                <a:schemeClr val="tx1"/>
              </a:solidFill>
            </a:rPr>
            <a:t>120 szkoleń jednodniowych  </a:t>
          </a:r>
          <a:br>
            <a:rPr lang="pl-PL" sz="1200" b="0" dirty="0" smtClean="0">
              <a:solidFill>
                <a:schemeClr val="tx1"/>
              </a:solidFill>
            </a:rPr>
          </a:br>
          <a:r>
            <a:rPr lang="pl-PL" sz="1200" b="0" dirty="0" smtClean="0">
              <a:solidFill>
                <a:schemeClr val="tx1"/>
              </a:solidFill>
            </a:rPr>
            <a:t>dla potencjalnych beneficjentów</a:t>
          </a:r>
          <a:r>
            <a:rPr lang="pl-PL" sz="1200" b="0" dirty="0" smtClean="0">
              <a:solidFill>
                <a:schemeClr val="accent6">
                  <a:lumMod val="50000"/>
                </a:schemeClr>
              </a:solidFill>
            </a:rPr>
            <a:t>  </a:t>
          </a:r>
          <a:endParaRPr lang="pl-PL" sz="1100" b="0" dirty="0">
            <a:solidFill>
              <a:schemeClr val="accent6">
                <a:lumMod val="50000"/>
              </a:schemeClr>
            </a:solidFill>
          </a:endParaRPr>
        </a:p>
      </dgm:t>
    </dgm:pt>
    <dgm:pt modelId="{F1C264A5-F021-4A30-8A96-8F3DACE262A9}" type="parTrans" cxnId="{DC0B6986-F2C6-4CF6-95E9-CCE966017F65}">
      <dgm:prSet/>
      <dgm:spPr/>
      <dgm:t>
        <a:bodyPr/>
        <a:lstStyle/>
        <a:p>
          <a:endParaRPr lang="pl-PL"/>
        </a:p>
      </dgm:t>
    </dgm:pt>
    <dgm:pt modelId="{D9D1CB26-87A0-4C9F-8A54-13875AC82460}" type="sibTrans" cxnId="{DC0B6986-F2C6-4CF6-95E9-CCE966017F65}">
      <dgm:prSet/>
      <dgm:spPr>
        <a:solidFill>
          <a:srgbClr val="FFC000"/>
        </a:solidFill>
      </dgm:spPr>
      <dgm:t>
        <a:bodyPr/>
        <a:lstStyle/>
        <a:p>
          <a:endParaRPr lang="pl-PL"/>
        </a:p>
      </dgm:t>
    </dgm:pt>
    <dgm:pt modelId="{823DA4D4-CDEF-4225-B32C-BB655BB3C6B3}">
      <dgm:prSet phldrT="[Teks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pl-PL" sz="1400" b="1" dirty="0" smtClean="0">
              <a:solidFill>
                <a:schemeClr val="tx1"/>
              </a:solidFill>
            </a:rPr>
            <a:t>WUP</a:t>
          </a:r>
          <a:r>
            <a:rPr lang="pl-PL" sz="1200" dirty="0" smtClean="0">
              <a:solidFill>
                <a:schemeClr val="tx1"/>
              </a:solidFill>
            </a:rPr>
            <a:t> </a:t>
          </a:r>
          <a:br>
            <a:rPr lang="pl-PL" sz="1200" dirty="0" smtClean="0">
              <a:solidFill>
                <a:schemeClr val="tx1"/>
              </a:solidFill>
            </a:rPr>
          </a:br>
          <a:r>
            <a:rPr lang="pl-PL" sz="1200" dirty="0" smtClean="0">
              <a:solidFill>
                <a:schemeClr val="tx1"/>
              </a:solidFill>
            </a:rPr>
            <a:t>5 szkoleń specjalistyczne </a:t>
          </a:r>
          <a:br>
            <a:rPr lang="pl-PL" sz="1200" dirty="0" smtClean="0">
              <a:solidFill>
                <a:schemeClr val="tx1"/>
              </a:solidFill>
            </a:rPr>
          </a:br>
          <a:r>
            <a:rPr lang="pl-PL" sz="1200" dirty="0" smtClean="0">
              <a:solidFill>
                <a:schemeClr val="tx1"/>
              </a:solidFill>
            </a:rPr>
            <a:t>i 1 spotkanie informacyjne  </a:t>
          </a:r>
          <a:br>
            <a:rPr lang="pl-PL" sz="1200" dirty="0" smtClean="0">
              <a:solidFill>
                <a:schemeClr val="tx1"/>
              </a:solidFill>
            </a:rPr>
          </a:br>
          <a:r>
            <a:rPr lang="pl-PL" sz="1200" dirty="0" smtClean="0">
              <a:solidFill>
                <a:schemeClr val="tx1"/>
              </a:solidFill>
            </a:rPr>
            <a:t>dla beneficjentów potencjalnych beneficjentów</a:t>
          </a:r>
          <a:endParaRPr lang="pl-PL" sz="1200" dirty="0">
            <a:solidFill>
              <a:schemeClr val="tx1"/>
            </a:solidFill>
          </a:endParaRPr>
        </a:p>
      </dgm:t>
    </dgm:pt>
    <dgm:pt modelId="{A2D9DE05-BD23-4E2F-943D-60E539F10764}" type="parTrans" cxnId="{5E31E03F-953E-49D7-A367-0F9AEC2B0ABC}">
      <dgm:prSet/>
      <dgm:spPr/>
      <dgm:t>
        <a:bodyPr/>
        <a:lstStyle/>
        <a:p>
          <a:endParaRPr lang="pl-PL"/>
        </a:p>
      </dgm:t>
    </dgm:pt>
    <dgm:pt modelId="{F1CEE97B-6288-4DFD-B26E-3CC9C790648C}" type="sibTrans" cxnId="{5E31E03F-953E-49D7-A367-0F9AEC2B0ABC}">
      <dgm:prSet/>
      <dgm:spPr>
        <a:solidFill>
          <a:srgbClr val="FFC000"/>
        </a:solidFill>
      </dgm:spPr>
      <dgm:t>
        <a:bodyPr/>
        <a:lstStyle/>
        <a:p>
          <a:endParaRPr lang="pl-PL"/>
        </a:p>
      </dgm:t>
    </dgm:pt>
    <dgm:pt modelId="{BE86CCC6-B143-4373-B79A-D697B7D325BC}" type="pres">
      <dgm:prSet presAssocID="{B3AF43F3-EA85-4487-9A65-0685F2643C2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AB63877-486D-46F6-B2F8-A3689EF10B4E}" type="pres">
      <dgm:prSet presAssocID="{F345265D-553B-4D58-865C-EFE7456481FC}" presName="node" presStyleLbl="node1" presStyleIdx="0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C3E63B-9B14-4746-BACE-E497A10B95D0}" type="pres">
      <dgm:prSet presAssocID="{7BA49C69-CFA5-4E98-9C88-D9E5EDA6FAFC}" presName="sibTrans" presStyleLbl="sibTrans2D1" presStyleIdx="0" presStyleCnt="6"/>
      <dgm:spPr/>
      <dgm:t>
        <a:bodyPr/>
        <a:lstStyle/>
        <a:p>
          <a:endParaRPr lang="pl-PL"/>
        </a:p>
      </dgm:t>
    </dgm:pt>
    <dgm:pt modelId="{E3F458C2-69AA-4037-9644-59C3717B57E1}" type="pres">
      <dgm:prSet presAssocID="{7BA49C69-CFA5-4E98-9C88-D9E5EDA6FAFC}" presName="connectorText" presStyleLbl="sibTrans2D1" presStyleIdx="0" presStyleCnt="6"/>
      <dgm:spPr/>
      <dgm:t>
        <a:bodyPr/>
        <a:lstStyle/>
        <a:p>
          <a:endParaRPr lang="pl-PL"/>
        </a:p>
      </dgm:t>
    </dgm:pt>
    <dgm:pt modelId="{F58B3E34-B5EF-4B73-A31F-107C8BCDE043}" type="pres">
      <dgm:prSet presAssocID="{3898C0AB-180C-41A5-8DF7-D55B02A3ABFA}" presName="node" presStyleLbl="node1" presStyleIdx="1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E7F1BE-A6D7-409E-94B9-A0F8317E94DA}" type="pres">
      <dgm:prSet presAssocID="{8CF0EC8C-E33C-4F60-B2E9-B4D6A4EACA3F}" presName="sibTrans" presStyleLbl="sibTrans2D1" presStyleIdx="1" presStyleCnt="6"/>
      <dgm:spPr/>
      <dgm:t>
        <a:bodyPr/>
        <a:lstStyle/>
        <a:p>
          <a:endParaRPr lang="pl-PL"/>
        </a:p>
      </dgm:t>
    </dgm:pt>
    <dgm:pt modelId="{94EA2694-4D09-4729-94BB-ACD75E21D667}" type="pres">
      <dgm:prSet presAssocID="{8CF0EC8C-E33C-4F60-B2E9-B4D6A4EACA3F}" presName="connectorText" presStyleLbl="sibTrans2D1" presStyleIdx="1" presStyleCnt="6"/>
      <dgm:spPr/>
      <dgm:t>
        <a:bodyPr/>
        <a:lstStyle/>
        <a:p>
          <a:endParaRPr lang="pl-PL"/>
        </a:p>
      </dgm:t>
    </dgm:pt>
    <dgm:pt modelId="{8CDE7B60-63CC-4654-932E-5D1F254074C1}" type="pres">
      <dgm:prSet presAssocID="{1C4C2468-E61A-4CA2-B3D0-C8228C6AD5D7}" presName="node" presStyleLbl="node1" presStyleIdx="2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09E79BE-937A-481C-88D9-57CD2777E382}" type="pres">
      <dgm:prSet presAssocID="{D9D1CB26-87A0-4C9F-8A54-13875AC82460}" presName="sibTrans" presStyleLbl="sibTrans2D1" presStyleIdx="2" presStyleCnt="6"/>
      <dgm:spPr/>
      <dgm:t>
        <a:bodyPr/>
        <a:lstStyle/>
        <a:p>
          <a:endParaRPr lang="pl-PL"/>
        </a:p>
      </dgm:t>
    </dgm:pt>
    <dgm:pt modelId="{BA3ABD8E-372C-467A-8012-4BEBC5BCDD51}" type="pres">
      <dgm:prSet presAssocID="{D9D1CB26-87A0-4C9F-8A54-13875AC82460}" presName="connectorText" presStyleLbl="sibTrans2D1" presStyleIdx="2" presStyleCnt="6"/>
      <dgm:spPr/>
      <dgm:t>
        <a:bodyPr/>
        <a:lstStyle/>
        <a:p>
          <a:endParaRPr lang="pl-PL"/>
        </a:p>
      </dgm:t>
    </dgm:pt>
    <dgm:pt modelId="{F2A0C707-2CF8-4396-9494-84F2D25A6358}" type="pres">
      <dgm:prSet presAssocID="{24C11F5C-04B7-4A3F-A036-29D725BF1A75}" presName="node" presStyleLbl="node1" presStyleIdx="3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EDF3D4-47AB-49C8-80D6-4B2003972AD0}" type="pres">
      <dgm:prSet presAssocID="{8DC16AB5-E0FB-460F-BAEF-F3D315306EB6}" presName="sibTrans" presStyleLbl="sibTrans2D1" presStyleIdx="3" presStyleCnt="6"/>
      <dgm:spPr/>
      <dgm:t>
        <a:bodyPr/>
        <a:lstStyle/>
        <a:p>
          <a:endParaRPr lang="pl-PL"/>
        </a:p>
      </dgm:t>
    </dgm:pt>
    <dgm:pt modelId="{304D4EFA-E669-44BA-A79E-9D973B2F0ECD}" type="pres">
      <dgm:prSet presAssocID="{8DC16AB5-E0FB-460F-BAEF-F3D315306EB6}" presName="connectorText" presStyleLbl="sibTrans2D1" presStyleIdx="3" presStyleCnt="6"/>
      <dgm:spPr/>
      <dgm:t>
        <a:bodyPr/>
        <a:lstStyle/>
        <a:p>
          <a:endParaRPr lang="pl-PL"/>
        </a:p>
      </dgm:t>
    </dgm:pt>
    <dgm:pt modelId="{3B0EF5C6-67AA-4B50-AE1D-694160801563}" type="pres">
      <dgm:prSet presAssocID="{823DA4D4-CDEF-4225-B32C-BB655BB3C6B3}" presName="node" presStyleLbl="node1" presStyleIdx="4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0A54C5-C0CE-4807-9670-9DFE6A8FFD0F}" type="pres">
      <dgm:prSet presAssocID="{F1CEE97B-6288-4DFD-B26E-3CC9C790648C}" presName="sibTrans" presStyleLbl="sibTrans2D1" presStyleIdx="4" presStyleCnt="6"/>
      <dgm:spPr/>
      <dgm:t>
        <a:bodyPr/>
        <a:lstStyle/>
        <a:p>
          <a:endParaRPr lang="pl-PL"/>
        </a:p>
      </dgm:t>
    </dgm:pt>
    <dgm:pt modelId="{01D5975A-A51C-434E-9A5D-6DC55602EA33}" type="pres">
      <dgm:prSet presAssocID="{F1CEE97B-6288-4DFD-B26E-3CC9C790648C}" presName="connectorText" presStyleLbl="sibTrans2D1" presStyleIdx="4" presStyleCnt="6"/>
      <dgm:spPr/>
      <dgm:t>
        <a:bodyPr/>
        <a:lstStyle/>
        <a:p>
          <a:endParaRPr lang="pl-PL"/>
        </a:p>
      </dgm:t>
    </dgm:pt>
    <dgm:pt modelId="{B28641C3-7B34-4E11-9D87-98DE572013A3}" type="pres">
      <dgm:prSet presAssocID="{0FAB4F73-41AD-4030-9A1E-5D0D726BFEA5}" presName="node" presStyleLbl="node1" presStyleIdx="5" presStyleCnt="6" custScaleX="136687" custScaleY="12641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65A2A5-77A4-480E-8ADD-1ED6DFAFDD17}" type="pres">
      <dgm:prSet presAssocID="{0D91AAF1-0EE1-4AEA-8C94-442EF0E20946}" presName="sibTrans" presStyleLbl="sibTrans2D1" presStyleIdx="5" presStyleCnt="6"/>
      <dgm:spPr/>
      <dgm:t>
        <a:bodyPr/>
        <a:lstStyle/>
        <a:p>
          <a:endParaRPr lang="pl-PL"/>
        </a:p>
      </dgm:t>
    </dgm:pt>
    <dgm:pt modelId="{FDAA85F3-6A5D-4C98-BBB2-1FFC0748A0CE}" type="pres">
      <dgm:prSet presAssocID="{0D91AAF1-0EE1-4AEA-8C94-442EF0E20946}" presName="connectorText" presStyleLbl="sibTrans2D1" presStyleIdx="5" presStyleCnt="6"/>
      <dgm:spPr/>
      <dgm:t>
        <a:bodyPr/>
        <a:lstStyle/>
        <a:p>
          <a:endParaRPr lang="pl-PL"/>
        </a:p>
      </dgm:t>
    </dgm:pt>
  </dgm:ptLst>
  <dgm:cxnLst>
    <dgm:cxn modelId="{B8455FC0-25C9-4011-9BE1-2119ACCDB1FC}" type="presOf" srcId="{F1CEE97B-6288-4DFD-B26E-3CC9C790648C}" destId="{5F0A54C5-C0CE-4807-9670-9DFE6A8FFD0F}" srcOrd="0" destOrd="0" presId="urn:microsoft.com/office/officeart/2005/8/layout/cycle2"/>
    <dgm:cxn modelId="{5E31E03F-953E-49D7-A367-0F9AEC2B0ABC}" srcId="{B3AF43F3-EA85-4487-9A65-0685F2643C20}" destId="{823DA4D4-CDEF-4225-B32C-BB655BB3C6B3}" srcOrd="4" destOrd="0" parTransId="{A2D9DE05-BD23-4E2F-943D-60E539F10764}" sibTransId="{F1CEE97B-6288-4DFD-B26E-3CC9C790648C}"/>
    <dgm:cxn modelId="{4BF468B9-7FEF-4F5D-997C-120538A900D1}" type="presOf" srcId="{7BA49C69-CFA5-4E98-9C88-D9E5EDA6FAFC}" destId="{E3F458C2-69AA-4037-9644-59C3717B57E1}" srcOrd="1" destOrd="0" presId="urn:microsoft.com/office/officeart/2005/8/layout/cycle2"/>
    <dgm:cxn modelId="{E9B0B94E-34BE-4D7D-AFB0-E26967478126}" type="presOf" srcId="{7BA49C69-CFA5-4E98-9C88-D9E5EDA6FAFC}" destId="{15C3E63B-9B14-4746-BACE-E497A10B95D0}" srcOrd="0" destOrd="0" presId="urn:microsoft.com/office/officeart/2005/8/layout/cycle2"/>
    <dgm:cxn modelId="{50F6C182-1E24-4135-9C6F-D71CCC2CDBA9}" type="presOf" srcId="{0D91AAF1-0EE1-4AEA-8C94-442EF0E20946}" destId="{FDAA85F3-6A5D-4C98-BBB2-1FFC0748A0CE}" srcOrd="1" destOrd="0" presId="urn:microsoft.com/office/officeart/2005/8/layout/cycle2"/>
    <dgm:cxn modelId="{03FD5DC9-3A60-45F4-ACC4-99E7CCB03C26}" type="presOf" srcId="{8CF0EC8C-E33C-4F60-B2E9-B4D6A4EACA3F}" destId="{94EA2694-4D09-4729-94BB-ACD75E21D667}" srcOrd="1" destOrd="0" presId="urn:microsoft.com/office/officeart/2005/8/layout/cycle2"/>
    <dgm:cxn modelId="{A79797B0-52A8-4159-A048-F859BF73BC96}" srcId="{B3AF43F3-EA85-4487-9A65-0685F2643C20}" destId="{24C11F5C-04B7-4A3F-A036-29D725BF1A75}" srcOrd="3" destOrd="0" parTransId="{E14E2A0D-33CD-4F19-8F15-1F4D3CB82988}" sibTransId="{8DC16AB5-E0FB-460F-BAEF-F3D315306EB6}"/>
    <dgm:cxn modelId="{CB645D56-9E21-4203-89BC-798522E357F7}" type="presOf" srcId="{B3AF43F3-EA85-4487-9A65-0685F2643C20}" destId="{BE86CCC6-B143-4373-B79A-D697B7D325BC}" srcOrd="0" destOrd="0" presId="urn:microsoft.com/office/officeart/2005/8/layout/cycle2"/>
    <dgm:cxn modelId="{DC0B6986-F2C6-4CF6-95E9-CCE966017F65}" srcId="{B3AF43F3-EA85-4487-9A65-0685F2643C20}" destId="{1C4C2468-E61A-4CA2-B3D0-C8228C6AD5D7}" srcOrd="2" destOrd="0" parTransId="{F1C264A5-F021-4A30-8A96-8F3DACE262A9}" sibTransId="{D9D1CB26-87A0-4C9F-8A54-13875AC82460}"/>
    <dgm:cxn modelId="{3C2C7C22-1399-4C39-B299-49CF77632CEA}" type="presOf" srcId="{D9D1CB26-87A0-4C9F-8A54-13875AC82460}" destId="{609E79BE-937A-481C-88D9-57CD2777E382}" srcOrd="0" destOrd="0" presId="urn:microsoft.com/office/officeart/2005/8/layout/cycle2"/>
    <dgm:cxn modelId="{6FD103B7-2EA7-4762-A998-815D0169ECF9}" type="presOf" srcId="{8DC16AB5-E0FB-460F-BAEF-F3D315306EB6}" destId="{304D4EFA-E669-44BA-A79E-9D973B2F0ECD}" srcOrd="1" destOrd="0" presId="urn:microsoft.com/office/officeart/2005/8/layout/cycle2"/>
    <dgm:cxn modelId="{8531593F-1C08-4A88-AE55-E73BF1FCE177}" type="presOf" srcId="{F1CEE97B-6288-4DFD-B26E-3CC9C790648C}" destId="{01D5975A-A51C-434E-9A5D-6DC55602EA33}" srcOrd="1" destOrd="0" presId="urn:microsoft.com/office/officeart/2005/8/layout/cycle2"/>
    <dgm:cxn modelId="{DFC700C9-6519-40FF-A3FF-40070853A79E}" type="presOf" srcId="{24C11F5C-04B7-4A3F-A036-29D725BF1A75}" destId="{F2A0C707-2CF8-4396-9494-84F2D25A6358}" srcOrd="0" destOrd="0" presId="urn:microsoft.com/office/officeart/2005/8/layout/cycle2"/>
    <dgm:cxn modelId="{B1CB79BA-4FF6-4437-8C81-159844E4A343}" type="presOf" srcId="{8DC16AB5-E0FB-460F-BAEF-F3D315306EB6}" destId="{3DEDF3D4-47AB-49C8-80D6-4B2003972AD0}" srcOrd="0" destOrd="0" presId="urn:microsoft.com/office/officeart/2005/8/layout/cycle2"/>
    <dgm:cxn modelId="{7D08E556-2742-4F55-AAC1-9226F4C07308}" srcId="{B3AF43F3-EA85-4487-9A65-0685F2643C20}" destId="{F345265D-553B-4D58-865C-EFE7456481FC}" srcOrd="0" destOrd="0" parTransId="{8BACA841-DE56-47ED-8C12-F773FBE3AAE2}" sibTransId="{7BA49C69-CFA5-4E98-9C88-D9E5EDA6FAFC}"/>
    <dgm:cxn modelId="{467E7771-0756-491D-8017-54683CE51ED1}" type="presOf" srcId="{D9D1CB26-87A0-4C9F-8A54-13875AC82460}" destId="{BA3ABD8E-372C-467A-8012-4BEBC5BCDD51}" srcOrd="1" destOrd="0" presId="urn:microsoft.com/office/officeart/2005/8/layout/cycle2"/>
    <dgm:cxn modelId="{C08E521A-7DCB-426F-9E06-1D89724A083D}" type="presOf" srcId="{0D91AAF1-0EE1-4AEA-8C94-442EF0E20946}" destId="{9765A2A5-77A4-480E-8ADD-1ED6DFAFDD17}" srcOrd="0" destOrd="0" presId="urn:microsoft.com/office/officeart/2005/8/layout/cycle2"/>
    <dgm:cxn modelId="{7AC43438-FDA5-4CE3-93EB-5A477F3F6B3C}" srcId="{B3AF43F3-EA85-4487-9A65-0685F2643C20}" destId="{3898C0AB-180C-41A5-8DF7-D55B02A3ABFA}" srcOrd="1" destOrd="0" parTransId="{E1D5ED32-3BB0-41B2-997A-F6E40D5950B9}" sibTransId="{8CF0EC8C-E33C-4F60-B2E9-B4D6A4EACA3F}"/>
    <dgm:cxn modelId="{642195A3-1E7A-42D0-8171-4B8E407CB581}" type="presOf" srcId="{8CF0EC8C-E33C-4F60-B2E9-B4D6A4EACA3F}" destId="{79E7F1BE-A6D7-409E-94B9-A0F8317E94DA}" srcOrd="0" destOrd="0" presId="urn:microsoft.com/office/officeart/2005/8/layout/cycle2"/>
    <dgm:cxn modelId="{BB157B5C-4EEF-48CD-8A1A-DADE4647359C}" type="presOf" srcId="{3898C0AB-180C-41A5-8DF7-D55B02A3ABFA}" destId="{F58B3E34-B5EF-4B73-A31F-107C8BCDE043}" srcOrd="0" destOrd="0" presId="urn:microsoft.com/office/officeart/2005/8/layout/cycle2"/>
    <dgm:cxn modelId="{B2A98CF6-FC1E-4AB6-A102-EF290B230035}" type="presOf" srcId="{F345265D-553B-4D58-865C-EFE7456481FC}" destId="{9AB63877-486D-46F6-B2F8-A3689EF10B4E}" srcOrd="0" destOrd="0" presId="urn:microsoft.com/office/officeart/2005/8/layout/cycle2"/>
    <dgm:cxn modelId="{06797861-FAF4-46BD-A8B7-0E92644E9DE9}" type="presOf" srcId="{0FAB4F73-41AD-4030-9A1E-5D0D726BFEA5}" destId="{B28641C3-7B34-4E11-9D87-98DE572013A3}" srcOrd="0" destOrd="0" presId="urn:microsoft.com/office/officeart/2005/8/layout/cycle2"/>
    <dgm:cxn modelId="{4625E81F-5A7D-4411-A2F8-696B3A263110}" srcId="{B3AF43F3-EA85-4487-9A65-0685F2643C20}" destId="{0FAB4F73-41AD-4030-9A1E-5D0D726BFEA5}" srcOrd="5" destOrd="0" parTransId="{26D74C53-2761-473D-9B47-27E9F43A0BD1}" sibTransId="{0D91AAF1-0EE1-4AEA-8C94-442EF0E20946}"/>
    <dgm:cxn modelId="{43D6248A-AADD-41D9-AD6B-8113A300FF74}" type="presOf" srcId="{823DA4D4-CDEF-4225-B32C-BB655BB3C6B3}" destId="{3B0EF5C6-67AA-4B50-AE1D-694160801563}" srcOrd="0" destOrd="0" presId="urn:microsoft.com/office/officeart/2005/8/layout/cycle2"/>
    <dgm:cxn modelId="{F68B5F47-B75D-439E-838B-2F7280C317E9}" type="presOf" srcId="{1C4C2468-E61A-4CA2-B3D0-C8228C6AD5D7}" destId="{8CDE7B60-63CC-4654-932E-5D1F254074C1}" srcOrd="0" destOrd="0" presId="urn:microsoft.com/office/officeart/2005/8/layout/cycle2"/>
    <dgm:cxn modelId="{3DE9940C-BA76-4D40-B3FC-C5444A53C69B}" type="presParOf" srcId="{BE86CCC6-B143-4373-B79A-D697B7D325BC}" destId="{9AB63877-486D-46F6-B2F8-A3689EF10B4E}" srcOrd="0" destOrd="0" presId="urn:microsoft.com/office/officeart/2005/8/layout/cycle2"/>
    <dgm:cxn modelId="{1F8D2767-DCD5-408F-A4D2-CB130BED7FF9}" type="presParOf" srcId="{BE86CCC6-B143-4373-B79A-D697B7D325BC}" destId="{15C3E63B-9B14-4746-BACE-E497A10B95D0}" srcOrd="1" destOrd="0" presId="urn:microsoft.com/office/officeart/2005/8/layout/cycle2"/>
    <dgm:cxn modelId="{A20E00FC-1510-433C-B45C-DA343753098E}" type="presParOf" srcId="{15C3E63B-9B14-4746-BACE-E497A10B95D0}" destId="{E3F458C2-69AA-4037-9644-59C3717B57E1}" srcOrd="0" destOrd="0" presId="urn:microsoft.com/office/officeart/2005/8/layout/cycle2"/>
    <dgm:cxn modelId="{8411AA56-1ED0-4005-8E22-584B0880AD59}" type="presParOf" srcId="{BE86CCC6-B143-4373-B79A-D697B7D325BC}" destId="{F58B3E34-B5EF-4B73-A31F-107C8BCDE043}" srcOrd="2" destOrd="0" presId="urn:microsoft.com/office/officeart/2005/8/layout/cycle2"/>
    <dgm:cxn modelId="{2C22CE94-A4B6-4ABA-BAC2-52AC38080872}" type="presParOf" srcId="{BE86CCC6-B143-4373-B79A-D697B7D325BC}" destId="{79E7F1BE-A6D7-409E-94B9-A0F8317E94DA}" srcOrd="3" destOrd="0" presId="urn:microsoft.com/office/officeart/2005/8/layout/cycle2"/>
    <dgm:cxn modelId="{E99A5770-8FAC-46A5-AEA4-1825C4C257B8}" type="presParOf" srcId="{79E7F1BE-A6D7-409E-94B9-A0F8317E94DA}" destId="{94EA2694-4D09-4729-94BB-ACD75E21D667}" srcOrd="0" destOrd="0" presId="urn:microsoft.com/office/officeart/2005/8/layout/cycle2"/>
    <dgm:cxn modelId="{E19D2EEA-6900-4D46-836E-5FD32BFEBFF6}" type="presParOf" srcId="{BE86CCC6-B143-4373-B79A-D697B7D325BC}" destId="{8CDE7B60-63CC-4654-932E-5D1F254074C1}" srcOrd="4" destOrd="0" presId="urn:microsoft.com/office/officeart/2005/8/layout/cycle2"/>
    <dgm:cxn modelId="{59557DAC-A805-4006-85AF-EC211E5920A6}" type="presParOf" srcId="{BE86CCC6-B143-4373-B79A-D697B7D325BC}" destId="{609E79BE-937A-481C-88D9-57CD2777E382}" srcOrd="5" destOrd="0" presId="urn:microsoft.com/office/officeart/2005/8/layout/cycle2"/>
    <dgm:cxn modelId="{0677165B-FE76-405F-9233-1863486FA057}" type="presParOf" srcId="{609E79BE-937A-481C-88D9-57CD2777E382}" destId="{BA3ABD8E-372C-467A-8012-4BEBC5BCDD51}" srcOrd="0" destOrd="0" presId="urn:microsoft.com/office/officeart/2005/8/layout/cycle2"/>
    <dgm:cxn modelId="{274BF216-FAAC-423C-A8FF-64B351A0C126}" type="presParOf" srcId="{BE86CCC6-B143-4373-B79A-D697B7D325BC}" destId="{F2A0C707-2CF8-4396-9494-84F2D25A6358}" srcOrd="6" destOrd="0" presId="urn:microsoft.com/office/officeart/2005/8/layout/cycle2"/>
    <dgm:cxn modelId="{0658C339-C9DC-460F-A523-5B83E2DE644A}" type="presParOf" srcId="{BE86CCC6-B143-4373-B79A-D697B7D325BC}" destId="{3DEDF3D4-47AB-49C8-80D6-4B2003972AD0}" srcOrd="7" destOrd="0" presId="urn:microsoft.com/office/officeart/2005/8/layout/cycle2"/>
    <dgm:cxn modelId="{283FAEB1-4B35-4370-BB81-D83565A94CAF}" type="presParOf" srcId="{3DEDF3D4-47AB-49C8-80D6-4B2003972AD0}" destId="{304D4EFA-E669-44BA-A79E-9D973B2F0ECD}" srcOrd="0" destOrd="0" presId="urn:microsoft.com/office/officeart/2005/8/layout/cycle2"/>
    <dgm:cxn modelId="{F057A1C3-FA78-4571-8DBD-3536A3C9EE86}" type="presParOf" srcId="{BE86CCC6-B143-4373-B79A-D697B7D325BC}" destId="{3B0EF5C6-67AA-4B50-AE1D-694160801563}" srcOrd="8" destOrd="0" presId="urn:microsoft.com/office/officeart/2005/8/layout/cycle2"/>
    <dgm:cxn modelId="{25697AB5-75F6-4335-AD8D-F26739302B06}" type="presParOf" srcId="{BE86CCC6-B143-4373-B79A-D697B7D325BC}" destId="{5F0A54C5-C0CE-4807-9670-9DFE6A8FFD0F}" srcOrd="9" destOrd="0" presId="urn:microsoft.com/office/officeart/2005/8/layout/cycle2"/>
    <dgm:cxn modelId="{9BF08B56-B6FC-4D62-800B-2822807A70BB}" type="presParOf" srcId="{5F0A54C5-C0CE-4807-9670-9DFE6A8FFD0F}" destId="{01D5975A-A51C-434E-9A5D-6DC55602EA33}" srcOrd="0" destOrd="0" presId="urn:microsoft.com/office/officeart/2005/8/layout/cycle2"/>
    <dgm:cxn modelId="{10F17ECF-E47D-4DA8-80B3-8D0DE0FA5809}" type="presParOf" srcId="{BE86CCC6-B143-4373-B79A-D697B7D325BC}" destId="{B28641C3-7B34-4E11-9D87-98DE572013A3}" srcOrd="10" destOrd="0" presId="urn:microsoft.com/office/officeart/2005/8/layout/cycle2"/>
    <dgm:cxn modelId="{36891329-CACB-4E42-9C2F-11B948A6BEA9}" type="presParOf" srcId="{BE86CCC6-B143-4373-B79A-D697B7D325BC}" destId="{9765A2A5-77A4-480E-8ADD-1ED6DFAFDD17}" srcOrd="11" destOrd="0" presId="urn:microsoft.com/office/officeart/2005/8/layout/cycle2"/>
    <dgm:cxn modelId="{6545933A-C6B9-43F1-BB82-99F714B5BCD8}" type="presParOf" srcId="{9765A2A5-77A4-480E-8ADD-1ED6DFAFDD17}" destId="{FDAA85F3-6A5D-4C98-BBB2-1FFC0748A0C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7879DF-1DDE-48C8-B771-8F9A6DD83A10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77724A5-6799-46D1-99D5-A3BE33F4074C}">
      <dgm:prSet phldrT="[Tekst]"/>
      <dgm:spPr/>
      <dgm:t>
        <a:bodyPr/>
        <a:lstStyle/>
        <a:p>
          <a:r>
            <a:rPr lang="pl-PL" dirty="0" smtClean="0"/>
            <a:t>10 konkursów</a:t>
          </a:r>
          <a:endParaRPr lang="pl-PL" dirty="0"/>
        </a:p>
      </dgm:t>
    </dgm:pt>
    <dgm:pt modelId="{5EC20FBF-3B20-491A-A19B-EA6472567F44}" type="parTrans" cxnId="{4211CBC6-DD4B-4202-849D-70FC9EB0A9F6}">
      <dgm:prSet/>
      <dgm:spPr/>
      <dgm:t>
        <a:bodyPr/>
        <a:lstStyle/>
        <a:p>
          <a:endParaRPr lang="pl-PL"/>
        </a:p>
      </dgm:t>
    </dgm:pt>
    <dgm:pt modelId="{6CA34958-2E7A-4CEF-8EDA-946CC1E3348C}" type="sibTrans" cxnId="{4211CBC6-DD4B-4202-849D-70FC9EB0A9F6}">
      <dgm:prSet/>
      <dgm:spPr/>
      <dgm:t>
        <a:bodyPr/>
        <a:lstStyle/>
        <a:p>
          <a:endParaRPr lang="pl-PL"/>
        </a:p>
      </dgm:t>
    </dgm:pt>
    <dgm:pt modelId="{DEAD919E-BD61-4264-BB41-85A058CE1C20}">
      <dgm:prSet phldrT="[Tekst]" custT="1"/>
      <dgm:spPr/>
      <dgm:t>
        <a:bodyPr/>
        <a:lstStyle/>
        <a:p>
          <a:r>
            <a:rPr lang="pl-PL" sz="1800" dirty="0" smtClean="0"/>
            <a:t>Punkty informacyjne PIFE</a:t>
          </a:r>
          <a:endParaRPr lang="pl-PL" sz="1800" dirty="0"/>
        </a:p>
      </dgm:t>
    </dgm:pt>
    <dgm:pt modelId="{F9712CD6-FBB4-483C-93A1-BF2A8FADFB31}" type="parTrans" cxnId="{50047C62-1138-4A4B-AF68-E460802FE3C7}">
      <dgm:prSet/>
      <dgm:spPr/>
      <dgm:t>
        <a:bodyPr/>
        <a:lstStyle/>
        <a:p>
          <a:endParaRPr lang="pl-PL"/>
        </a:p>
      </dgm:t>
    </dgm:pt>
    <dgm:pt modelId="{F746DE65-E3F6-4B1E-B523-1C369A6DA958}" type="sibTrans" cxnId="{50047C62-1138-4A4B-AF68-E460802FE3C7}">
      <dgm:prSet/>
      <dgm:spPr/>
      <dgm:t>
        <a:bodyPr/>
        <a:lstStyle/>
        <a:p>
          <a:endParaRPr lang="pl-PL"/>
        </a:p>
      </dgm:t>
    </dgm:pt>
    <dgm:pt modelId="{78F78840-7D3A-4110-9FFF-3C61F9E78BD7}">
      <dgm:prSet phldrT="[Tekst]" custT="1"/>
      <dgm:spPr/>
      <dgm:t>
        <a:bodyPr/>
        <a:lstStyle/>
        <a:p>
          <a:r>
            <a:rPr lang="pl-PL" sz="1800" dirty="0" smtClean="0"/>
            <a:t>Szkolenia </a:t>
          </a:r>
          <a:br>
            <a:rPr lang="pl-PL" sz="1800" dirty="0" smtClean="0"/>
          </a:br>
          <a:r>
            <a:rPr lang="pl-PL" sz="1800" dirty="0" smtClean="0"/>
            <a:t>dedykowane pod konkurs</a:t>
          </a:r>
          <a:endParaRPr lang="pl-PL" sz="1800" dirty="0"/>
        </a:p>
      </dgm:t>
    </dgm:pt>
    <dgm:pt modelId="{EF8328E5-0CBC-4D05-97A1-6AEBFC716A59}" type="parTrans" cxnId="{C5377A6A-F000-43F1-A6FA-E93EBB51917D}">
      <dgm:prSet/>
      <dgm:spPr/>
      <dgm:t>
        <a:bodyPr/>
        <a:lstStyle/>
        <a:p>
          <a:endParaRPr lang="pl-PL"/>
        </a:p>
      </dgm:t>
    </dgm:pt>
    <dgm:pt modelId="{619BC777-AF0F-4819-A906-8DB58A6AE1DE}" type="sibTrans" cxnId="{C5377A6A-F000-43F1-A6FA-E93EBB51917D}">
      <dgm:prSet/>
      <dgm:spPr/>
      <dgm:t>
        <a:bodyPr/>
        <a:lstStyle/>
        <a:p>
          <a:endParaRPr lang="pl-PL"/>
        </a:p>
      </dgm:t>
    </dgm:pt>
    <dgm:pt modelId="{4FAAAA83-CA93-4CC8-937F-ED27A3F03B1F}">
      <dgm:prSet phldrT="[Tekst]" custT="1"/>
      <dgm:spPr/>
      <dgm:t>
        <a:bodyPr/>
        <a:lstStyle/>
        <a:p>
          <a:r>
            <a:rPr lang="pl-PL" sz="1600" dirty="0" smtClean="0"/>
            <a:t>Kampania kontent marketingowa </a:t>
          </a:r>
          <a:r>
            <a:rPr lang="pl-PL" sz="1600" spc="-30" baseline="0" dirty="0" smtClean="0"/>
            <a:t>(powiadomienia</a:t>
          </a:r>
          <a:r>
            <a:rPr lang="pl-PL" sz="1600" dirty="0" smtClean="0"/>
            <a:t> newslettery itp.)</a:t>
          </a:r>
        </a:p>
      </dgm:t>
    </dgm:pt>
    <dgm:pt modelId="{9D6E824F-E20F-43D9-8B4A-A8D460E9A471}" type="parTrans" cxnId="{4289035A-975A-442A-A771-F7D090FB8558}">
      <dgm:prSet/>
      <dgm:spPr/>
      <dgm:t>
        <a:bodyPr/>
        <a:lstStyle/>
        <a:p>
          <a:endParaRPr lang="pl-PL"/>
        </a:p>
      </dgm:t>
    </dgm:pt>
    <dgm:pt modelId="{5FC759AD-2317-4A5C-A626-02C9A3027BF2}" type="sibTrans" cxnId="{4289035A-975A-442A-A771-F7D090FB8558}">
      <dgm:prSet/>
      <dgm:spPr/>
      <dgm:t>
        <a:bodyPr/>
        <a:lstStyle/>
        <a:p>
          <a:endParaRPr lang="pl-PL"/>
        </a:p>
      </dgm:t>
    </dgm:pt>
    <dgm:pt modelId="{69C3A97E-8311-4337-9813-2CA4338F0BD7}">
      <dgm:prSet phldrT="[Tekst]" custT="1"/>
      <dgm:spPr/>
      <dgm:t>
        <a:bodyPr/>
        <a:lstStyle/>
        <a:p>
          <a:r>
            <a:rPr lang="pl-PL" sz="1800" dirty="0" smtClean="0"/>
            <a:t>Artykuły </a:t>
          </a:r>
          <a:br>
            <a:rPr lang="pl-PL" sz="1800" dirty="0" smtClean="0"/>
          </a:br>
          <a:r>
            <a:rPr lang="pl-PL" sz="1800" dirty="0" smtClean="0"/>
            <a:t>i spoty </a:t>
          </a:r>
          <a:br>
            <a:rPr lang="pl-PL" sz="1800" dirty="0" smtClean="0"/>
          </a:br>
          <a:r>
            <a:rPr lang="pl-PL" sz="1800" dirty="0" smtClean="0"/>
            <a:t>w mediach pod konkurs</a:t>
          </a:r>
        </a:p>
      </dgm:t>
    </dgm:pt>
    <dgm:pt modelId="{E883E687-08BA-4151-A7C4-8E267C64B414}" type="parTrans" cxnId="{FB2E36BC-ADD1-4128-99A0-6A5F61DBD19D}">
      <dgm:prSet/>
      <dgm:spPr/>
      <dgm:t>
        <a:bodyPr/>
        <a:lstStyle/>
        <a:p>
          <a:endParaRPr lang="pl-PL"/>
        </a:p>
      </dgm:t>
    </dgm:pt>
    <dgm:pt modelId="{66502279-5339-42C9-BF04-67C034406543}" type="sibTrans" cxnId="{FB2E36BC-ADD1-4128-99A0-6A5F61DBD19D}">
      <dgm:prSet/>
      <dgm:spPr/>
      <dgm:t>
        <a:bodyPr/>
        <a:lstStyle/>
        <a:p>
          <a:endParaRPr lang="pl-PL"/>
        </a:p>
      </dgm:t>
    </dgm:pt>
    <dgm:pt modelId="{B5A1C07F-1240-4E9D-996A-028327922D2F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dirty="0" smtClean="0"/>
            <a:t>Strona </a:t>
          </a:r>
          <a:br>
            <a:rPr lang="pl-PL" sz="1600" dirty="0" smtClean="0"/>
          </a:br>
          <a:r>
            <a:rPr lang="pl-PL" sz="1600" dirty="0" smtClean="0"/>
            <a:t>RPO WM </a:t>
          </a:r>
          <a:br>
            <a:rPr lang="pl-PL" sz="1600" dirty="0" smtClean="0"/>
          </a:br>
          <a:r>
            <a:rPr lang="pl-PL" sz="1600" dirty="0" smtClean="0"/>
            <a:t>2014-2020 (videocasty, webinaria, tutoriale)</a:t>
          </a:r>
        </a:p>
      </dgm:t>
    </dgm:pt>
    <dgm:pt modelId="{546E1238-47E7-4341-9969-48791E70B105}" type="parTrans" cxnId="{86832291-7531-4DAB-9F1E-3B2A4B998153}">
      <dgm:prSet/>
      <dgm:spPr/>
      <dgm:t>
        <a:bodyPr/>
        <a:lstStyle/>
        <a:p>
          <a:endParaRPr lang="pl-PL"/>
        </a:p>
      </dgm:t>
    </dgm:pt>
    <dgm:pt modelId="{0F2EDB8F-76A0-4A75-B4B0-156403078D6B}" type="sibTrans" cxnId="{86832291-7531-4DAB-9F1E-3B2A4B998153}">
      <dgm:prSet/>
      <dgm:spPr/>
      <dgm:t>
        <a:bodyPr/>
        <a:lstStyle/>
        <a:p>
          <a:endParaRPr lang="pl-PL"/>
        </a:p>
      </dgm:t>
    </dgm:pt>
    <dgm:pt modelId="{C667B401-B0F1-4056-A16E-4DFEED1A2C18}" type="pres">
      <dgm:prSet presAssocID="{047879DF-1DDE-48C8-B771-8F9A6DD83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0CD1C0-5499-44FD-A023-962DB608229C}" type="pres">
      <dgm:prSet presAssocID="{E77724A5-6799-46D1-99D5-A3BE33F4074C}" presName="centerShape" presStyleLbl="node0" presStyleIdx="0" presStyleCnt="1" custScaleX="157976" custScaleY="162370"/>
      <dgm:spPr/>
      <dgm:t>
        <a:bodyPr/>
        <a:lstStyle/>
        <a:p>
          <a:endParaRPr lang="pl-PL"/>
        </a:p>
      </dgm:t>
    </dgm:pt>
    <dgm:pt modelId="{D7A825A1-0F38-46D0-9803-35DE83DD93CB}" type="pres">
      <dgm:prSet presAssocID="{DEAD919E-BD61-4264-BB41-85A058CE1C20}" presName="node" presStyleLbl="node1" presStyleIdx="0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CBE987-0782-4741-B674-40A891220D35}" type="pres">
      <dgm:prSet presAssocID="{DEAD919E-BD61-4264-BB41-85A058CE1C20}" presName="dummy" presStyleCnt="0"/>
      <dgm:spPr/>
    </dgm:pt>
    <dgm:pt modelId="{2395B66B-1B65-454E-B2A1-8CB71F416A67}" type="pres">
      <dgm:prSet presAssocID="{F746DE65-E3F6-4B1E-B523-1C369A6DA958}" presName="sibTrans" presStyleLbl="sibTrans2D1" presStyleIdx="0" presStyleCnt="5"/>
      <dgm:spPr/>
      <dgm:t>
        <a:bodyPr/>
        <a:lstStyle/>
        <a:p>
          <a:endParaRPr lang="pl-PL"/>
        </a:p>
      </dgm:t>
    </dgm:pt>
    <dgm:pt modelId="{A73F56B9-7C82-45CE-AC91-28D230274789}" type="pres">
      <dgm:prSet presAssocID="{B5A1C07F-1240-4E9D-996A-028327922D2F}" presName="node" presStyleLbl="node1" presStyleIdx="1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1FA2CF-F60D-4CD6-AF12-C15DD6434E13}" type="pres">
      <dgm:prSet presAssocID="{B5A1C07F-1240-4E9D-996A-028327922D2F}" presName="dummy" presStyleCnt="0"/>
      <dgm:spPr/>
    </dgm:pt>
    <dgm:pt modelId="{C28F1EDD-D9AE-4940-BBC9-9A69AB475C41}" type="pres">
      <dgm:prSet presAssocID="{0F2EDB8F-76A0-4A75-B4B0-156403078D6B}" presName="sibTrans" presStyleLbl="sibTrans2D1" presStyleIdx="1" presStyleCnt="5"/>
      <dgm:spPr/>
      <dgm:t>
        <a:bodyPr/>
        <a:lstStyle/>
        <a:p>
          <a:endParaRPr lang="pl-PL"/>
        </a:p>
      </dgm:t>
    </dgm:pt>
    <dgm:pt modelId="{A6656162-5360-4312-B840-4E1EABFB64FB}" type="pres">
      <dgm:prSet presAssocID="{4FAAAA83-CA93-4CC8-937F-ED27A3F03B1F}" presName="node" presStyleLbl="node1" presStyleIdx="2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EFC509-78BB-4B0D-B5AD-09BAB3657990}" type="pres">
      <dgm:prSet presAssocID="{4FAAAA83-CA93-4CC8-937F-ED27A3F03B1F}" presName="dummy" presStyleCnt="0"/>
      <dgm:spPr/>
    </dgm:pt>
    <dgm:pt modelId="{5780D1E8-97FB-4CC6-A4FF-5AAAE8FC6521}" type="pres">
      <dgm:prSet presAssocID="{5FC759AD-2317-4A5C-A626-02C9A3027BF2}" presName="sibTrans" presStyleLbl="sibTrans2D1" presStyleIdx="2" presStyleCnt="5"/>
      <dgm:spPr/>
      <dgm:t>
        <a:bodyPr/>
        <a:lstStyle/>
        <a:p>
          <a:endParaRPr lang="pl-PL"/>
        </a:p>
      </dgm:t>
    </dgm:pt>
    <dgm:pt modelId="{5B423AB4-FD4F-4063-95E2-359CDAB8CE5B}" type="pres">
      <dgm:prSet presAssocID="{69C3A97E-8311-4337-9813-2CA4338F0BD7}" presName="node" presStyleLbl="node1" presStyleIdx="3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6EAA45-A14F-46FF-8D62-3C03387B19F1}" type="pres">
      <dgm:prSet presAssocID="{69C3A97E-8311-4337-9813-2CA4338F0BD7}" presName="dummy" presStyleCnt="0"/>
      <dgm:spPr/>
    </dgm:pt>
    <dgm:pt modelId="{638E48FE-FFC3-4CC2-9F69-34BCEAE65535}" type="pres">
      <dgm:prSet presAssocID="{66502279-5339-42C9-BF04-67C034406543}" presName="sibTrans" presStyleLbl="sibTrans2D1" presStyleIdx="3" presStyleCnt="5"/>
      <dgm:spPr/>
      <dgm:t>
        <a:bodyPr/>
        <a:lstStyle/>
        <a:p>
          <a:endParaRPr lang="pl-PL"/>
        </a:p>
      </dgm:t>
    </dgm:pt>
    <dgm:pt modelId="{B495F183-8E90-4099-8329-CDB13CF6D176}" type="pres">
      <dgm:prSet presAssocID="{78F78840-7D3A-4110-9FFF-3C61F9E78BD7}" presName="node" presStyleLbl="node1" presStyleIdx="4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BDF624-07E8-4D07-A6C6-E156D793D848}" type="pres">
      <dgm:prSet presAssocID="{78F78840-7D3A-4110-9FFF-3C61F9E78BD7}" presName="dummy" presStyleCnt="0"/>
      <dgm:spPr/>
    </dgm:pt>
    <dgm:pt modelId="{0A4D08F6-D487-4C92-8263-F8BF875A4F45}" type="pres">
      <dgm:prSet presAssocID="{619BC777-AF0F-4819-A906-8DB58A6AE1DE}" presName="sibTrans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3F73A620-0BB9-49CC-A32C-159A783C6238}" type="presOf" srcId="{0F2EDB8F-76A0-4A75-B4B0-156403078D6B}" destId="{C28F1EDD-D9AE-4940-BBC9-9A69AB475C41}" srcOrd="0" destOrd="0" presId="urn:microsoft.com/office/officeart/2005/8/layout/radial6"/>
    <dgm:cxn modelId="{50047C62-1138-4A4B-AF68-E460802FE3C7}" srcId="{E77724A5-6799-46D1-99D5-A3BE33F4074C}" destId="{DEAD919E-BD61-4264-BB41-85A058CE1C20}" srcOrd="0" destOrd="0" parTransId="{F9712CD6-FBB4-483C-93A1-BF2A8FADFB31}" sibTransId="{F746DE65-E3F6-4B1E-B523-1C369A6DA958}"/>
    <dgm:cxn modelId="{83E6909E-2500-4091-B48F-1B32DC308A7A}" type="presOf" srcId="{4FAAAA83-CA93-4CC8-937F-ED27A3F03B1F}" destId="{A6656162-5360-4312-B840-4E1EABFB64FB}" srcOrd="0" destOrd="0" presId="urn:microsoft.com/office/officeart/2005/8/layout/radial6"/>
    <dgm:cxn modelId="{86832291-7531-4DAB-9F1E-3B2A4B998153}" srcId="{E77724A5-6799-46D1-99D5-A3BE33F4074C}" destId="{B5A1C07F-1240-4E9D-996A-028327922D2F}" srcOrd="1" destOrd="0" parTransId="{546E1238-47E7-4341-9969-48791E70B105}" sibTransId="{0F2EDB8F-76A0-4A75-B4B0-156403078D6B}"/>
    <dgm:cxn modelId="{D7CA8F2B-0DA5-4A8E-BEDD-AD343326423F}" type="presOf" srcId="{F746DE65-E3F6-4B1E-B523-1C369A6DA958}" destId="{2395B66B-1B65-454E-B2A1-8CB71F416A67}" srcOrd="0" destOrd="0" presId="urn:microsoft.com/office/officeart/2005/8/layout/radial6"/>
    <dgm:cxn modelId="{28AD202F-E34C-4773-93F6-9C2EEC108459}" type="presOf" srcId="{5FC759AD-2317-4A5C-A626-02C9A3027BF2}" destId="{5780D1E8-97FB-4CC6-A4FF-5AAAE8FC6521}" srcOrd="0" destOrd="0" presId="urn:microsoft.com/office/officeart/2005/8/layout/radial6"/>
    <dgm:cxn modelId="{C5377A6A-F000-43F1-A6FA-E93EBB51917D}" srcId="{E77724A5-6799-46D1-99D5-A3BE33F4074C}" destId="{78F78840-7D3A-4110-9FFF-3C61F9E78BD7}" srcOrd="4" destOrd="0" parTransId="{EF8328E5-0CBC-4D05-97A1-6AEBFC716A59}" sibTransId="{619BC777-AF0F-4819-A906-8DB58A6AE1DE}"/>
    <dgm:cxn modelId="{9214FF3F-EB2F-495C-9E22-11661E309BF1}" type="presOf" srcId="{B5A1C07F-1240-4E9D-996A-028327922D2F}" destId="{A73F56B9-7C82-45CE-AC91-28D230274789}" srcOrd="0" destOrd="0" presId="urn:microsoft.com/office/officeart/2005/8/layout/radial6"/>
    <dgm:cxn modelId="{4289035A-975A-442A-A771-F7D090FB8558}" srcId="{E77724A5-6799-46D1-99D5-A3BE33F4074C}" destId="{4FAAAA83-CA93-4CC8-937F-ED27A3F03B1F}" srcOrd="2" destOrd="0" parTransId="{9D6E824F-E20F-43D9-8B4A-A8D460E9A471}" sibTransId="{5FC759AD-2317-4A5C-A626-02C9A3027BF2}"/>
    <dgm:cxn modelId="{7D2AD3F1-B823-46A1-9D30-94E346BB13E2}" type="presOf" srcId="{69C3A97E-8311-4337-9813-2CA4338F0BD7}" destId="{5B423AB4-FD4F-4063-95E2-359CDAB8CE5B}" srcOrd="0" destOrd="0" presId="urn:microsoft.com/office/officeart/2005/8/layout/radial6"/>
    <dgm:cxn modelId="{FB2E36BC-ADD1-4128-99A0-6A5F61DBD19D}" srcId="{E77724A5-6799-46D1-99D5-A3BE33F4074C}" destId="{69C3A97E-8311-4337-9813-2CA4338F0BD7}" srcOrd="3" destOrd="0" parTransId="{E883E687-08BA-4151-A7C4-8E267C64B414}" sibTransId="{66502279-5339-42C9-BF04-67C034406543}"/>
    <dgm:cxn modelId="{4211CBC6-DD4B-4202-849D-70FC9EB0A9F6}" srcId="{047879DF-1DDE-48C8-B771-8F9A6DD83A10}" destId="{E77724A5-6799-46D1-99D5-A3BE33F4074C}" srcOrd="0" destOrd="0" parTransId="{5EC20FBF-3B20-491A-A19B-EA6472567F44}" sibTransId="{6CA34958-2E7A-4CEF-8EDA-946CC1E3348C}"/>
    <dgm:cxn modelId="{494975CB-9119-463B-A70F-3DA00459D776}" type="presOf" srcId="{047879DF-1DDE-48C8-B771-8F9A6DD83A10}" destId="{C667B401-B0F1-4056-A16E-4DFEED1A2C18}" srcOrd="0" destOrd="0" presId="urn:microsoft.com/office/officeart/2005/8/layout/radial6"/>
    <dgm:cxn modelId="{97646F6C-083D-4C03-9A4D-65B31C17813F}" type="presOf" srcId="{66502279-5339-42C9-BF04-67C034406543}" destId="{638E48FE-FFC3-4CC2-9F69-34BCEAE65535}" srcOrd="0" destOrd="0" presId="urn:microsoft.com/office/officeart/2005/8/layout/radial6"/>
    <dgm:cxn modelId="{00E35AC8-F838-4FB3-B1C7-43EFD3CA4ACE}" type="presOf" srcId="{619BC777-AF0F-4819-A906-8DB58A6AE1DE}" destId="{0A4D08F6-D487-4C92-8263-F8BF875A4F45}" srcOrd="0" destOrd="0" presId="urn:microsoft.com/office/officeart/2005/8/layout/radial6"/>
    <dgm:cxn modelId="{492E2B81-0175-41E9-A326-BC4EC4129366}" type="presOf" srcId="{DEAD919E-BD61-4264-BB41-85A058CE1C20}" destId="{D7A825A1-0F38-46D0-9803-35DE83DD93CB}" srcOrd="0" destOrd="0" presId="urn:microsoft.com/office/officeart/2005/8/layout/radial6"/>
    <dgm:cxn modelId="{E1F4A441-BA4B-423B-B2EB-2F328FF05F94}" type="presOf" srcId="{78F78840-7D3A-4110-9FFF-3C61F9E78BD7}" destId="{B495F183-8E90-4099-8329-CDB13CF6D176}" srcOrd="0" destOrd="0" presId="urn:microsoft.com/office/officeart/2005/8/layout/radial6"/>
    <dgm:cxn modelId="{84CDFB2B-1D0D-48E5-BFE8-B30825812511}" type="presOf" srcId="{E77724A5-6799-46D1-99D5-A3BE33F4074C}" destId="{200CD1C0-5499-44FD-A023-962DB608229C}" srcOrd="0" destOrd="0" presId="urn:microsoft.com/office/officeart/2005/8/layout/radial6"/>
    <dgm:cxn modelId="{45A46FDC-FF63-4C51-937D-687BE6BA8ACF}" type="presParOf" srcId="{C667B401-B0F1-4056-A16E-4DFEED1A2C18}" destId="{200CD1C0-5499-44FD-A023-962DB608229C}" srcOrd="0" destOrd="0" presId="urn:microsoft.com/office/officeart/2005/8/layout/radial6"/>
    <dgm:cxn modelId="{1408A826-7700-4DFD-A104-92911043793B}" type="presParOf" srcId="{C667B401-B0F1-4056-A16E-4DFEED1A2C18}" destId="{D7A825A1-0F38-46D0-9803-35DE83DD93CB}" srcOrd="1" destOrd="0" presId="urn:microsoft.com/office/officeart/2005/8/layout/radial6"/>
    <dgm:cxn modelId="{66DAABEF-7747-4BEE-9039-6DE2F30C4E51}" type="presParOf" srcId="{C667B401-B0F1-4056-A16E-4DFEED1A2C18}" destId="{26CBE987-0782-4741-B674-40A891220D35}" srcOrd="2" destOrd="0" presId="urn:microsoft.com/office/officeart/2005/8/layout/radial6"/>
    <dgm:cxn modelId="{032125D7-D984-4BBA-BA42-BE41D3B44A9A}" type="presParOf" srcId="{C667B401-B0F1-4056-A16E-4DFEED1A2C18}" destId="{2395B66B-1B65-454E-B2A1-8CB71F416A67}" srcOrd="3" destOrd="0" presId="urn:microsoft.com/office/officeart/2005/8/layout/radial6"/>
    <dgm:cxn modelId="{2843EE84-5151-493B-AEB6-B75C79718FED}" type="presParOf" srcId="{C667B401-B0F1-4056-A16E-4DFEED1A2C18}" destId="{A73F56B9-7C82-45CE-AC91-28D230274789}" srcOrd="4" destOrd="0" presId="urn:microsoft.com/office/officeart/2005/8/layout/radial6"/>
    <dgm:cxn modelId="{1D5AC47B-AB88-4DA0-A0E0-38F0808E5C14}" type="presParOf" srcId="{C667B401-B0F1-4056-A16E-4DFEED1A2C18}" destId="{731FA2CF-F60D-4CD6-AF12-C15DD6434E13}" srcOrd="5" destOrd="0" presId="urn:microsoft.com/office/officeart/2005/8/layout/radial6"/>
    <dgm:cxn modelId="{97FEC299-4235-4714-AFC6-342295CCDBF9}" type="presParOf" srcId="{C667B401-B0F1-4056-A16E-4DFEED1A2C18}" destId="{C28F1EDD-D9AE-4940-BBC9-9A69AB475C41}" srcOrd="6" destOrd="0" presId="urn:microsoft.com/office/officeart/2005/8/layout/radial6"/>
    <dgm:cxn modelId="{C7B4A4CA-1E1D-410A-B16F-435D20F276D7}" type="presParOf" srcId="{C667B401-B0F1-4056-A16E-4DFEED1A2C18}" destId="{A6656162-5360-4312-B840-4E1EABFB64FB}" srcOrd="7" destOrd="0" presId="urn:microsoft.com/office/officeart/2005/8/layout/radial6"/>
    <dgm:cxn modelId="{88963609-88BA-4310-92F1-FBECD8EB5CB5}" type="presParOf" srcId="{C667B401-B0F1-4056-A16E-4DFEED1A2C18}" destId="{4BEFC509-78BB-4B0D-B5AD-09BAB3657990}" srcOrd="8" destOrd="0" presId="urn:microsoft.com/office/officeart/2005/8/layout/radial6"/>
    <dgm:cxn modelId="{6D3165A9-23C4-4766-935E-559DDF57EB26}" type="presParOf" srcId="{C667B401-B0F1-4056-A16E-4DFEED1A2C18}" destId="{5780D1E8-97FB-4CC6-A4FF-5AAAE8FC6521}" srcOrd="9" destOrd="0" presId="urn:microsoft.com/office/officeart/2005/8/layout/radial6"/>
    <dgm:cxn modelId="{E9A193A3-A435-47F5-88B8-EAECFFD1E1D2}" type="presParOf" srcId="{C667B401-B0F1-4056-A16E-4DFEED1A2C18}" destId="{5B423AB4-FD4F-4063-95E2-359CDAB8CE5B}" srcOrd="10" destOrd="0" presId="urn:microsoft.com/office/officeart/2005/8/layout/radial6"/>
    <dgm:cxn modelId="{194534E6-FB4E-4709-A9CE-84ECB152E528}" type="presParOf" srcId="{C667B401-B0F1-4056-A16E-4DFEED1A2C18}" destId="{876EAA45-A14F-46FF-8D62-3C03387B19F1}" srcOrd="11" destOrd="0" presId="urn:microsoft.com/office/officeart/2005/8/layout/radial6"/>
    <dgm:cxn modelId="{4F55F54F-CE5A-4113-80E9-E5A6018F539F}" type="presParOf" srcId="{C667B401-B0F1-4056-A16E-4DFEED1A2C18}" destId="{638E48FE-FFC3-4CC2-9F69-34BCEAE65535}" srcOrd="12" destOrd="0" presId="urn:microsoft.com/office/officeart/2005/8/layout/radial6"/>
    <dgm:cxn modelId="{C6AF40DD-1C76-4106-87BE-A053393EF455}" type="presParOf" srcId="{C667B401-B0F1-4056-A16E-4DFEED1A2C18}" destId="{B495F183-8E90-4099-8329-CDB13CF6D176}" srcOrd="13" destOrd="0" presId="urn:microsoft.com/office/officeart/2005/8/layout/radial6"/>
    <dgm:cxn modelId="{DDB45AD4-F139-4BF3-8217-8D4685F51D99}" type="presParOf" srcId="{C667B401-B0F1-4056-A16E-4DFEED1A2C18}" destId="{DCBDF624-07E8-4D07-A6C6-E156D793D848}" srcOrd="14" destOrd="0" presId="urn:microsoft.com/office/officeart/2005/8/layout/radial6"/>
    <dgm:cxn modelId="{A8D6C275-036C-413C-B301-C56FC4AF7222}" type="presParOf" srcId="{C667B401-B0F1-4056-A16E-4DFEED1A2C18}" destId="{0A4D08F6-D487-4C92-8263-F8BF875A4F4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7879DF-1DDE-48C8-B771-8F9A6DD83A10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77724A5-6799-46D1-99D5-A3BE33F4074C}">
      <dgm:prSet phldrT="[Tekst]"/>
      <dgm:spPr/>
      <dgm:t>
        <a:bodyPr/>
        <a:lstStyle/>
        <a:p>
          <a:r>
            <a:rPr lang="pl-PL" dirty="0" smtClean="0"/>
            <a:t>166 zakończonych naborów – 2598 podpisanych umów</a:t>
          </a:r>
          <a:endParaRPr lang="pl-PL" dirty="0"/>
        </a:p>
      </dgm:t>
    </dgm:pt>
    <dgm:pt modelId="{5EC20FBF-3B20-491A-A19B-EA6472567F44}" type="parTrans" cxnId="{4211CBC6-DD4B-4202-849D-70FC9EB0A9F6}">
      <dgm:prSet/>
      <dgm:spPr/>
      <dgm:t>
        <a:bodyPr/>
        <a:lstStyle/>
        <a:p>
          <a:endParaRPr lang="pl-PL"/>
        </a:p>
      </dgm:t>
    </dgm:pt>
    <dgm:pt modelId="{6CA34958-2E7A-4CEF-8EDA-946CC1E3348C}" type="sibTrans" cxnId="{4211CBC6-DD4B-4202-849D-70FC9EB0A9F6}">
      <dgm:prSet/>
      <dgm:spPr/>
      <dgm:t>
        <a:bodyPr/>
        <a:lstStyle/>
        <a:p>
          <a:endParaRPr lang="pl-PL"/>
        </a:p>
      </dgm:t>
    </dgm:pt>
    <dgm:pt modelId="{DEAD919E-BD61-4264-BB41-85A058CE1C20}">
      <dgm:prSet phldrT="[Tekst]" custT="1"/>
      <dgm:spPr/>
      <dgm:t>
        <a:bodyPr/>
        <a:lstStyle/>
        <a:p>
          <a:r>
            <a:rPr lang="pl-PL" sz="1800" dirty="0" smtClean="0"/>
            <a:t>Punkty informacyjne PIFE</a:t>
          </a:r>
          <a:endParaRPr lang="pl-PL" sz="1800" dirty="0"/>
        </a:p>
      </dgm:t>
    </dgm:pt>
    <dgm:pt modelId="{F9712CD6-FBB4-483C-93A1-BF2A8FADFB31}" type="parTrans" cxnId="{50047C62-1138-4A4B-AF68-E460802FE3C7}">
      <dgm:prSet/>
      <dgm:spPr/>
      <dgm:t>
        <a:bodyPr/>
        <a:lstStyle/>
        <a:p>
          <a:endParaRPr lang="pl-PL"/>
        </a:p>
      </dgm:t>
    </dgm:pt>
    <dgm:pt modelId="{F746DE65-E3F6-4B1E-B523-1C369A6DA958}" type="sibTrans" cxnId="{50047C62-1138-4A4B-AF68-E460802FE3C7}">
      <dgm:prSet/>
      <dgm:spPr/>
      <dgm:t>
        <a:bodyPr/>
        <a:lstStyle/>
        <a:p>
          <a:endParaRPr lang="pl-PL"/>
        </a:p>
      </dgm:t>
    </dgm:pt>
    <dgm:pt modelId="{78F78840-7D3A-4110-9FFF-3C61F9E78BD7}">
      <dgm:prSet phldrT="[Tekst]" custT="1"/>
      <dgm:spPr/>
      <dgm:t>
        <a:bodyPr/>
        <a:lstStyle/>
        <a:p>
          <a:r>
            <a:rPr lang="pl-PL" sz="1800" dirty="0" smtClean="0"/>
            <a:t>Szkolenia </a:t>
          </a:r>
          <a:br>
            <a:rPr lang="pl-PL" sz="1800" dirty="0" smtClean="0"/>
          </a:br>
          <a:r>
            <a:rPr lang="pl-PL" sz="1800" dirty="0" smtClean="0"/>
            <a:t>wdrożeniowe</a:t>
          </a:r>
          <a:endParaRPr lang="pl-PL" sz="1800" dirty="0"/>
        </a:p>
      </dgm:t>
    </dgm:pt>
    <dgm:pt modelId="{EF8328E5-0CBC-4D05-97A1-6AEBFC716A59}" type="parTrans" cxnId="{C5377A6A-F000-43F1-A6FA-E93EBB51917D}">
      <dgm:prSet/>
      <dgm:spPr/>
      <dgm:t>
        <a:bodyPr/>
        <a:lstStyle/>
        <a:p>
          <a:endParaRPr lang="pl-PL"/>
        </a:p>
      </dgm:t>
    </dgm:pt>
    <dgm:pt modelId="{619BC777-AF0F-4819-A906-8DB58A6AE1DE}" type="sibTrans" cxnId="{C5377A6A-F000-43F1-A6FA-E93EBB51917D}">
      <dgm:prSet/>
      <dgm:spPr/>
      <dgm:t>
        <a:bodyPr/>
        <a:lstStyle/>
        <a:p>
          <a:endParaRPr lang="pl-PL"/>
        </a:p>
      </dgm:t>
    </dgm:pt>
    <dgm:pt modelId="{4FAAAA83-CA93-4CC8-937F-ED27A3F03B1F}">
      <dgm:prSet phldrT="[Tekst]" custT="1"/>
      <dgm:spPr/>
      <dgm:t>
        <a:bodyPr/>
        <a:lstStyle/>
        <a:p>
          <a:r>
            <a:rPr lang="pl-PL" sz="1400" dirty="0" smtClean="0">
              <a:solidFill>
                <a:schemeClr val="bg1"/>
              </a:solidFill>
            </a:rPr>
            <a:t>Strona </a:t>
          </a:r>
          <a:r>
            <a:rPr lang="pl-PL" sz="1400" dirty="0" smtClean="0">
              <a:solidFill>
                <a:schemeClr val="bg1"/>
              </a:solidFill>
            </a:rPr>
            <a:t>RPO </a:t>
          </a:r>
          <a:r>
            <a:rPr lang="pl-PL" sz="1400" dirty="0" smtClean="0">
              <a:solidFill>
                <a:schemeClr val="bg1"/>
              </a:solidFill>
            </a:rPr>
            <a:t>WM </a:t>
          </a:r>
          <a:br>
            <a:rPr lang="pl-PL" sz="1400" dirty="0" smtClean="0">
              <a:solidFill>
                <a:schemeClr val="bg1"/>
              </a:solidFill>
            </a:rPr>
          </a:br>
          <a:r>
            <a:rPr lang="pl-PL" sz="1400" dirty="0" smtClean="0">
              <a:solidFill>
                <a:schemeClr val="bg1"/>
              </a:solidFill>
            </a:rPr>
            <a:t>2014-2020 </a:t>
          </a:r>
        </a:p>
        <a:p>
          <a:r>
            <a:rPr lang="pl-PL" sz="950" b="1" dirty="0" smtClean="0">
              <a:solidFill>
                <a:schemeClr val="tx1"/>
              </a:solidFill>
            </a:rPr>
            <a:t>fundusze</a:t>
          </a:r>
          <a:r>
            <a:rPr lang="pl-PL" sz="950" b="1" dirty="0" smtClean="0">
              <a:solidFill>
                <a:srgbClr val="C00000"/>
              </a:solidFill>
            </a:rPr>
            <a:t>dla</a:t>
          </a:r>
          <a:r>
            <a:rPr lang="pl-PL" sz="950" b="1" dirty="0" smtClean="0">
              <a:solidFill>
                <a:schemeClr val="tx1"/>
              </a:solidFill>
            </a:rPr>
            <a:t>mazowsza.eu</a:t>
          </a:r>
        </a:p>
        <a:p>
          <a:endParaRPr lang="pl-PL" sz="1200" dirty="0" smtClean="0">
            <a:solidFill>
              <a:schemeClr val="tx1"/>
            </a:solidFill>
          </a:endParaRPr>
        </a:p>
      </dgm:t>
    </dgm:pt>
    <dgm:pt modelId="{9D6E824F-E20F-43D9-8B4A-A8D460E9A471}" type="parTrans" cxnId="{4289035A-975A-442A-A771-F7D090FB8558}">
      <dgm:prSet/>
      <dgm:spPr/>
      <dgm:t>
        <a:bodyPr/>
        <a:lstStyle/>
        <a:p>
          <a:endParaRPr lang="pl-PL"/>
        </a:p>
      </dgm:t>
    </dgm:pt>
    <dgm:pt modelId="{5FC759AD-2317-4A5C-A626-02C9A3027BF2}" type="sibTrans" cxnId="{4289035A-975A-442A-A771-F7D090FB8558}">
      <dgm:prSet/>
      <dgm:spPr/>
      <dgm:t>
        <a:bodyPr/>
        <a:lstStyle/>
        <a:p>
          <a:endParaRPr lang="pl-PL"/>
        </a:p>
      </dgm:t>
    </dgm:pt>
    <dgm:pt modelId="{69C3A97E-8311-4337-9813-2CA4338F0BD7}">
      <dgm:prSet phldrT="[Tekst]" custT="1"/>
      <dgm:spPr/>
      <dgm:t>
        <a:bodyPr/>
        <a:lstStyle/>
        <a:p>
          <a:r>
            <a:rPr lang="pl-PL" sz="1800" dirty="0" smtClean="0"/>
            <a:t>Publikacje</a:t>
          </a:r>
          <a:br>
            <a:rPr lang="pl-PL" sz="1800" dirty="0" smtClean="0"/>
          </a:br>
          <a:r>
            <a:rPr lang="pl-PL" sz="1800" dirty="0" smtClean="0"/>
            <a:t>(</a:t>
          </a:r>
          <a:r>
            <a:rPr lang="pl-PL" sz="1800" dirty="0" err="1" smtClean="0"/>
            <a:t>Startbox</a:t>
          </a:r>
          <a:r>
            <a:rPr lang="pl-PL" sz="1800" dirty="0" smtClean="0"/>
            <a:t>, broszura, podręczniki)</a:t>
          </a:r>
        </a:p>
      </dgm:t>
    </dgm:pt>
    <dgm:pt modelId="{E883E687-08BA-4151-A7C4-8E267C64B414}" type="parTrans" cxnId="{FB2E36BC-ADD1-4128-99A0-6A5F61DBD19D}">
      <dgm:prSet/>
      <dgm:spPr/>
      <dgm:t>
        <a:bodyPr/>
        <a:lstStyle/>
        <a:p>
          <a:endParaRPr lang="pl-PL"/>
        </a:p>
      </dgm:t>
    </dgm:pt>
    <dgm:pt modelId="{66502279-5339-42C9-BF04-67C034406543}" type="sibTrans" cxnId="{FB2E36BC-ADD1-4128-99A0-6A5F61DBD19D}">
      <dgm:prSet/>
      <dgm:spPr/>
      <dgm:t>
        <a:bodyPr/>
        <a:lstStyle/>
        <a:p>
          <a:endParaRPr lang="pl-PL"/>
        </a:p>
      </dgm:t>
    </dgm:pt>
    <dgm:pt modelId="{B5A1C07F-1240-4E9D-996A-028327922D2F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Videocasty, webinaria, tutoriale</a:t>
          </a:r>
        </a:p>
      </dgm:t>
    </dgm:pt>
    <dgm:pt modelId="{546E1238-47E7-4341-9969-48791E70B105}" type="parTrans" cxnId="{86832291-7531-4DAB-9F1E-3B2A4B998153}">
      <dgm:prSet/>
      <dgm:spPr/>
      <dgm:t>
        <a:bodyPr/>
        <a:lstStyle/>
        <a:p>
          <a:endParaRPr lang="pl-PL"/>
        </a:p>
      </dgm:t>
    </dgm:pt>
    <dgm:pt modelId="{0F2EDB8F-76A0-4A75-B4B0-156403078D6B}" type="sibTrans" cxnId="{86832291-7531-4DAB-9F1E-3B2A4B998153}">
      <dgm:prSet/>
      <dgm:spPr/>
      <dgm:t>
        <a:bodyPr/>
        <a:lstStyle/>
        <a:p>
          <a:endParaRPr lang="pl-PL"/>
        </a:p>
      </dgm:t>
    </dgm:pt>
    <dgm:pt modelId="{C667B401-B0F1-4056-A16E-4DFEED1A2C18}" type="pres">
      <dgm:prSet presAssocID="{047879DF-1DDE-48C8-B771-8F9A6DD83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0CD1C0-5499-44FD-A023-962DB608229C}" type="pres">
      <dgm:prSet presAssocID="{E77724A5-6799-46D1-99D5-A3BE33F4074C}" presName="centerShape" presStyleLbl="node0" presStyleIdx="0" presStyleCnt="1" custScaleX="157976" custScaleY="162370"/>
      <dgm:spPr/>
      <dgm:t>
        <a:bodyPr/>
        <a:lstStyle/>
        <a:p>
          <a:endParaRPr lang="pl-PL"/>
        </a:p>
      </dgm:t>
    </dgm:pt>
    <dgm:pt modelId="{D7A825A1-0F38-46D0-9803-35DE83DD93CB}" type="pres">
      <dgm:prSet presAssocID="{DEAD919E-BD61-4264-BB41-85A058CE1C20}" presName="node" presStyleLbl="node1" presStyleIdx="0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CBE987-0782-4741-B674-40A891220D35}" type="pres">
      <dgm:prSet presAssocID="{DEAD919E-BD61-4264-BB41-85A058CE1C20}" presName="dummy" presStyleCnt="0"/>
      <dgm:spPr/>
    </dgm:pt>
    <dgm:pt modelId="{2395B66B-1B65-454E-B2A1-8CB71F416A67}" type="pres">
      <dgm:prSet presAssocID="{F746DE65-E3F6-4B1E-B523-1C369A6DA958}" presName="sibTrans" presStyleLbl="sibTrans2D1" presStyleIdx="0" presStyleCnt="5"/>
      <dgm:spPr/>
      <dgm:t>
        <a:bodyPr/>
        <a:lstStyle/>
        <a:p>
          <a:endParaRPr lang="pl-PL"/>
        </a:p>
      </dgm:t>
    </dgm:pt>
    <dgm:pt modelId="{A73F56B9-7C82-45CE-AC91-28D230274789}" type="pres">
      <dgm:prSet presAssocID="{B5A1C07F-1240-4E9D-996A-028327922D2F}" presName="node" presStyleLbl="node1" presStyleIdx="1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1FA2CF-F60D-4CD6-AF12-C15DD6434E13}" type="pres">
      <dgm:prSet presAssocID="{B5A1C07F-1240-4E9D-996A-028327922D2F}" presName="dummy" presStyleCnt="0"/>
      <dgm:spPr/>
    </dgm:pt>
    <dgm:pt modelId="{C28F1EDD-D9AE-4940-BBC9-9A69AB475C41}" type="pres">
      <dgm:prSet presAssocID="{0F2EDB8F-76A0-4A75-B4B0-156403078D6B}" presName="sibTrans" presStyleLbl="sibTrans2D1" presStyleIdx="1" presStyleCnt="5"/>
      <dgm:spPr/>
      <dgm:t>
        <a:bodyPr/>
        <a:lstStyle/>
        <a:p>
          <a:endParaRPr lang="pl-PL"/>
        </a:p>
      </dgm:t>
    </dgm:pt>
    <dgm:pt modelId="{A6656162-5360-4312-B840-4E1EABFB64FB}" type="pres">
      <dgm:prSet presAssocID="{4FAAAA83-CA93-4CC8-937F-ED27A3F03B1F}" presName="node" presStyleLbl="node1" presStyleIdx="2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EFC509-78BB-4B0D-B5AD-09BAB3657990}" type="pres">
      <dgm:prSet presAssocID="{4FAAAA83-CA93-4CC8-937F-ED27A3F03B1F}" presName="dummy" presStyleCnt="0"/>
      <dgm:spPr/>
    </dgm:pt>
    <dgm:pt modelId="{5780D1E8-97FB-4CC6-A4FF-5AAAE8FC6521}" type="pres">
      <dgm:prSet presAssocID="{5FC759AD-2317-4A5C-A626-02C9A3027BF2}" presName="sibTrans" presStyleLbl="sibTrans2D1" presStyleIdx="2" presStyleCnt="5"/>
      <dgm:spPr/>
      <dgm:t>
        <a:bodyPr/>
        <a:lstStyle/>
        <a:p>
          <a:endParaRPr lang="pl-PL"/>
        </a:p>
      </dgm:t>
    </dgm:pt>
    <dgm:pt modelId="{5B423AB4-FD4F-4063-95E2-359CDAB8CE5B}" type="pres">
      <dgm:prSet presAssocID="{69C3A97E-8311-4337-9813-2CA4338F0BD7}" presName="node" presStyleLbl="node1" presStyleIdx="3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6EAA45-A14F-46FF-8D62-3C03387B19F1}" type="pres">
      <dgm:prSet presAssocID="{69C3A97E-8311-4337-9813-2CA4338F0BD7}" presName="dummy" presStyleCnt="0"/>
      <dgm:spPr/>
    </dgm:pt>
    <dgm:pt modelId="{638E48FE-FFC3-4CC2-9F69-34BCEAE65535}" type="pres">
      <dgm:prSet presAssocID="{66502279-5339-42C9-BF04-67C034406543}" presName="sibTrans" presStyleLbl="sibTrans2D1" presStyleIdx="3" presStyleCnt="5"/>
      <dgm:spPr/>
      <dgm:t>
        <a:bodyPr/>
        <a:lstStyle/>
        <a:p>
          <a:endParaRPr lang="pl-PL"/>
        </a:p>
      </dgm:t>
    </dgm:pt>
    <dgm:pt modelId="{B495F183-8E90-4099-8329-CDB13CF6D176}" type="pres">
      <dgm:prSet presAssocID="{78F78840-7D3A-4110-9FFF-3C61F9E78BD7}" presName="node" presStyleLbl="node1" presStyleIdx="4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BDF624-07E8-4D07-A6C6-E156D793D848}" type="pres">
      <dgm:prSet presAssocID="{78F78840-7D3A-4110-9FFF-3C61F9E78BD7}" presName="dummy" presStyleCnt="0"/>
      <dgm:spPr/>
    </dgm:pt>
    <dgm:pt modelId="{0A4D08F6-D487-4C92-8263-F8BF875A4F45}" type="pres">
      <dgm:prSet presAssocID="{619BC777-AF0F-4819-A906-8DB58A6AE1DE}" presName="sibTrans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50047C62-1138-4A4B-AF68-E460802FE3C7}" srcId="{E77724A5-6799-46D1-99D5-A3BE33F4074C}" destId="{DEAD919E-BD61-4264-BB41-85A058CE1C20}" srcOrd="0" destOrd="0" parTransId="{F9712CD6-FBB4-483C-93A1-BF2A8FADFB31}" sibTransId="{F746DE65-E3F6-4B1E-B523-1C369A6DA958}"/>
    <dgm:cxn modelId="{86832291-7531-4DAB-9F1E-3B2A4B998153}" srcId="{E77724A5-6799-46D1-99D5-A3BE33F4074C}" destId="{B5A1C07F-1240-4E9D-996A-028327922D2F}" srcOrd="1" destOrd="0" parTransId="{546E1238-47E7-4341-9969-48791E70B105}" sibTransId="{0F2EDB8F-76A0-4A75-B4B0-156403078D6B}"/>
    <dgm:cxn modelId="{0AF9974D-2737-4C40-A288-F6BD99BEAB0C}" type="presOf" srcId="{66502279-5339-42C9-BF04-67C034406543}" destId="{638E48FE-FFC3-4CC2-9F69-34BCEAE65535}" srcOrd="0" destOrd="0" presId="urn:microsoft.com/office/officeart/2005/8/layout/radial6"/>
    <dgm:cxn modelId="{52E68183-B98D-455F-8695-28A44D82CCA8}" type="presOf" srcId="{5FC759AD-2317-4A5C-A626-02C9A3027BF2}" destId="{5780D1E8-97FB-4CC6-A4FF-5AAAE8FC6521}" srcOrd="0" destOrd="0" presId="urn:microsoft.com/office/officeart/2005/8/layout/radial6"/>
    <dgm:cxn modelId="{ED209995-E72F-45E2-A347-90C16479C1F6}" type="presOf" srcId="{E77724A5-6799-46D1-99D5-A3BE33F4074C}" destId="{200CD1C0-5499-44FD-A023-962DB608229C}" srcOrd="0" destOrd="0" presId="urn:microsoft.com/office/officeart/2005/8/layout/radial6"/>
    <dgm:cxn modelId="{C5377A6A-F000-43F1-A6FA-E93EBB51917D}" srcId="{E77724A5-6799-46D1-99D5-A3BE33F4074C}" destId="{78F78840-7D3A-4110-9FFF-3C61F9E78BD7}" srcOrd="4" destOrd="0" parTransId="{EF8328E5-0CBC-4D05-97A1-6AEBFC716A59}" sibTransId="{619BC777-AF0F-4819-A906-8DB58A6AE1DE}"/>
    <dgm:cxn modelId="{3B40B575-729A-4B67-9788-9ACD86550880}" type="presOf" srcId="{78F78840-7D3A-4110-9FFF-3C61F9E78BD7}" destId="{B495F183-8E90-4099-8329-CDB13CF6D176}" srcOrd="0" destOrd="0" presId="urn:microsoft.com/office/officeart/2005/8/layout/radial6"/>
    <dgm:cxn modelId="{57D6CB83-B88F-418D-A69D-C61FE7CC292F}" type="presOf" srcId="{69C3A97E-8311-4337-9813-2CA4338F0BD7}" destId="{5B423AB4-FD4F-4063-95E2-359CDAB8CE5B}" srcOrd="0" destOrd="0" presId="urn:microsoft.com/office/officeart/2005/8/layout/radial6"/>
    <dgm:cxn modelId="{4289035A-975A-442A-A771-F7D090FB8558}" srcId="{E77724A5-6799-46D1-99D5-A3BE33F4074C}" destId="{4FAAAA83-CA93-4CC8-937F-ED27A3F03B1F}" srcOrd="2" destOrd="0" parTransId="{9D6E824F-E20F-43D9-8B4A-A8D460E9A471}" sibTransId="{5FC759AD-2317-4A5C-A626-02C9A3027BF2}"/>
    <dgm:cxn modelId="{FB2E36BC-ADD1-4128-99A0-6A5F61DBD19D}" srcId="{E77724A5-6799-46D1-99D5-A3BE33F4074C}" destId="{69C3A97E-8311-4337-9813-2CA4338F0BD7}" srcOrd="3" destOrd="0" parTransId="{E883E687-08BA-4151-A7C4-8E267C64B414}" sibTransId="{66502279-5339-42C9-BF04-67C034406543}"/>
    <dgm:cxn modelId="{4211CBC6-DD4B-4202-849D-70FC9EB0A9F6}" srcId="{047879DF-1DDE-48C8-B771-8F9A6DD83A10}" destId="{E77724A5-6799-46D1-99D5-A3BE33F4074C}" srcOrd="0" destOrd="0" parTransId="{5EC20FBF-3B20-491A-A19B-EA6472567F44}" sibTransId="{6CA34958-2E7A-4CEF-8EDA-946CC1E3348C}"/>
    <dgm:cxn modelId="{6226D9E7-5B5E-44EE-AA7A-ADC96E91E501}" type="presOf" srcId="{0F2EDB8F-76A0-4A75-B4B0-156403078D6B}" destId="{C28F1EDD-D9AE-4940-BBC9-9A69AB475C41}" srcOrd="0" destOrd="0" presId="urn:microsoft.com/office/officeart/2005/8/layout/radial6"/>
    <dgm:cxn modelId="{F3CE3DC5-D68C-48D2-B0AF-1F6212DEC4A6}" type="presOf" srcId="{047879DF-1DDE-48C8-B771-8F9A6DD83A10}" destId="{C667B401-B0F1-4056-A16E-4DFEED1A2C18}" srcOrd="0" destOrd="0" presId="urn:microsoft.com/office/officeart/2005/8/layout/radial6"/>
    <dgm:cxn modelId="{F73BEFBA-7743-49BC-845D-D12CA6F1461C}" type="presOf" srcId="{619BC777-AF0F-4819-A906-8DB58A6AE1DE}" destId="{0A4D08F6-D487-4C92-8263-F8BF875A4F45}" srcOrd="0" destOrd="0" presId="urn:microsoft.com/office/officeart/2005/8/layout/radial6"/>
    <dgm:cxn modelId="{1223A0BA-7784-4EC8-BF9A-A55955B7C322}" type="presOf" srcId="{DEAD919E-BD61-4264-BB41-85A058CE1C20}" destId="{D7A825A1-0F38-46D0-9803-35DE83DD93CB}" srcOrd="0" destOrd="0" presId="urn:microsoft.com/office/officeart/2005/8/layout/radial6"/>
    <dgm:cxn modelId="{3DF89A38-E559-42ED-AE23-27694090189B}" type="presOf" srcId="{B5A1C07F-1240-4E9D-996A-028327922D2F}" destId="{A73F56B9-7C82-45CE-AC91-28D230274789}" srcOrd="0" destOrd="0" presId="urn:microsoft.com/office/officeart/2005/8/layout/radial6"/>
    <dgm:cxn modelId="{13D8F2C5-7158-4F1E-8793-8C6EAE598E1C}" type="presOf" srcId="{4FAAAA83-CA93-4CC8-937F-ED27A3F03B1F}" destId="{A6656162-5360-4312-B840-4E1EABFB64FB}" srcOrd="0" destOrd="0" presId="urn:microsoft.com/office/officeart/2005/8/layout/radial6"/>
    <dgm:cxn modelId="{05E42919-5449-46DE-8098-776AD69E86B2}" type="presOf" srcId="{F746DE65-E3F6-4B1E-B523-1C369A6DA958}" destId="{2395B66B-1B65-454E-B2A1-8CB71F416A67}" srcOrd="0" destOrd="0" presId="urn:microsoft.com/office/officeart/2005/8/layout/radial6"/>
    <dgm:cxn modelId="{25E71437-B5FF-4AC0-990F-6F855AD4403D}" type="presParOf" srcId="{C667B401-B0F1-4056-A16E-4DFEED1A2C18}" destId="{200CD1C0-5499-44FD-A023-962DB608229C}" srcOrd="0" destOrd="0" presId="urn:microsoft.com/office/officeart/2005/8/layout/radial6"/>
    <dgm:cxn modelId="{DB7354D6-35C3-4939-940F-D1B87D11E3BB}" type="presParOf" srcId="{C667B401-B0F1-4056-A16E-4DFEED1A2C18}" destId="{D7A825A1-0F38-46D0-9803-35DE83DD93CB}" srcOrd="1" destOrd="0" presId="urn:microsoft.com/office/officeart/2005/8/layout/radial6"/>
    <dgm:cxn modelId="{94B94DA9-D83A-4987-8947-93A24D25DCCB}" type="presParOf" srcId="{C667B401-B0F1-4056-A16E-4DFEED1A2C18}" destId="{26CBE987-0782-4741-B674-40A891220D35}" srcOrd="2" destOrd="0" presId="urn:microsoft.com/office/officeart/2005/8/layout/radial6"/>
    <dgm:cxn modelId="{13540D01-3A33-4820-9863-27D83F455692}" type="presParOf" srcId="{C667B401-B0F1-4056-A16E-4DFEED1A2C18}" destId="{2395B66B-1B65-454E-B2A1-8CB71F416A67}" srcOrd="3" destOrd="0" presId="urn:microsoft.com/office/officeart/2005/8/layout/radial6"/>
    <dgm:cxn modelId="{557810CC-EAA9-4B8C-9164-5D2C8B70A75D}" type="presParOf" srcId="{C667B401-B0F1-4056-A16E-4DFEED1A2C18}" destId="{A73F56B9-7C82-45CE-AC91-28D230274789}" srcOrd="4" destOrd="0" presId="urn:microsoft.com/office/officeart/2005/8/layout/radial6"/>
    <dgm:cxn modelId="{1CAB8FE3-3F85-48E5-9612-473FB86C19BB}" type="presParOf" srcId="{C667B401-B0F1-4056-A16E-4DFEED1A2C18}" destId="{731FA2CF-F60D-4CD6-AF12-C15DD6434E13}" srcOrd="5" destOrd="0" presId="urn:microsoft.com/office/officeart/2005/8/layout/radial6"/>
    <dgm:cxn modelId="{B8C7E0CB-1895-4247-853E-E43BC8E867C1}" type="presParOf" srcId="{C667B401-B0F1-4056-A16E-4DFEED1A2C18}" destId="{C28F1EDD-D9AE-4940-BBC9-9A69AB475C41}" srcOrd="6" destOrd="0" presId="urn:microsoft.com/office/officeart/2005/8/layout/radial6"/>
    <dgm:cxn modelId="{46CE0002-9747-47D4-8925-8949CE129DF5}" type="presParOf" srcId="{C667B401-B0F1-4056-A16E-4DFEED1A2C18}" destId="{A6656162-5360-4312-B840-4E1EABFB64FB}" srcOrd="7" destOrd="0" presId="urn:microsoft.com/office/officeart/2005/8/layout/radial6"/>
    <dgm:cxn modelId="{D86D26F9-389C-416A-8D22-098A982EB1D5}" type="presParOf" srcId="{C667B401-B0F1-4056-A16E-4DFEED1A2C18}" destId="{4BEFC509-78BB-4B0D-B5AD-09BAB3657990}" srcOrd="8" destOrd="0" presId="urn:microsoft.com/office/officeart/2005/8/layout/radial6"/>
    <dgm:cxn modelId="{F8944BC7-BBD6-41B4-8013-F7B2101DC0DE}" type="presParOf" srcId="{C667B401-B0F1-4056-A16E-4DFEED1A2C18}" destId="{5780D1E8-97FB-4CC6-A4FF-5AAAE8FC6521}" srcOrd="9" destOrd="0" presId="urn:microsoft.com/office/officeart/2005/8/layout/radial6"/>
    <dgm:cxn modelId="{6FED7B7A-6B27-4291-B27D-2EAF0B1AD437}" type="presParOf" srcId="{C667B401-B0F1-4056-A16E-4DFEED1A2C18}" destId="{5B423AB4-FD4F-4063-95E2-359CDAB8CE5B}" srcOrd="10" destOrd="0" presId="urn:microsoft.com/office/officeart/2005/8/layout/radial6"/>
    <dgm:cxn modelId="{EA9496A9-70DE-4FB2-AF32-8F7B226EE001}" type="presParOf" srcId="{C667B401-B0F1-4056-A16E-4DFEED1A2C18}" destId="{876EAA45-A14F-46FF-8D62-3C03387B19F1}" srcOrd="11" destOrd="0" presId="urn:microsoft.com/office/officeart/2005/8/layout/radial6"/>
    <dgm:cxn modelId="{DA76061E-817B-4EAC-B8F6-068D7C295356}" type="presParOf" srcId="{C667B401-B0F1-4056-A16E-4DFEED1A2C18}" destId="{638E48FE-FFC3-4CC2-9F69-34BCEAE65535}" srcOrd="12" destOrd="0" presId="urn:microsoft.com/office/officeart/2005/8/layout/radial6"/>
    <dgm:cxn modelId="{35C0C62D-15F2-4C1D-B628-00798297F17B}" type="presParOf" srcId="{C667B401-B0F1-4056-A16E-4DFEED1A2C18}" destId="{B495F183-8E90-4099-8329-CDB13CF6D176}" srcOrd="13" destOrd="0" presId="urn:microsoft.com/office/officeart/2005/8/layout/radial6"/>
    <dgm:cxn modelId="{9556A9E7-74D4-429A-9C4C-BC6DDBE7AB93}" type="presParOf" srcId="{C667B401-B0F1-4056-A16E-4DFEED1A2C18}" destId="{DCBDF624-07E8-4D07-A6C6-E156D793D848}" srcOrd="14" destOrd="0" presId="urn:microsoft.com/office/officeart/2005/8/layout/radial6"/>
    <dgm:cxn modelId="{3554162D-FE91-4933-988F-1428E42CE2A3}" type="presParOf" srcId="{C667B401-B0F1-4056-A16E-4DFEED1A2C18}" destId="{0A4D08F6-D487-4C92-8263-F8BF875A4F4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47879DF-1DDE-48C8-B771-8F9A6DD83A10}" type="doc">
      <dgm:prSet loTypeId="urn:microsoft.com/office/officeart/2005/8/layout/radial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E77724A5-6799-46D1-99D5-A3BE33F4074C}">
      <dgm:prSet phldrT="[Tekst]"/>
      <dgm:spPr/>
      <dgm:t>
        <a:bodyPr/>
        <a:lstStyle/>
        <a:p>
          <a:pPr>
            <a:spcBef>
              <a:spcPts val="1800"/>
            </a:spcBef>
            <a:spcAft>
              <a:spcPts val="600"/>
            </a:spcAft>
          </a:pPr>
          <a:endParaRPr lang="pl-PL" dirty="0" smtClean="0"/>
        </a:p>
        <a:p>
          <a:pPr>
            <a:spcBef>
              <a:spcPts val="1800"/>
            </a:spcBef>
            <a:spcAft>
              <a:spcPts val="600"/>
            </a:spcAft>
          </a:pPr>
          <a:r>
            <a:rPr lang="pl-PL" dirty="0" smtClean="0"/>
            <a:t>Realizowane/ zrealizowane projekty </a:t>
          </a:r>
          <a:endParaRPr lang="pl-PL" dirty="0"/>
        </a:p>
      </dgm:t>
    </dgm:pt>
    <dgm:pt modelId="{5EC20FBF-3B20-491A-A19B-EA6472567F44}" type="parTrans" cxnId="{4211CBC6-DD4B-4202-849D-70FC9EB0A9F6}">
      <dgm:prSet/>
      <dgm:spPr/>
      <dgm:t>
        <a:bodyPr/>
        <a:lstStyle/>
        <a:p>
          <a:endParaRPr lang="pl-PL"/>
        </a:p>
      </dgm:t>
    </dgm:pt>
    <dgm:pt modelId="{6CA34958-2E7A-4CEF-8EDA-946CC1E3348C}" type="sibTrans" cxnId="{4211CBC6-DD4B-4202-849D-70FC9EB0A9F6}">
      <dgm:prSet/>
      <dgm:spPr/>
      <dgm:t>
        <a:bodyPr/>
        <a:lstStyle/>
        <a:p>
          <a:endParaRPr lang="pl-PL"/>
        </a:p>
      </dgm:t>
    </dgm:pt>
    <dgm:pt modelId="{78F78840-7D3A-4110-9FFF-3C61F9E78BD7}">
      <dgm:prSet phldrT="[Tekst]" custT="1"/>
      <dgm:spPr/>
      <dgm:t>
        <a:bodyPr/>
        <a:lstStyle/>
        <a:p>
          <a:r>
            <a:rPr lang="pl-PL" sz="1800" dirty="0" smtClean="0"/>
            <a:t>Mapa dotacji, wyszukiwarka projektów</a:t>
          </a:r>
          <a:endParaRPr lang="pl-PL" sz="1800" dirty="0"/>
        </a:p>
      </dgm:t>
    </dgm:pt>
    <dgm:pt modelId="{EF8328E5-0CBC-4D05-97A1-6AEBFC716A59}" type="parTrans" cxnId="{C5377A6A-F000-43F1-A6FA-E93EBB51917D}">
      <dgm:prSet/>
      <dgm:spPr/>
      <dgm:t>
        <a:bodyPr/>
        <a:lstStyle/>
        <a:p>
          <a:endParaRPr lang="pl-PL"/>
        </a:p>
      </dgm:t>
    </dgm:pt>
    <dgm:pt modelId="{619BC777-AF0F-4819-A906-8DB58A6AE1DE}" type="sibTrans" cxnId="{C5377A6A-F000-43F1-A6FA-E93EBB51917D}">
      <dgm:prSet/>
      <dgm:spPr/>
      <dgm:t>
        <a:bodyPr/>
        <a:lstStyle/>
        <a:p>
          <a:endParaRPr lang="pl-PL"/>
        </a:p>
      </dgm:t>
    </dgm:pt>
    <dgm:pt modelId="{4FAAAA83-CA93-4CC8-937F-ED27A3F03B1F}">
      <dgm:prSet phldrT="[Tekst]" custT="1"/>
      <dgm:spPr/>
      <dgm:t>
        <a:bodyPr/>
        <a:lstStyle/>
        <a:p>
          <a:r>
            <a:rPr lang="pl-PL" sz="1600" dirty="0" smtClean="0"/>
            <a:t>Strona </a:t>
          </a:r>
          <a:br>
            <a:rPr lang="pl-PL" sz="1600" dirty="0" smtClean="0"/>
          </a:br>
          <a:r>
            <a:rPr lang="pl-PL" sz="1600" dirty="0" smtClean="0"/>
            <a:t>RPO WM </a:t>
          </a:r>
          <a:br>
            <a:rPr lang="pl-PL" sz="1600" dirty="0" smtClean="0"/>
          </a:br>
          <a:r>
            <a:rPr lang="pl-PL" sz="1600" dirty="0" smtClean="0"/>
            <a:t>2014-2020 (zobacz efekty)</a:t>
          </a:r>
        </a:p>
      </dgm:t>
    </dgm:pt>
    <dgm:pt modelId="{9D6E824F-E20F-43D9-8B4A-A8D460E9A471}" type="parTrans" cxnId="{4289035A-975A-442A-A771-F7D090FB8558}">
      <dgm:prSet/>
      <dgm:spPr/>
      <dgm:t>
        <a:bodyPr/>
        <a:lstStyle/>
        <a:p>
          <a:endParaRPr lang="pl-PL"/>
        </a:p>
      </dgm:t>
    </dgm:pt>
    <dgm:pt modelId="{5FC759AD-2317-4A5C-A626-02C9A3027BF2}" type="sibTrans" cxnId="{4289035A-975A-442A-A771-F7D090FB8558}">
      <dgm:prSet/>
      <dgm:spPr/>
      <dgm:t>
        <a:bodyPr/>
        <a:lstStyle/>
        <a:p>
          <a:endParaRPr lang="pl-PL"/>
        </a:p>
      </dgm:t>
    </dgm:pt>
    <dgm:pt modelId="{69C3A97E-8311-4337-9813-2CA4338F0BD7}">
      <dgm:prSet phldrT="[Tekst]" custT="1"/>
      <dgm:spPr/>
      <dgm:t>
        <a:bodyPr/>
        <a:lstStyle/>
        <a:p>
          <a:r>
            <a:rPr lang="pl-PL" sz="1800" dirty="0" smtClean="0"/>
            <a:t>Publikacje</a:t>
          </a:r>
          <a:br>
            <a:rPr lang="pl-PL" sz="1800" dirty="0" smtClean="0"/>
          </a:br>
          <a:r>
            <a:rPr lang="pl-PL" sz="1800" dirty="0" smtClean="0"/>
            <a:t>(Perły Mazowsza , biuletyn)</a:t>
          </a:r>
        </a:p>
      </dgm:t>
    </dgm:pt>
    <dgm:pt modelId="{E883E687-08BA-4151-A7C4-8E267C64B414}" type="parTrans" cxnId="{FB2E36BC-ADD1-4128-99A0-6A5F61DBD19D}">
      <dgm:prSet/>
      <dgm:spPr/>
      <dgm:t>
        <a:bodyPr/>
        <a:lstStyle/>
        <a:p>
          <a:endParaRPr lang="pl-PL"/>
        </a:p>
      </dgm:t>
    </dgm:pt>
    <dgm:pt modelId="{66502279-5339-42C9-BF04-67C034406543}" type="sibTrans" cxnId="{FB2E36BC-ADD1-4128-99A0-6A5F61DBD19D}">
      <dgm:prSet/>
      <dgm:spPr/>
      <dgm:t>
        <a:bodyPr/>
        <a:lstStyle/>
        <a:p>
          <a:endParaRPr lang="pl-PL"/>
        </a:p>
      </dgm:t>
    </dgm:pt>
    <dgm:pt modelId="{B5A1C07F-1240-4E9D-996A-028327922D2F}">
      <dgm:prSet phldrT="[Teks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 smtClean="0"/>
            <a:t>Dni Otwarte Funduszy Europejskich</a:t>
          </a:r>
        </a:p>
      </dgm:t>
    </dgm:pt>
    <dgm:pt modelId="{546E1238-47E7-4341-9969-48791E70B105}" type="parTrans" cxnId="{86832291-7531-4DAB-9F1E-3B2A4B998153}">
      <dgm:prSet/>
      <dgm:spPr/>
      <dgm:t>
        <a:bodyPr/>
        <a:lstStyle/>
        <a:p>
          <a:endParaRPr lang="pl-PL"/>
        </a:p>
      </dgm:t>
    </dgm:pt>
    <dgm:pt modelId="{0F2EDB8F-76A0-4A75-B4B0-156403078D6B}" type="sibTrans" cxnId="{86832291-7531-4DAB-9F1E-3B2A4B998153}">
      <dgm:prSet/>
      <dgm:spPr/>
      <dgm:t>
        <a:bodyPr/>
        <a:lstStyle/>
        <a:p>
          <a:endParaRPr lang="pl-PL"/>
        </a:p>
      </dgm:t>
    </dgm:pt>
    <dgm:pt modelId="{DEAD919E-BD61-4264-BB41-85A058CE1C20}">
      <dgm:prSet phldrT="[Tekst]" custT="1"/>
      <dgm:spPr/>
      <dgm:t>
        <a:bodyPr/>
        <a:lstStyle/>
        <a:p>
          <a:r>
            <a:rPr lang="pl-PL" sz="1800" dirty="0" smtClean="0"/>
            <a:t>10. Forum Rozwoju Mazowsza, konferencje regionalne</a:t>
          </a:r>
          <a:endParaRPr lang="pl-PL" sz="1800" dirty="0"/>
        </a:p>
      </dgm:t>
    </dgm:pt>
    <dgm:pt modelId="{F746DE65-E3F6-4B1E-B523-1C369A6DA958}" type="sibTrans" cxnId="{50047C62-1138-4A4B-AF68-E460802FE3C7}">
      <dgm:prSet/>
      <dgm:spPr/>
      <dgm:t>
        <a:bodyPr/>
        <a:lstStyle/>
        <a:p>
          <a:endParaRPr lang="pl-PL"/>
        </a:p>
      </dgm:t>
    </dgm:pt>
    <dgm:pt modelId="{F9712CD6-FBB4-483C-93A1-BF2A8FADFB31}" type="parTrans" cxnId="{50047C62-1138-4A4B-AF68-E460802FE3C7}">
      <dgm:prSet/>
      <dgm:spPr/>
      <dgm:t>
        <a:bodyPr/>
        <a:lstStyle/>
        <a:p>
          <a:endParaRPr lang="pl-PL"/>
        </a:p>
      </dgm:t>
    </dgm:pt>
    <dgm:pt modelId="{C667B401-B0F1-4056-A16E-4DFEED1A2C18}" type="pres">
      <dgm:prSet presAssocID="{047879DF-1DDE-48C8-B771-8F9A6DD83A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00CD1C0-5499-44FD-A023-962DB608229C}" type="pres">
      <dgm:prSet presAssocID="{E77724A5-6799-46D1-99D5-A3BE33F4074C}" presName="centerShape" presStyleLbl="node0" presStyleIdx="0" presStyleCnt="1" custScaleX="157976" custScaleY="162370"/>
      <dgm:spPr/>
      <dgm:t>
        <a:bodyPr/>
        <a:lstStyle/>
        <a:p>
          <a:endParaRPr lang="pl-PL"/>
        </a:p>
      </dgm:t>
    </dgm:pt>
    <dgm:pt modelId="{D7A825A1-0F38-46D0-9803-35DE83DD93CB}" type="pres">
      <dgm:prSet presAssocID="{DEAD919E-BD61-4264-BB41-85A058CE1C20}" presName="node" presStyleLbl="node1" presStyleIdx="0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6CBE987-0782-4741-B674-40A891220D35}" type="pres">
      <dgm:prSet presAssocID="{DEAD919E-BD61-4264-BB41-85A058CE1C20}" presName="dummy" presStyleCnt="0"/>
      <dgm:spPr/>
    </dgm:pt>
    <dgm:pt modelId="{2395B66B-1B65-454E-B2A1-8CB71F416A67}" type="pres">
      <dgm:prSet presAssocID="{F746DE65-E3F6-4B1E-B523-1C369A6DA958}" presName="sibTrans" presStyleLbl="sibTrans2D1" presStyleIdx="0" presStyleCnt="5"/>
      <dgm:spPr/>
      <dgm:t>
        <a:bodyPr/>
        <a:lstStyle/>
        <a:p>
          <a:endParaRPr lang="pl-PL"/>
        </a:p>
      </dgm:t>
    </dgm:pt>
    <dgm:pt modelId="{A73F56B9-7C82-45CE-AC91-28D230274789}" type="pres">
      <dgm:prSet presAssocID="{B5A1C07F-1240-4E9D-996A-028327922D2F}" presName="node" presStyleLbl="node1" presStyleIdx="1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31FA2CF-F60D-4CD6-AF12-C15DD6434E13}" type="pres">
      <dgm:prSet presAssocID="{B5A1C07F-1240-4E9D-996A-028327922D2F}" presName="dummy" presStyleCnt="0"/>
      <dgm:spPr/>
    </dgm:pt>
    <dgm:pt modelId="{C28F1EDD-D9AE-4940-BBC9-9A69AB475C41}" type="pres">
      <dgm:prSet presAssocID="{0F2EDB8F-76A0-4A75-B4B0-156403078D6B}" presName="sibTrans" presStyleLbl="sibTrans2D1" presStyleIdx="1" presStyleCnt="5"/>
      <dgm:spPr/>
      <dgm:t>
        <a:bodyPr/>
        <a:lstStyle/>
        <a:p>
          <a:endParaRPr lang="pl-PL"/>
        </a:p>
      </dgm:t>
    </dgm:pt>
    <dgm:pt modelId="{A6656162-5360-4312-B840-4E1EABFB64FB}" type="pres">
      <dgm:prSet presAssocID="{4FAAAA83-CA93-4CC8-937F-ED27A3F03B1F}" presName="node" presStyleLbl="node1" presStyleIdx="2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BEFC509-78BB-4B0D-B5AD-09BAB3657990}" type="pres">
      <dgm:prSet presAssocID="{4FAAAA83-CA93-4CC8-937F-ED27A3F03B1F}" presName="dummy" presStyleCnt="0"/>
      <dgm:spPr/>
    </dgm:pt>
    <dgm:pt modelId="{5780D1E8-97FB-4CC6-A4FF-5AAAE8FC6521}" type="pres">
      <dgm:prSet presAssocID="{5FC759AD-2317-4A5C-A626-02C9A3027BF2}" presName="sibTrans" presStyleLbl="sibTrans2D1" presStyleIdx="2" presStyleCnt="5"/>
      <dgm:spPr/>
      <dgm:t>
        <a:bodyPr/>
        <a:lstStyle/>
        <a:p>
          <a:endParaRPr lang="pl-PL"/>
        </a:p>
      </dgm:t>
    </dgm:pt>
    <dgm:pt modelId="{5B423AB4-FD4F-4063-95E2-359CDAB8CE5B}" type="pres">
      <dgm:prSet presAssocID="{69C3A97E-8311-4337-9813-2CA4338F0BD7}" presName="node" presStyleLbl="node1" presStyleIdx="3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6EAA45-A14F-46FF-8D62-3C03387B19F1}" type="pres">
      <dgm:prSet presAssocID="{69C3A97E-8311-4337-9813-2CA4338F0BD7}" presName="dummy" presStyleCnt="0"/>
      <dgm:spPr/>
    </dgm:pt>
    <dgm:pt modelId="{638E48FE-FFC3-4CC2-9F69-34BCEAE65535}" type="pres">
      <dgm:prSet presAssocID="{66502279-5339-42C9-BF04-67C034406543}" presName="sibTrans" presStyleLbl="sibTrans2D1" presStyleIdx="3" presStyleCnt="5"/>
      <dgm:spPr/>
      <dgm:t>
        <a:bodyPr/>
        <a:lstStyle/>
        <a:p>
          <a:endParaRPr lang="pl-PL"/>
        </a:p>
      </dgm:t>
    </dgm:pt>
    <dgm:pt modelId="{B495F183-8E90-4099-8329-CDB13CF6D176}" type="pres">
      <dgm:prSet presAssocID="{78F78840-7D3A-4110-9FFF-3C61F9E78BD7}" presName="node" presStyleLbl="node1" presStyleIdx="4" presStyleCnt="5" custScaleX="138092" custScaleY="12773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BDF624-07E8-4D07-A6C6-E156D793D848}" type="pres">
      <dgm:prSet presAssocID="{78F78840-7D3A-4110-9FFF-3C61F9E78BD7}" presName="dummy" presStyleCnt="0"/>
      <dgm:spPr/>
    </dgm:pt>
    <dgm:pt modelId="{0A4D08F6-D487-4C92-8263-F8BF875A4F45}" type="pres">
      <dgm:prSet presAssocID="{619BC777-AF0F-4819-A906-8DB58A6AE1DE}" presName="sibTrans" presStyleLbl="sibTrans2D1" presStyleIdx="4" presStyleCnt="5"/>
      <dgm:spPr/>
      <dgm:t>
        <a:bodyPr/>
        <a:lstStyle/>
        <a:p>
          <a:endParaRPr lang="pl-PL"/>
        </a:p>
      </dgm:t>
    </dgm:pt>
  </dgm:ptLst>
  <dgm:cxnLst>
    <dgm:cxn modelId="{50047C62-1138-4A4B-AF68-E460802FE3C7}" srcId="{E77724A5-6799-46D1-99D5-A3BE33F4074C}" destId="{DEAD919E-BD61-4264-BB41-85A058CE1C20}" srcOrd="0" destOrd="0" parTransId="{F9712CD6-FBB4-483C-93A1-BF2A8FADFB31}" sibTransId="{F746DE65-E3F6-4B1E-B523-1C369A6DA958}"/>
    <dgm:cxn modelId="{079CC020-E6F0-42E3-B61A-CB8AC9DCF8B6}" type="presOf" srcId="{66502279-5339-42C9-BF04-67C034406543}" destId="{638E48FE-FFC3-4CC2-9F69-34BCEAE65535}" srcOrd="0" destOrd="0" presId="urn:microsoft.com/office/officeart/2005/8/layout/radial6"/>
    <dgm:cxn modelId="{3EE88E70-0E6C-4AB7-9CA4-C3FEFD059C16}" type="presOf" srcId="{69C3A97E-8311-4337-9813-2CA4338F0BD7}" destId="{5B423AB4-FD4F-4063-95E2-359CDAB8CE5B}" srcOrd="0" destOrd="0" presId="urn:microsoft.com/office/officeart/2005/8/layout/radial6"/>
    <dgm:cxn modelId="{86832291-7531-4DAB-9F1E-3B2A4B998153}" srcId="{E77724A5-6799-46D1-99D5-A3BE33F4074C}" destId="{B5A1C07F-1240-4E9D-996A-028327922D2F}" srcOrd="1" destOrd="0" parTransId="{546E1238-47E7-4341-9969-48791E70B105}" sibTransId="{0F2EDB8F-76A0-4A75-B4B0-156403078D6B}"/>
    <dgm:cxn modelId="{35DB001A-5A4B-4DC7-932A-1B6F1634688D}" type="presOf" srcId="{619BC777-AF0F-4819-A906-8DB58A6AE1DE}" destId="{0A4D08F6-D487-4C92-8263-F8BF875A4F45}" srcOrd="0" destOrd="0" presId="urn:microsoft.com/office/officeart/2005/8/layout/radial6"/>
    <dgm:cxn modelId="{94CF426D-1067-4F99-A892-D0CCF74EE4E2}" type="presOf" srcId="{E77724A5-6799-46D1-99D5-A3BE33F4074C}" destId="{200CD1C0-5499-44FD-A023-962DB608229C}" srcOrd="0" destOrd="0" presId="urn:microsoft.com/office/officeart/2005/8/layout/radial6"/>
    <dgm:cxn modelId="{383A5AEB-F3B4-4B9F-AA35-7A333CD26611}" type="presOf" srcId="{78F78840-7D3A-4110-9FFF-3C61F9E78BD7}" destId="{B495F183-8E90-4099-8329-CDB13CF6D176}" srcOrd="0" destOrd="0" presId="urn:microsoft.com/office/officeart/2005/8/layout/radial6"/>
    <dgm:cxn modelId="{C5377A6A-F000-43F1-A6FA-E93EBB51917D}" srcId="{E77724A5-6799-46D1-99D5-A3BE33F4074C}" destId="{78F78840-7D3A-4110-9FFF-3C61F9E78BD7}" srcOrd="4" destOrd="0" parTransId="{EF8328E5-0CBC-4D05-97A1-6AEBFC716A59}" sibTransId="{619BC777-AF0F-4819-A906-8DB58A6AE1DE}"/>
    <dgm:cxn modelId="{435502D3-55D6-47C2-9302-00E709B5338E}" type="presOf" srcId="{0F2EDB8F-76A0-4A75-B4B0-156403078D6B}" destId="{C28F1EDD-D9AE-4940-BBC9-9A69AB475C41}" srcOrd="0" destOrd="0" presId="urn:microsoft.com/office/officeart/2005/8/layout/radial6"/>
    <dgm:cxn modelId="{78495623-CE6A-4661-A9A3-51DFF8DAC048}" type="presOf" srcId="{047879DF-1DDE-48C8-B771-8F9A6DD83A10}" destId="{C667B401-B0F1-4056-A16E-4DFEED1A2C18}" srcOrd="0" destOrd="0" presId="urn:microsoft.com/office/officeart/2005/8/layout/radial6"/>
    <dgm:cxn modelId="{66BE0858-0619-43E0-BB79-DB13563FEFB4}" type="presOf" srcId="{B5A1C07F-1240-4E9D-996A-028327922D2F}" destId="{A73F56B9-7C82-45CE-AC91-28D230274789}" srcOrd="0" destOrd="0" presId="urn:microsoft.com/office/officeart/2005/8/layout/radial6"/>
    <dgm:cxn modelId="{3D6D97C7-06F7-4583-8FC1-92DE28FA8485}" type="presOf" srcId="{DEAD919E-BD61-4264-BB41-85A058CE1C20}" destId="{D7A825A1-0F38-46D0-9803-35DE83DD93CB}" srcOrd="0" destOrd="0" presId="urn:microsoft.com/office/officeart/2005/8/layout/radial6"/>
    <dgm:cxn modelId="{4289035A-975A-442A-A771-F7D090FB8558}" srcId="{E77724A5-6799-46D1-99D5-A3BE33F4074C}" destId="{4FAAAA83-CA93-4CC8-937F-ED27A3F03B1F}" srcOrd="2" destOrd="0" parTransId="{9D6E824F-E20F-43D9-8B4A-A8D460E9A471}" sibTransId="{5FC759AD-2317-4A5C-A626-02C9A3027BF2}"/>
    <dgm:cxn modelId="{FB2E36BC-ADD1-4128-99A0-6A5F61DBD19D}" srcId="{E77724A5-6799-46D1-99D5-A3BE33F4074C}" destId="{69C3A97E-8311-4337-9813-2CA4338F0BD7}" srcOrd="3" destOrd="0" parTransId="{E883E687-08BA-4151-A7C4-8E267C64B414}" sibTransId="{66502279-5339-42C9-BF04-67C034406543}"/>
    <dgm:cxn modelId="{4211CBC6-DD4B-4202-849D-70FC9EB0A9F6}" srcId="{047879DF-1DDE-48C8-B771-8F9A6DD83A10}" destId="{E77724A5-6799-46D1-99D5-A3BE33F4074C}" srcOrd="0" destOrd="0" parTransId="{5EC20FBF-3B20-491A-A19B-EA6472567F44}" sibTransId="{6CA34958-2E7A-4CEF-8EDA-946CC1E3348C}"/>
    <dgm:cxn modelId="{B6343FC0-F996-4E92-8F29-87FB79C13869}" type="presOf" srcId="{5FC759AD-2317-4A5C-A626-02C9A3027BF2}" destId="{5780D1E8-97FB-4CC6-A4FF-5AAAE8FC6521}" srcOrd="0" destOrd="0" presId="urn:microsoft.com/office/officeart/2005/8/layout/radial6"/>
    <dgm:cxn modelId="{0EF6CAF7-A1C2-49EE-AFC6-D6B1FFE84C1B}" type="presOf" srcId="{4FAAAA83-CA93-4CC8-937F-ED27A3F03B1F}" destId="{A6656162-5360-4312-B840-4E1EABFB64FB}" srcOrd="0" destOrd="0" presId="urn:microsoft.com/office/officeart/2005/8/layout/radial6"/>
    <dgm:cxn modelId="{95DE2345-1213-4B42-9CB5-48D730D6CCD1}" type="presOf" srcId="{F746DE65-E3F6-4B1E-B523-1C369A6DA958}" destId="{2395B66B-1B65-454E-B2A1-8CB71F416A67}" srcOrd="0" destOrd="0" presId="urn:microsoft.com/office/officeart/2005/8/layout/radial6"/>
    <dgm:cxn modelId="{684EF4A7-251C-4742-A265-F268F6EBB8FB}" type="presParOf" srcId="{C667B401-B0F1-4056-A16E-4DFEED1A2C18}" destId="{200CD1C0-5499-44FD-A023-962DB608229C}" srcOrd="0" destOrd="0" presId="urn:microsoft.com/office/officeart/2005/8/layout/radial6"/>
    <dgm:cxn modelId="{16984037-BD74-435E-B85A-50E40FE1B5CC}" type="presParOf" srcId="{C667B401-B0F1-4056-A16E-4DFEED1A2C18}" destId="{D7A825A1-0F38-46D0-9803-35DE83DD93CB}" srcOrd="1" destOrd="0" presId="urn:microsoft.com/office/officeart/2005/8/layout/radial6"/>
    <dgm:cxn modelId="{6B666A5D-9AA4-43D7-80DA-B5028EA3D8C0}" type="presParOf" srcId="{C667B401-B0F1-4056-A16E-4DFEED1A2C18}" destId="{26CBE987-0782-4741-B674-40A891220D35}" srcOrd="2" destOrd="0" presId="urn:microsoft.com/office/officeart/2005/8/layout/radial6"/>
    <dgm:cxn modelId="{26F08C71-D7AF-4A4F-9BE9-8B0E6CA95360}" type="presParOf" srcId="{C667B401-B0F1-4056-A16E-4DFEED1A2C18}" destId="{2395B66B-1B65-454E-B2A1-8CB71F416A67}" srcOrd="3" destOrd="0" presId="urn:microsoft.com/office/officeart/2005/8/layout/radial6"/>
    <dgm:cxn modelId="{45AC4E1C-7F8D-4839-BB5A-FF4B7E7064DB}" type="presParOf" srcId="{C667B401-B0F1-4056-A16E-4DFEED1A2C18}" destId="{A73F56B9-7C82-45CE-AC91-28D230274789}" srcOrd="4" destOrd="0" presId="urn:microsoft.com/office/officeart/2005/8/layout/radial6"/>
    <dgm:cxn modelId="{DF3A85AC-BBB8-419F-8FE9-2499EB1E1969}" type="presParOf" srcId="{C667B401-B0F1-4056-A16E-4DFEED1A2C18}" destId="{731FA2CF-F60D-4CD6-AF12-C15DD6434E13}" srcOrd="5" destOrd="0" presId="urn:microsoft.com/office/officeart/2005/8/layout/radial6"/>
    <dgm:cxn modelId="{5BD0553B-3AB1-41F6-9179-3D7E828729A8}" type="presParOf" srcId="{C667B401-B0F1-4056-A16E-4DFEED1A2C18}" destId="{C28F1EDD-D9AE-4940-BBC9-9A69AB475C41}" srcOrd="6" destOrd="0" presId="urn:microsoft.com/office/officeart/2005/8/layout/radial6"/>
    <dgm:cxn modelId="{9CE2E73F-7F2F-4CCD-8B7F-68B2B1706BD5}" type="presParOf" srcId="{C667B401-B0F1-4056-A16E-4DFEED1A2C18}" destId="{A6656162-5360-4312-B840-4E1EABFB64FB}" srcOrd="7" destOrd="0" presId="urn:microsoft.com/office/officeart/2005/8/layout/radial6"/>
    <dgm:cxn modelId="{FC92B2D9-4B57-4B2C-A8E9-11552EC428A8}" type="presParOf" srcId="{C667B401-B0F1-4056-A16E-4DFEED1A2C18}" destId="{4BEFC509-78BB-4B0D-B5AD-09BAB3657990}" srcOrd="8" destOrd="0" presId="urn:microsoft.com/office/officeart/2005/8/layout/radial6"/>
    <dgm:cxn modelId="{55FBF202-6334-4817-A3B4-F5E3D0ABAB5D}" type="presParOf" srcId="{C667B401-B0F1-4056-A16E-4DFEED1A2C18}" destId="{5780D1E8-97FB-4CC6-A4FF-5AAAE8FC6521}" srcOrd="9" destOrd="0" presId="urn:microsoft.com/office/officeart/2005/8/layout/radial6"/>
    <dgm:cxn modelId="{22534FA0-FB17-4EE4-85A9-5869B73DF60A}" type="presParOf" srcId="{C667B401-B0F1-4056-A16E-4DFEED1A2C18}" destId="{5B423AB4-FD4F-4063-95E2-359CDAB8CE5B}" srcOrd="10" destOrd="0" presId="urn:microsoft.com/office/officeart/2005/8/layout/radial6"/>
    <dgm:cxn modelId="{8FB5B6F4-0819-4749-9870-E5496E4A0660}" type="presParOf" srcId="{C667B401-B0F1-4056-A16E-4DFEED1A2C18}" destId="{876EAA45-A14F-46FF-8D62-3C03387B19F1}" srcOrd="11" destOrd="0" presId="urn:microsoft.com/office/officeart/2005/8/layout/radial6"/>
    <dgm:cxn modelId="{FB2611DB-5E04-4F40-AF89-CE397E83D69C}" type="presParOf" srcId="{C667B401-B0F1-4056-A16E-4DFEED1A2C18}" destId="{638E48FE-FFC3-4CC2-9F69-34BCEAE65535}" srcOrd="12" destOrd="0" presId="urn:microsoft.com/office/officeart/2005/8/layout/radial6"/>
    <dgm:cxn modelId="{E4FD9CCB-2209-46D1-9F36-479F555AB152}" type="presParOf" srcId="{C667B401-B0F1-4056-A16E-4DFEED1A2C18}" destId="{B495F183-8E90-4099-8329-CDB13CF6D176}" srcOrd="13" destOrd="0" presId="urn:microsoft.com/office/officeart/2005/8/layout/radial6"/>
    <dgm:cxn modelId="{55FD673B-DA3F-4A0E-BA94-6660BC21EDF5}" type="presParOf" srcId="{C667B401-B0F1-4056-A16E-4DFEED1A2C18}" destId="{DCBDF624-07E8-4D07-A6C6-E156D793D848}" srcOrd="14" destOrd="0" presId="urn:microsoft.com/office/officeart/2005/8/layout/radial6"/>
    <dgm:cxn modelId="{79F691C2-BA61-4FFD-AD28-9BFA5530CFEE}" type="presParOf" srcId="{C667B401-B0F1-4056-A16E-4DFEED1A2C18}" destId="{0A4D08F6-D487-4C92-8263-F8BF875A4F4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E6A8B3-DB21-43F2-B755-E0975CF0093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8E01763F-46F8-4FB9-81EB-B08D8591F7DE}">
      <dgm:prSet phldrT="[Tekst]" custT="1"/>
      <dgm:spPr/>
      <dgm:t>
        <a:bodyPr/>
        <a:lstStyle/>
        <a:p>
          <a:r>
            <a:rPr lang="pl-PL" sz="1600" b="1" i="1" dirty="0" smtClean="0">
              <a:solidFill>
                <a:schemeClr val="tx1"/>
              </a:solidFill>
            </a:rPr>
            <a:t>MJWPU</a:t>
          </a:r>
          <a:r>
            <a:rPr lang="pl-PL" sz="1600" i="1" dirty="0" smtClean="0">
              <a:solidFill>
                <a:schemeClr val="tx1"/>
              </a:solidFill>
            </a:rPr>
            <a:t> przeprowadzi kampanię informacyjno-promocyjną dotycząca ogólnie naborów </a:t>
          </a:r>
          <a:br>
            <a:rPr lang="pl-PL" sz="1600" i="1" dirty="0" smtClean="0">
              <a:solidFill>
                <a:schemeClr val="tx1"/>
              </a:solidFill>
            </a:rPr>
          </a:br>
          <a:r>
            <a:rPr lang="pl-PL" sz="1600" i="1" dirty="0" smtClean="0">
              <a:solidFill>
                <a:schemeClr val="tx1"/>
              </a:solidFill>
            </a:rPr>
            <a:t>RPO WM. Realizacja: luty – grudzień 2019 roku</a:t>
          </a:r>
          <a:endParaRPr lang="pl-PL" sz="1600" dirty="0">
            <a:solidFill>
              <a:schemeClr val="tx1"/>
            </a:solidFill>
          </a:endParaRPr>
        </a:p>
      </dgm:t>
    </dgm:pt>
    <dgm:pt modelId="{3A9DE341-03FC-4607-BBFD-A6495E42D85F}" type="parTrans" cxnId="{AC1AC3C8-60E5-4888-9FE3-5B9011485DFA}">
      <dgm:prSet/>
      <dgm:spPr/>
      <dgm:t>
        <a:bodyPr/>
        <a:lstStyle/>
        <a:p>
          <a:endParaRPr lang="pl-PL"/>
        </a:p>
      </dgm:t>
    </dgm:pt>
    <dgm:pt modelId="{00F14EF7-3C4D-4558-A168-38D3BDDA7367}" type="sibTrans" cxnId="{AC1AC3C8-60E5-4888-9FE3-5B9011485DFA}">
      <dgm:prSet/>
      <dgm:spPr/>
      <dgm:t>
        <a:bodyPr/>
        <a:lstStyle/>
        <a:p>
          <a:endParaRPr lang="pl-PL"/>
        </a:p>
      </dgm:t>
    </dgm:pt>
    <dgm:pt modelId="{1F6E9E03-C564-4496-A265-1DDCA8A66B3D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pl-PL" sz="1600" b="1" i="1" dirty="0" smtClean="0">
              <a:solidFill>
                <a:schemeClr val="tx1"/>
              </a:solidFill>
            </a:rPr>
            <a:t>Cel 1.</a:t>
          </a:r>
          <a:r>
            <a:rPr lang="pl-PL" sz="1600" i="1" dirty="0" smtClean="0">
              <a:solidFill>
                <a:schemeClr val="tx1"/>
              </a:solidFill>
            </a:rPr>
            <a:t> Zwiększenie poziomu wykorzystania alokacji dostępnej w konkursach ogłaszanych </a:t>
          </a:r>
          <a:br>
            <a:rPr lang="pl-PL" sz="1600" i="1" dirty="0" smtClean="0">
              <a:solidFill>
                <a:schemeClr val="tx1"/>
              </a:solidFill>
            </a:rPr>
          </a:br>
          <a:r>
            <a:rPr lang="pl-PL" sz="1600" i="1" dirty="0" smtClean="0">
              <a:solidFill>
                <a:schemeClr val="tx1"/>
              </a:solidFill>
            </a:rPr>
            <a:t>w 2019 i 2020 roku. </a:t>
          </a:r>
        </a:p>
        <a:p>
          <a:pPr>
            <a:spcAft>
              <a:spcPct val="35000"/>
            </a:spcAft>
          </a:pPr>
          <a:r>
            <a:rPr lang="pl-PL" sz="1600" b="1" i="1" dirty="0" smtClean="0">
              <a:solidFill>
                <a:schemeClr val="tx1"/>
              </a:solidFill>
            </a:rPr>
            <a:t>Cel 2. </a:t>
          </a:r>
          <a:r>
            <a:rPr lang="pl-PL" sz="1600" i="1" dirty="0" smtClean="0">
              <a:solidFill>
                <a:schemeClr val="tx1"/>
              </a:solidFill>
            </a:rPr>
            <a:t>Zwiększenie poziomu wykorzystania alokacji dostępnej pod kątem przedsiębiorców z sektora MŚP </a:t>
          </a:r>
          <a:br>
            <a:rPr lang="pl-PL" sz="1600" i="1" dirty="0" smtClean="0">
              <a:solidFill>
                <a:schemeClr val="tx1"/>
              </a:solidFill>
            </a:rPr>
          </a:br>
          <a:r>
            <a:rPr lang="pl-PL" sz="1600" i="1" dirty="0" smtClean="0">
              <a:solidFill>
                <a:schemeClr val="tx1"/>
              </a:solidFill>
            </a:rPr>
            <a:t>(ale też z uwzględnieniem IOB i sektora </a:t>
          </a:r>
          <a:r>
            <a:rPr lang="pl-PL" sz="1600" i="1" dirty="0" err="1" smtClean="0">
              <a:solidFill>
                <a:schemeClr val="tx1"/>
              </a:solidFill>
            </a:rPr>
            <a:t>B+R</a:t>
          </a:r>
          <a:r>
            <a:rPr lang="pl-PL" sz="1600" i="1" dirty="0" smtClean="0">
              <a:solidFill>
                <a:schemeClr val="tx1"/>
              </a:solidFill>
            </a:rPr>
            <a:t> współpracującego z przedsiębiorcami)</a:t>
          </a:r>
          <a:endParaRPr lang="pl-PL" sz="1600" i="1" dirty="0">
            <a:solidFill>
              <a:schemeClr val="tx1"/>
            </a:solidFill>
          </a:endParaRPr>
        </a:p>
      </dgm:t>
    </dgm:pt>
    <dgm:pt modelId="{31D5FF70-7F96-43AD-B2BE-107153A37624}" type="parTrans" cxnId="{ECED82E2-B231-4702-B5F4-69A3893B384D}">
      <dgm:prSet/>
      <dgm:spPr/>
      <dgm:t>
        <a:bodyPr/>
        <a:lstStyle/>
        <a:p>
          <a:endParaRPr lang="pl-PL"/>
        </a:p>
      </dgm:t>
    </dgm:pt>
    <dgm:pt modelId="{1EA74318-1863-4B69-B904-C5F5E7D35162}" type="sibTrans" cxnId="{ECED82E2-B231-4702-B5F4-69A3893B384D}">
      <dgm:prSet/>
      <dgm:spPr/>
      <dgm:t>
        <a:bodyPr/>
        <a:lstStyle/>
        <a:p>
          <a:endParaRPr lang="pl-PL"/>
        </a:p>
      </dgm:t>
    </dgm:pt>
    <dgm:pt modelId="{3FF499C8-A8C5-4E68-B922-1134D22D88DF}">
      <dgm:prSet phldrT="[Tekst]" custT="1"/>
      <dgm:spPr/>
      <dgm:t>
        <a:bodyPr/>
        <a:lstStyle/>
        <a:p>
          <a:r>
            <a:rPr lang="pl-PL" sz="1600" i="1" dirty="0" smtClean="0">
              <a:solidFill>
                <a:schemeClr val="tx1"/>
              </a:solidFill>
            </a:rPr>
            <a:t>W ramach obu kampanii będą wykorzystywane media o zasięgu regionalnym i lokalnym </a:t>
          </a:r>
          <a:endParaRPr lang="pl-PL" sz="1600" dirty="0">
            <a:solidFill>
              <a:schemeClr val="tx1"/>
            </a:solidFill>
          </a:endParaRPr>
        </a:p>
      </dgm:t>
    </dgm:pt>
    <dgm:pt modelId="{B35E6D41-4577-4109-ABB6-F29ADCC3E541}" type="parTrans" cxnId="{CA928260-3DD1-418F-83DD-69B30AF173EE}">
      <dgm:prSet/>
      <dgm:spPr/>
      <dgm:t>
        <a:bodyPr/>
        <a:lstStyle/>
        <a:p>
          <a:endParaRPr lang="pl-PL"/>
        </a:p>
      </dgm:t>
    </dgm:pt>
    <dgm:pt modelId="{F9EC0BD4-CA20-4C8F-881C-BFE00E52F85B}" type="sibTrans" cxnId="{CA928260-3DD1-418F-83DD-69B30AF173EE}">
      <dgm:prSet/>
      <dgm:spPr/>
      <dgm:t>
        <a:bodyPr/>
        <a:lstStyle/>
        <a:p>
          <a:endParaRPr lang="pl-PL"/>
        </a:p>
      </dgm:t>
    </dgm:pt>
    <dgm:pt modelId="{C265DB9B-DC07-4089-A101-F77653A37578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l-PL" sz="1600" b="1" i="1" dirty="0" smtClean="0">
              <a:solidFill>
                <a:schemeClr val="tx1"/>
              </a:solidFill>
            </a:rPr>
            <a:t>MJWPU</a:t>
          </a:r>
          <a:r>
            <a:rPr lang="pl-PL" sz="1600" i="1" dirty="0" smtClean="0">
              <a:solidFill>
                <a:schemeClr val="tx1"/>
              </a:solidFill>
            </a:rPr>
            <a:t> przeprowadzi kampanię informacyjno-promocyjną dotycząca konkretnych naborów RPO WM </a:t>
          </a:r>
          <a:br>
            <a:rPr lang="pl-PL" sz="1600" i="1" dirty="0" smtClean="0">
              <a:solidFill>
                <a:schemeClr val="tx1"/>
              </a:solidFill>
            </a:rPr>
          </a:br>
          <a:r>
            <a:rPr lang="pl-PL" sz="1600" i="1" dirty="0" smtClean="0">
              <a:solidFill>
                <a:schemeClr val="tx1"/>
              </a:solidFill>
            </a:rPr>
            <a:t>dedykowanych MŚP. </a:t>
          </a:r>
          <a:br>
            <a:rPr lang="pl-PL" sz="1600" i="1" dirty="0" smtClean="0">
              <a:solidFill>
                <a:schemeClr val="tx1"/>
              </a:solidFill>
            </a:rPr>
          </a:br>
          <a:r>
            <a:rPr lang="pl-PL" sz="1600" i="1" dirty="0" smtClean="0">
              <a:solidFill>
                <a:schemeClr val="tx1"/>
              </a:solidFill>
            </a:rPr>
            <a:t>Realizacja: lipiec– listopad 2019 roku</a:t>
          </a:r>
          <a:endParaRPr lang="pl-PL" sz="1600" i="1" dirty="0">
            <a:solidFill>
              <a:schemeClr val="tx1"/>
            </a:solidFill>
          </a:endParaRPr>
        </a:p>
      </dgm:t>
    </dgm:pt>
    <dgm:pt modelId="{E82A70F2-A4D7-4A9B-9A0B-3F3DE3712075}" type="parTrans" cxnId="{6D3539A7-CA59-4EE3-AB77-721CE6B86804}">
      <dgm:prSet/>
      <dgm:spPr/>
      <dgm:t>
        <a:bodyPr/>
        <a:lstStyle/>
        <a:p>
          <a:endParaRPr lang="pl-PL"/>
        </a:p>
      </dgm:t>
    </dgm:pt>
    <dgm:pt modelId="{1D7A3B41-497E-425D-9E08-03F39D69739B}" type="sibTrans" cxnId="{6D3539A7-CA59-4EE3-AB77-721CE6B86804}">
      <dgm:prSet/>
      <dgm:spPr/>
      <dgm:t>
        <a:bodyPr/>
        <a:lstStyle/>
        <a:p>
          <a:endParaRPr lang="pl-PL"/>
        </a:p>
      </dgm:t>
    </dgm:pt>
    <dgm:pt modelId="{448B5B47-01E0-4A9A-8AB4-6423EA3B66C1}" type="pres">
      <dgm:prSet presAssocID="{68E6A8B3-DB21-43F2-B755-E0975CF009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F129267-018E-414A-B993-8225358B264C}" type="pres">
      <dgm:prSet presAssocID="{8E01763F-46F8-4FB9-81EB-B08D8591F7DE}" presName="parentText" presStyleLbl="node1" presStyleIdx="0" presStyleCnt="4" custScaleY="50667" custLinFactNeighborX="-437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1B904ED-1175-479A-B863-5CDCDB36BE1D}" type="pres">
      <dgm:prSet presAssocID="{00F14EF7-3C4D-4558-A168-38D3BDDA7367}" presName="spacer" presStyleCnt="0"/>
      <dgm:spPr/>
    </dgm:pt>
    <dgm:pt modelId="{47BAFE96-D9D0-4A89-AA59-CA437ECD02CC}" type="pres">
      <dgm:prSet presAssocID="{C265DB9B-DC07-4089-A101-F77653A37578}" presName="parentText" presStyleLbl="node1" presStyleIdx="1" presStyleCnt="4" custScaleY="6916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D6E987-A7DF-4136-A202-02A467E991E8}" type="pres">
      <dgm:prSet presAssocID="{1D7A3B41-497E-425D-9E08-03F39D69739B}" presName="spacer" presStyleCnt="0"/>
      <dgm:spPr/>
    </dgm:pt>
    <dgm:pt modelId="{B6E441D6-F494-4F4D-BFE7-C5063F3A4A25}" type="pres">
      <dgm:prSet presAssocID="{1F6E9E03-C564-4496-A265-1DDCA8A66B3D}" presName="parentText" presStyleLbl="node1" presStyleIdx="2" presStyleCnt="4" custScaleY="12356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A5CD265-D21F-4726-8A35-13AA73EEBFE3}" type="pres">
      <dgm:prSet presAssocID="{1EA74318-1863-4B69-B904-C5F5E7D35162}" presName="spacer" presStyleCnt="0"/>
      <dgm:spPr/>
    </dgm:pt>
    <dgm:pt modelId="{2E346C09-2090-4A4E-A0AE-DC000EC41011}" type="pres">
      <dgm:prSet presAssocID="{3FF499C8-A8C5-4E68-B922-1134D22D88DF}" presName="parentText" presStyleLbl="node1" presStyleIdx="3" presStyleCnt="4" custScaleY="28816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C1AC3C8-60E5-4888-9FE3-5B9011485DFA}" srcId="{68E6A8B3-DB21-43F2-B755-E0975CF00931}" destId="{8E01763F-46F8-4FB9-81EB-B08D8591F7DE}" srcOrd="0" destOrd="0" parTransId="{3A9DE341-03FC-4607-BBFD-A6495E42D85F}" sibTransId="{00F14EF7-3C4D-4558-A168-38D3BDDA7367}"/>
    <dgm:cxn modelId="{D65CEA37-C3B9-4850-A986-3AE68C064FF3}" type="presOf" srcId="{68E6A8B3-DB21-43F2-B755-E0975CF00931}" destId="{448B5B47-01E0-4A9A-8AB4-6423EA3B66C1}" srcOrd="0" destOrd="0" presId="urn:microsoft.com/office/officeart/2005/8/layout/vList2"/>
    <dgm:cxn modelId="{CA928260-3DD1-418F-83DD-69B30AF173EE}" srcId="{68E6A8B3-DB21-43F2-B755-E0975CF00931}" destId="{3FF499C8-A8C5-4E68-B922-1134D22D88DF}" srcOrd="3" destOrd="0" parTransId="{B35E6D41-4577-4109-ABB6-F29ADCC3E541}" sibTransId="{F9EC0BD4-CA20-4C8F-881C-BFE00E52F85B}"/>
    <dgm:cxn modelId="{E155942D-EB69-40C7-B96A-96D8BA42DD50}" type="presOf" srcId="{8E01763F-46F8-4FB9-81EB-B08D8591F7DE}" destId="{9F129267-018E-414A-B993-8225358B264C}" srcOrd="0" destOrd="0" presId="urn:microsoft.com/office/officeart/2005/8/layout/vList2"/>
    <dgm:cxn modelId="{7B6463BD-E98F-43AB-A723-79B96BF72232}" type="presOf" srcId="{3FF499C8-A8C5-4E68-B922-1134D22D88DF}" destId="{2E346C09-2090-4A4E-A0AE-DC000EC41011}" srcOrd="0" destOrd="0" presId="urn:microsoft.com/office/officeart/2005/8/layout/vList2"/>
    <dgm:cxn modelId="{ECED82E2-B231-4702-B5F4-69A3893B384D}" srcId="{68E6A8B3-DB21-43F2-B755-E0975CF00931}" destId="{1F6E9E03-C564-4496-A265-1DDCA8A66B3D}" srcOrd="2" destOrd="0" parTransId="{31D5FF70-7F96-43AD-B2BE-107153A37624}" sibTransId="{1EA74318-1863-4B69-B904-C5F5E7D35162}"/>
    <dgm:cxn modelId="{80B9A74E-81AF-4116-8350-3CC3E54562AC}" type="presOf" srcId="{C265DB9B-DC07-4089-A101-F77653A37578}" destId="{47BAFE96-D9D0-4A89-AA59-CA437ECD02CC}" srcOrd="0" destOrd="0" presId="urn:microsoft.com/office/officeart/2005/8/layout/vList2"/>
    <dgm:cxn modelId="{189F311B-62DF-4F2F-A496-C1CEE8396102}" type="presOf" srcId="{1F6E9E03-C564-4496-A265-1DDCA8A66B3D}" destId="{B6E441D6-F494-4F4D-BFE7-C5063F3A4A25}" srcOrd="0" destOrd="0" presId="urn:microsoft.com/office/officeart/2005/8/layout/vList2"/>
    <dgm:cxn modelId="{6D3539A7-CA59-4EE3-AB77-721CE6B86804}" srcId="{68E6A8B3-DB21-43F2-B755-E0975CF00931}" destId="{C265DB9B-DC07-4089-A101-F77653A37578}" srcOrd="1" destOrd="0" parTransId="{E82A70F2-A4D7-4A9B-9A0B-3F3DE3712075}" sibTransId="{1D7A3B41-497E-425D-9E08-03F39D69739B}"/>
    <dgm:cxn modelId="{6AEB0982-7B13-4E32-ABB7-567E5308ACA6}" type="presParOf" srcId="{448B5B47-01E0-4A9A-8AB4-6423EA3B66C1}" destId="{9F129267-018E-414A-B993-8225358B264C}" srcOrd="0" destOrd="0" presId="urn:microsoft.com/office/officeart/2005/8/layout/vList2"/>
    <dgm:cxn modelId="{4BC7707C-948E-4E99-A0F8-CA72A2468D93}" type="presParOf" srcId="{448B5B47-01E0-4A9A-8AB4-6423EA3B66C1}" destId="{D1B904ED-1175-479A-B863-5CDCDB36BE1D}" srcOrd="1" destOrd="0" presId="urn:microsoft.com/office/officeart/2005/8/layout/vList2"/>
    <dgm:cxn modelId="{2E22701F-0B79-48A6-823D-ACE87E33D40E}" type="presParOf" srcId="{448B5B47-01E0-4A9A-8AB4-6423EA3B66C1}" destId="{47BAFE96-D9D0-4A89-AA59-CA437ECD02CC}" srcOrd="2" destOrd="0" presId="urn:microsoft.com/office/officeart/2005/8/layout/vList2"/>
    <dgm:cxn modelId="{C6E50531-B0A8-405A-90D1-9B6EEB434B23}" type="presParOf" srcId="{448B5B47-01E0-4A9A-8AB4-6423EA3B66C1}" destId="{55D6E987-A7DF-4136-A202-02A467E991E8}" srcOrd="3" destOrd="0" presId="urn:microsoft.com/office/officeart/2005/8/layout/vList2"/>
    <dgm:cxn modelId="{C47F4338-BF2A-4D62-AE68-FBD8A18C9DFC}" type="presParOf" srcId="{448B5B47-01E0-4A9A-8AB4-6423EA3B66C1}" destId="{B6E441D6-F494-4F4D-BFE7-C5063F3A4A25}" srcOrd="4" destOrd="0" presId="urn:microsoft.com/office/officeart/2005/8/layout/vList2"/>
    <dgm:cxn modelId="{3CE1845F-42E9-4D72-B024-D934522C1D94}" type="presParOf" srcId="{448B5B47-01E0-4A9A-8AB4-6423EA3B66C1}" destId="{DA5CD265-D21F-4726-8A35-13AA73EEBFE3}" srcOrd="5" destOrd="0" presId="urn:microsoft.com/office/officeart/2005/8/layout/vList2"/>
    <dgm:cxn modelId="{D3618289-9683-4138-9110-E079B68F7A46}" type="presParOf" srcId="{448B5B47-01E0-4A9A-8AB4-6423EA3B66C1}" destId="{2E346C09-2090-4A4E-A0AE-DC000EC4101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D9A966E-57A8-44E5-93BC-117D3DC3C034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FB2C2F-8480-40CF-8AC5-A118645C11B7}">
      <dgm:prSet phldrT="[Tekst]" custT="1"/>
      <dgm:spPr>
        <a:solidFill>
          <a:srgbClr val="FF0000"/>
        </a:solidFill>
      </dgm:spPr>
      <dgm:t>
        <a:bodyPr/>
        <a:lstStyle/>
        <a:p>
          <a:r>
            <a:rPr lang="pl-PL" sz="1600" b="1" dirty="0" err="1" smtClean="0"/>
            <a:t>Social</a:t>
          </a:r>
          <a:r>
            <a:rPr lang="pl-PL" sz="1600" b="1" dirty="0" smtClean="0"/>
            <a:t> media </a:t>
          </a:r>
          <a:br>
            <a:rPr lang="pl-PL" sz="1600" b="1" dirty="0" smtClean="0"/>
          </a:br>
          <a:r>
            <a:rPr lang="pl-PL" sz="1600" b="1" dirty="0" smtClean="0"/>
            <a:t>(FB, YT, TT)</a:t>
          </a:r>
          <a:endParaRPr lang="pl-PL" sz="1600" dirty="0"/>
        </a:p>
      </dgm:t>
    </dgm:pt>
    <dgm:pt modelId="{98204794-95A0-4998-BCA6-11B1AFE1DC32}" type="parTrans" cxnId="{A401C72A-68EB-4CB7-8753-69422EC1F460}">
      <dgm:prSet/>
      <dgm:spPr/>
      <dgm:t>
        <a:bodyPr/>
        <a:lstStyle/>
        <a:p>
          <a:endParaRPr lang="pl-PL"/>
        </a:p>
      </dgm:t>
    </dgm:pt>
    <dgm:pt modelId="{2DBA187E-B2AF-4E07-9A85-1362E84B2406}" type="sibTrans" cxnId="{A401C72A-68EB-4CB7-8753-69422EC1F460}">
      <dgm:prSet/>
      <dgm:spPr/>
      <dgm:t>
        <a:bodyPr/>
        <a:lstStyle/>
        <a:p>
          <a:endParaRPr lang="pl-PL"/>
        </a:p>
      </dgm:t>
    </dgm:pt>
    <dgm:pt modelId="{5D2DAD40-2444-4181-A700-6627E53C8139}">
      <dgm:prSet phldrT="[Tekst]" custT="1"/>
      <dgm:spPr>
        <a:solidFill>
          <a:srgbClr val="00B050"/>
        </a:solidFill>
      </dgm:spPr>
      <dgm:t>
        <a:bodyPr/>
        <a:lstStyle/>
        <a:p>
          <a:r>
            <a:rPr lang="pl-PL" sz="1200" b="1" dirty="0" smtClean="0"/>
            <a:t>Mailing, spoty </a:t>
          </a:r>
          <a:br>
            <a:rPr lang="pl-PL" sz="1200" b="1" dirty="0" smtClean="0"/>
          </a:br>
          <a:r>
            <a:rPr lang="pl-PL" sz="1200" b="1" dirty="0" smtClean="0"/>
            <a:t>i </a:t>
          </a:r>
          <a:r>
            <a:rPr lang="pl-PL" sz="1200" b="1" dirty="0" err="1" smtClean="0"/>
            <a:t>banery</a:t>
          </a:r>
          <a:r>
            <a:rPr lang="pl-PL" sz="1200" b="1" dirty="0" smtClean="0"/>
            <a:t> </a:t>
          </a:r>
          <a:br>
            <a:rPr lang="pl-PL" sz="1200" b="1" dirty="0" smtClean="0"/>
          </a:br>
          <a:r>
            <a:rPr lang="pl-PL" sz="1200" b="1" dirty="0" smtClean="0"/>
            <a:t>w Internecie</a:t>
          </a:r>
          <a:endParaRPr lang="pl-PL" sz="1200" dirty="0"/>
        </a:p>
      </dgm:t>
    </dgm:pt>
    <dgm:pt modelId="{D0476069-6698-436B-8739-B125C7CE1E12}" type="parTrans" cxnId="{F222D6B2-7FC7-4BF3-911C-0132726DA645}">
      <dgm:prSet/>
      <dgm:spPr/>
      <dgm:t>
        <a:bodyPr/>
        <a:lstStyle/>
        <a:p>
          <a:endParaRPr lang="pl-PL"/>
        </a:p>
      </dgm:t>
    </dgm:pt>
    <dgm:pt modelId="{86025D8B-0CE0-4B88-B744-27077A6760BA}" type="sibTrans" cxnId="{F222D6B2-7FC7-4BF3-911C-0132726DA645}">
      <dgm:prSet/>
      <dgm:spPr/>
      <dgm:t>
        <a:bodyPr/>
        <a:lstStyle/>
        <a:p>
          <a:endParaRPr lang="pl-PL"/>
        </a:p>
      </dgm:t>
    </dgm:pt>
    <dgm:pt modelId="{9437F105-A43A-43AD-A8B5-CA34391DE9EC}">
      <dgm:prSet phldrT="[Tekst]"/>
      <dgm:spPr/>
      <dgm:t>
        <a:bodyPr/>
        <a:lstStyle/>
        <a:p>
          <a:r>
            <a:rPr lang="pl-PL" b="1" dirty="0" smtClean="0"/>
            <a:t>Spoty radiowe, ramki </a:t>
          </a:r>
          <a:br>
            <a:rPr lang="pl-PL" b="1" dirty="0" smtClean="0"/>
          </a:br>
          <a:r>
            <a:rPr lang="pl-PL" b="1" dirty="0" smtClean="0"/>
            <a:t>i spoty w środkach komunikacji, videocasty, artykuły </a:t>
          </a:r>
          <a:br>
            <a:rPr lang="pl-PL" b="1" dirty="0" smtClean="0"/>
          </a:br>
          <a:r>
            <a:rPr lang="pl-PL" b="1" dirty="0" smtClean="0"/>
            <a:t>w prasie</a:t>
          </a:r>
          <a:endParaRPr lang="pl-PL" dirty="0"/>
        </a:p>
      </dgm:t>
    </dgm:pt>
    <dgm:pt modelId="{6B16D58B-C301-4654-9CB4-31595BBE2CE4}" type="parTrans" cxnId="{E3CF9426-4DDD-46C2-A53C-A780A5CA5C4A}">
      <dgm:prSet/>
      <dgm:spPr/>
      <dgm:t>
        <a:bodyPr/>
        <a:lstStyle/>
        <a:p>
          <a:endParaRPr lang="pl-PL"/>
        </a:p>
      </dgm:t>
    </dgm:pt>
    <dgm:pt modelId="{2E962601-1C8B-4B3C-A51A-834F6E0BEF6F}" type="sibTrans" cxnId="{E3CF9426-4DDD-46C2-A53C-A780A5CA5C4A}">
      <dgm:prSet/>
      <dgm:spPr/>
      <dgm:t>
        <a:bodyPr/>
        <a:lstStyle/>
        <a:p>
          <a:endParaRPr lang="pl-PL"/>
        </a:p>
      </dgm:t>
    </dgm:pt>
    <dgm:pt modelId="{F9BFA159-FB1D-4C6A-86ED-E88DF54EA589}">
      <dgm:prSet phldrT="[Tekst]"/>
      <dgm:spPr/>
      <dgm:t>
        <a:bodyPr/>
        <a:lstStyle/>
        <a:p>
          <a:r>
            <a:rPr lang="pl-PL" b="1" dirty="0" smtClean="0"/>
            <a:t>Kampania szerokiego zasięgu</a:t>
          </a:r>
          <a:endParaRPr lang="pl-PL" b="1" dirty="0"/>
        </a:p>
      </dgm:t>
    </dgm:pt>
    <dgm:pt modelId="{8709E388-9F3E-4FC3-B2F7-DB11F1DED085}" type="parTrans" cxnId="{FA9AEAD5-3E6C-4E2E-B155-E42E09F9FF2C}">
      <dgm:prSet/>
      <dgm:spPr/>
      <dgm:t>
        <a:bodyPr/>
        <a:lstStyle/>
        <a:p>
          <a:endParaRPr lang="pl-PL"/>
        </a:p>
      </dgm:t>
    </dgm:pt>
    <dgm:pt modelId="{09BA0A3B-433D-41FA-81DB-131DA9712F24}" type="sibTrans" cxnId="{FA9AEAD5-3E6C-4E2E-B155-E42E09F9FF2C}">
      <dgm:prSet/>
      <dgm:spPr/>
      <dgm:t>
        <a:bodyPr/>
        <a:lstStyle/>
        <a:p>
          <a:endParaRPr lang="pl-PL"/>
        </a:p>
      </dgm:t>
    </dgm:pt>
    <dgm:pt modelId="{3DF0DCE9-F380-494C-B480-B535C1124064}" type="pres">
      <dgm:prSet presAssocID="{1D9A966E-57A8-44E5-93BC-117D3DC3C0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6043D51-407A-4918-BA79-3A0A910FE327}" type="pres">
      <dgm:prSet presAssocID="{1D9A966E-57A8-44E5-93BC-117D3DC3C034}" presName="ellipse" presStyleLbl="trBgShp" presStyleIdx="0" presStyleCnt="1" custScaleX="99616" custScaleY="101296" custLinFactNeighborX="-1205" custLinFactNeighborY="-2947"/>
      <dgm:spPr/>
    </dgm:pt>
    <dgm:pt modelId="{9D323746-7F58-4830-9248-FA7D61458D4D}" type="pres">
      <dgm:prSet presAssocID="{1D9A966E-57A8-44E5-93BC-117D3DC3C034}" presName="arrow1" presStyleLbl="fgShp" presStyleIdx="0" presStyleCnt="1" custLinFactNeighborY="13614"/>
      <dgm:spPr>
        <a:solidFill>
          <a:srgbClr val="FFC000"/>
        </a:solidFill>
      </dgm:spPr>
    </dgm:pt>
    <dgm:pt modelId="{8A45639B-E047-4A1B-8775-898A62D48698}" type="pres">
      <dgm:prSet presAssocID="{1D9A966E-57A8-44E5-93BC-117D3DC3C0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DA79CB-6C52-422A-BBAF-B1879080D423}" type="pres">
      <dgm:prSet presAssocID="{5D2DAD40-2444-4181-A700-6627E53C8139}" presName="item1" presStyleLbl="node1" presStyleIdx="0" presStyleCnt="3" custLinFactNeighborY="174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71B020-FC3B-461B-8BFD-5D755816336A}" type="pres">
      <dgm:prSet presAssocID="{9437F105-A43A-43AD-A8B5-CA34391DE9EC}" presName="item2" presStyleLbl="node1" presStyleIdx="1" presStyleCnt="3" custScaleX="113598" custScaleY="113598" custLinFactNeighborY="130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CF966E8-088D-4A90-BD5F-4007A1A7D0C2}" type="pres">
      <dgm:prSet presAssocID="{F9BFA159-FB1D-4C6A-86ED-E88DF54EA589}" presName="item3" presStyleLbl="node1" presStyleIdx="2" presStyleCnt="3" custScaleX="142416" custScaleY="142415" custLinFactNeighborX="8700" custLinFactNeighborY="1305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65AE11-32E2-4C8A-BF12-6DB400A24C11}" type="pres">
      <dgm:prSet presAssocID="{1D9A966E-57A8-44E5-93BC-117D3DC3C034}" presName="funnel" presStyleLbl="trAlignAcc1" presStyleIdx="0" presStyleCnt="1" custScaleY="104331" custLinFactNeighborX="-1332"/>
      <dgm:spPr/>
    </dgm:pt>
  </dgm:ptLst>
  <dgm:cxnLst>
    <dgm:cxn modelId="{E3CF9426-4DDD-46C2-A53C-A780A5CA5C4A}" srcId="{1D9A966E-57A8-44E5-93BC-117D3DC3C034}" destId="{9437F105-A43A-43AD-A8B5-CA34391DE9EC}" srcOrd="2" destOrd="0" parTransId="{6B16D58B-C301-4654-9CB4-31595BBE2CE4}" sibTransId="{2E962601-1C8B-4B3C-A51A-834F6E0BEF6F}"/>
    <dgm:cxn modelId="{B63DD1D6-4CE2-438D-83D5-F066DED13363}" type="presOf" srcId="{9437F105-A43A-43AD-A8B5-CA34391DE9EC}" destId="{A7DA79CB-6C52-422A-BBAF-B1879080D423}" srcOrd="0" destOrd="0" presId="urn:microsoft.com/office/officeart/2005/8/layout/funnel1"/>
    <dgm:cxn modelId="{C1C7FF3F-C7A6-4BAC-BFB6-245D0BB754B1}" type="presOf" srcId="{5D2DAD40-2444-4181-A700-6627E53C8139}" destId="{9971B020-FC3B-461B-8BFD-5D755816336A}" srcOrd="0" destOrd="0" presId="urn:microsoft.com/office/officeart/2005/8/layout/funnel1"/>
    <dgm:cxn modelId="{A401C72A-68EB-4CB7-8753-69422EC1F460}" srcId="{1D9A966E-57A8-44E5-93BC-117D3DC3C034}" destId="{07FB2C2F-8480-40CF-8AC5-A118645C11B7}" srcOrd="0" destOrd="0" parTransId="{98204794-95A0-4998-BCA6-11B1AFE1DC32}" sibTransId="{2DBA187E-B2AF-4E07-9A85-1362E84B2406}"/>
    <dgm:cxn modelId="{F222D6B2-7FC7-4BF3-911C-0132726DA645}" srcId="{1D9A966E-57A8-44E5-93BC-117D3DC3C034}" destId="{5D2DAD40-2444-4181-A700-6627E53C8139}" srcOrd="1" destOrd="0" parTransId="{D0476069-6698-436B-8739-B125C7CE1E12}" sibTransId="{86025D8B-0CE0-4B88-B744-27077A6760BA}"/>
    <dgm:cxn modelId="{1DEEF5DD-BFCA-4F95-B66D-F5ACFC8C5C6A}" type="presOf" srcId="{07FB2C2F-8480-40CF-8AC5-A118645C11B7}" destId="{1CF966E8-088D-4A90-BD5F-4007A1A7D0C2}" srcOrd="0" destOrd="0" presId="urn:microsoft.com/office/officeart/2005/8/layout/funnel1"/>
    <dgm:cxn modelId="{74262691-E45B-476D-AA7F-7B00FC3DFAA9}" type="presOf" srcId="{F9BFA159-FB1D-4C6A-86ED-E88DF54EA589}" destId="{8A45639B-E047-4A1B-8775-898A62D48698}" srcOrd="0" destOrd="0" presId="urn:microsoft.com/office/officeart/2005/8/layout/funnel1"/>
    <dgm:cxn modelId="{FA9AEAD5-3E6C-4E2E-B155-E42E09F9FF2C}" srcId="{1D9A966E-57A8-44E5-93BC-117D3DC3C034}" destId="{F9BFA159-FB1D-4C6A-86ED-E88DF54EA589}" srcOrd="3" destOrd="0" parTransId="{8709E388-9F3E-4FC3-B2F7-DB11F1DED085}" sibTransId="{09BA0A3B-433D-41FA-81DB-131DA9712F24}"/>
    <dgm:cxn modelId="{E216BAC6-63B8-46BE-BF86-12634429C8C5}" type="presOf" srcId="{1D9A966E-57A8-44E5-93BC-117D3DC3C034}" destId="{3DF0DCE9-F380-494C-B480-B535C1124064}" srcOrd="0" destOrd="0" presId="urn:microsoft.com/office/officeart/2005/8/layout/funnel1"/>
    <dgm:cxn modelId="{ECE93A56-2752-45D0-AE05-5A75423C966F}" type="presParOf" srcId="{3DF0DCE9-F380-494C-B480-B535C1124064}" destId="{66043D51-407A-4918-BA79-3A0A910FE327}" srcOrd="0" destOrd="0" presId="urn:microsoft.com/office/officeart/2005/8/layout/funnel1"/>
    <dgm:cxn modelId="{7CE94F21-5162-4682-B4AE-791D87361472}" type="presParOf" srcId="{3DF0DCE9-F380-494C-B480-B535C1124064}" destId="{9D323746-7F58-4830-9248-FA7D61458D4D}" srcOrd="1" destOrd="0" presId="urn:microsoft.com/office/officeart/2005/8/layout/funnel1"/>
    <dgm:cxn modelId="{EDD548BD-E1CD-44E9-BB29-6F905A67C89E}" type="presParOf" srcId="{3DF0DCE9-F380-494C-B480-B535C1124064}" destId="{8A45639B-E047-4A1B-8775-898A62D48698}" srcOrd="2" destOrd="0" presId="urn:microsoft.com/office/officeart/2005/8/layout/funnel1"/>
    <dgm:cxn modelId="{BD39F6DB-AFE2-4E9C-8ED5-4E646A8E3FE6}" type="presParOf" srcId="{3DF0DCE9-F380-494C-B480-B535C1124064}" destId="{A7DA79CB-6C52-422A-BBAF-B1879080D423}" srcOrd="3" destOrd="0" presId="urn:microsoft.com/office/officeart/2005/8/layout/funnel1"/>
    <dgm:cxn modelId="{87F4C895-9F66-4470-88A2-4CABEF241598}" type="presParOf" srcId="{3DF0DCE9-F380-494C-B480-B535C1124064}" destId="{9971B020-FC3B-461B-8BFD-5D755816336A}" srcOrd="4" destOrd="0" presId="urn:microsoft.com/office/officeart/2005/8/layout/funnel1"/>
    <dgm:cxn modelId="{37EDD5FB-F231-4640-B171-A1A113387239}" type="presParOf" srcId="{3DF0DCE9-F380-494C-B480-B535C1124064}" destId="{1CF966E8-088D-4A90-BD5F-4007A1A7D0C2}" srcOrd="5" destOrd="0" presId="urn:microsoft.com/office/officeart/2005/8/layout/funnel1"/>
    <dgm:cxn modelId="{795B8B13-5AB1-4542-80EC-F587A3835373}" type="presParOf" srcId="{3DF0DCE9-F380-494C-B480-B535C1124064}" destId="{7765AE11-32E2-4C8A-BF12-6DB400A24C1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3FAD8-4209-4C1B-B188-53477DCEC75A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rgbClr val="CC0000"/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 rot="-5400000">
        <a:off x="1" y="395096"/>
        <a:ext cx="788987" cy="338137"/>
      </dsp:txXfrm>
    </dsp:sp>
    <dsp:sp modelId="{92D01878-CFFF-4AEE-A1A1-99D9FEBD5267}">
      <dsp:nvSpPr>
        <dsp:cNvPr id="0" name=""/>
        <dsp:cNvSpPr/>
      </dsp:nvSpPr>
      <dsp:spPr>
        <a:xfrm rot="5400000">
          <a:off x="4015978" y="-3226389"/>
          <a:ext cx="732631" cy="718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Roczny plan działań właściwego RPO jest dokumentem wykonawczym „</a:t>
          </a:r>
          <a:r>
            <a:rPr lang="pl-PL" sz="1700" i="1" kern="1200" dirty="0" smtClean="0"/>
            <a:t>Strategii komunikacji programu</a:t>
          </a:r>
          <a:r>
            <a:rPr lang="pl-PL" sz="1700" kern="1200" dirty="0" smtClean="0"/>
            <a:t>”</a:t>
          </a:r>
          <a:endParaRPr lang="pl-PL" sz="1700" kern="1200" dirty="0"/>
        </a:p>
      </dsp:txBody>
      <dsp:txXfrm rot="-5400000">
        <a:off x="788988" y="36365"/>
        <a:ext cx="7150848" cy="661103"/>
      </dsp:txXfrm>
    </dsp:sp>
    <dsp:sp modelId="{5FF29F86-B353-4ED4-B215-B057B19C0F5F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15.09.2018</a:t>
          </a:r>
          <a:endParaRPr lang="pl-PL" sz="1200" kern="1200" dirty="0"/>
        </a:p>
      </dsp:txBody>
      <dsp:txXfrm rot="-5400000">
        <a:off x="1" y="1373653"/>
        <a:ext cx="788987" cy="338137"/>
      </dsp:txXfrm>
    </dsp:sp>
    <dsp:sp modelId="{E495C972-5309-41B9-9EC8-24CF0BBECA45}">
      <dsp:nvSpPr>
        <dsp:cNvPr id="0" name=""/>
        <dsp:cNvSpPr/>
      </dsp:nvSpPr>
      <dsp:spPr>
        <a:xfrm rot="5400000">
          <a:off x="4015978" y="-2247831"/>
          <a:ext cx="732631" cy="718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IK UP opracowuje kierunki i priorytety działań informacyjnych i promocyjnych oraz katalog działań rekomendowanych do realizacji w ramach RPO</a:t>
          </a:r>
          <a:endParaRPr lang="pl-PL" sz="1700" kern="1200" dirty="0"/>
        </a:p>
      </dsp:txBody>
      <dsp:txXfrm rot="-5400000">
        <a:off x="788988" y="1014923"/>
        <a:ext cx="7150848" cy="661103"/>
      </dsp:txXfrm>
    </dsp:sp>
    <dsp:sp modelId="{4B42C292-DCE2-48CE-91E4-2DE2033B1B72}">
      <dsp:nvSpPr>
        <dsp:cNvPr id="0" name=""/>
        <dsp:cNvSpPr/>
      </dsp:nvSpPr>
      <dsp:spPr>
        <a:xfrm rot="5400000">
          <a:off x="-169068" y="2126784"/>
          <a:ext cx="1127124" cy="788987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/>
        </a:p>
      </dsp:txBody>
      <dsp:txXfrm rot="-5400000">
        <a:off x="1" y="2352210"/>
        <a:ext cx="788987" cy="338137"/>
      </dsp:txXfrm>
    </dsp:sp>
    <dsp:sp modelId="{E4028691-9CDE-4F97-AF7B-07971EC88278}">
      <dsp:nvSpPr>
        <dsp:cNvPr id="0" name=""/>
        <dsp:cNvSpPr/>
      </dsp:nvSpPr>
      <dsp:spPr>
        <a:xfrm rot="5400000">
          <a:off x="4015978" y="-1269274"/>
          <a:ext cx="732631" cy="718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Opracowanie dokumentu w oparciu o własne doświadczenia, harmonogram naborów IP RPO WM (koordynacja MJWPU)</a:t>
          </a:r>
          <a:endParaRPr lang="pl-PL" sz="1700" kern="1200" dirty="0"/>
        </a:p>
      </dsp:txBody>
      <dsp:txXfrm rot="-5400000">
        <a:off x="788988" y="1993480"/>
        <a:ext cx="7150848" cy="661103"/>
      </dsp:txXfrm>
    </dsp:sp>
    <dsp:sp modelId="{32762474-77E8-4DDD-B174-26E5AA827BEB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31.10.2018</a:t>
          </a:r>
          <a:endParaRPr lang="pl-PL" sz="1200" kern="1200" dirty="0"/>
        </a:p>
      </dsp:txBody>
      <dsp:txXfrm rot="-5400000">
        <a:off x="1" y="3330768"/>
        <a:ext cx="788987" cy="338137"/>
      </dsp:txXfrm>
    </dsp:sp>
    <dsp:sp modelId="{5317E0F4-806C-4F98-9F99-CDF001A7DB67}">
      <dsp:nvSpPr>
        <dsp:cNvPr id="0" name=""/>
        <dsp:cNvSpPr/>
      </dsp:nvSpPr>
      <dsp:spPr>
        <a:xfrm rot="5400000">
          <a:off x="4015978" y="-290716"/>
          <a:ext cx="732631" cy="71866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700" kern="1200" dirty="0" smtClean="0"/>
            <a:t>IK UP po konsultacjach opiniuje zgodność dokumentu z celami „</a:t>
          </a:r>
          <a:r>
            <a:rPr lang="pl-PL" sz="1700" i="1" kern="1200" dirty="0" smtClean="0"/>
            <a:t>Strategii komunikacji polityki spójności na lata 2014-2020</a:t>
          </a:r>
          <a:r>
            <a:rPr lang="pl-PL" sz="1700" kern="1200" dirty="0" smtClean="0"/>
            <a:t>”.</a:t>
          </a:r>
          <a:endParaRPr lang="pl-PL" sz="1700" kern="1200" dirty="0"/>
        </a:p>
      </dsp:txBody>
      <dsp:txXfrm rot="-5400000">
        <a:off x="788988" y="2972038"/>
        <a:ext cx="7150848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A6AD6-293F-4D11-BF57-CD8A20F1AD23}">
      <dsp:nvSpPr>
        <dsp:cNvPr id="0" name=""/>
        <dsp:cNvSpPr/>
      </dsp:nvSpPr>
      <dsp:spPr>
        <a:xfrm>
          <a:off x="2811691" y="1736205"/>
          <a:ext cx="2518303" cy="25183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300" b="1" kern="1200" dirty="0" smtClean="0"/>
            <a:t>Najważniejsze </a:t>
          </a:r>
          <a:br>
            <a:rPr lang="pl-PL" sz="2300" b="1" kern="1200" dirty="0" smtClean="0"/>
          </a:br>
          <a:r>
            <a:rPr lang="pl-PL" sz="2300" b="1" kern="1200" dirty="0" smtClean="0"/>
            <a:t>zadania </a:t>
          </a:r>
          <a:br>
            <a:rPr lang="pl-PL" sz="2300" b="1" kern="1200" dirty="0" smtClean="0"/>
          </a:br>
          <a:r>
            <a:rPr lang="pl-PL" sz="2300" b="1" kern="1200" dirty="0" smtClean="0"/>
            <a:t>na 2019 rok </a:t>
          </a:r>
          <a:br>
            <a:rPr lang="pl-PL" sz="2300" b="1" kern="1200" dirty="0" smtClean="0"/>
          </a:br>
          <a:r>
            <a:rPr lang="pl-PL" sz="2300" b="1" kern="1200" dirty="0" smtClean="0"/>
            <a:t>na Mazowszu</a:t>
          </a:r>
          <a:endParaRPr lang="pl-PL" sz="2300" kern="1200" dirty="0"/>
        </a:p>
      </dsp:txBody>
      <dsp:txXfrm>
        <a:off x="3180488" y="2105002"/>
        <a:ext cx="1780709" cy="1780709"/>
      </dsp:txXfrm>
    </dsp:sp>
    <dsp:sp modelId="{2DC3C74E-0CCA-4400-B3A1-0CCDE459347D}">
      <dsp:nvSpPr>
        <dsp:cNvPr id="0" name=""/>
        <dsp:cNvSpPr/>
      </dsp:nvSpPr>
      <dsp:spPr>
        <a:xfrm>
          <a:off x="2910299" y="-265646"/>
          <a:ext cx="2321088" cy="2321088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Mechanizm komunikacji na etapie </a:t>
          </a:r>
          <a:r>
            <a:rPr lang="pl-PL" sz="1400" i="1" kern="1200" dirty="0" smtClean="0"/>
            <a:t>„realizuj/korzystaj”. W</a:t>
          </a:r>
          <a:r>
            <a:rPr lang="pl-PL" sz="1400" kern="1200" dirty="0" smtClean="0"/>
            <a:t> niektórych działaniach powinien rozpocząć się już etap </a:t>
          </a:r>
          <a:r>
            <a:rPr lang="pl-PL" sz="1400" i="1" kern="1200" dirty="0" smtClean="0"/>
            <a:t>„poleć”</a:t>
          </a:r>
          <a:r>
            <a:rPr lang="pl-PL" sz="1400" kern="1200" dirty="0" smtClean="0"/>
            <a:t> oraz </a:t>
          </a:r>
          <a:r>
            <a:rPr lang="pl-PL" sz="1400" i="1" kern="1200" dirty="0" smtClean="0"/>
            <a:t>„zobacz”</a:t>
          </a:r>
          <a:endParaRPr lang="pl-PL" sz="1400" kern="1200" dirty="0"/>
        </a:p>
      </dsp:txBody>
      <dsp:txXfrm>
        <a:off x="3250214" y="74269"/>
        <a:ext cx="1641258" cy="1641258"/>
      </dsp:txXfrm>
    </dsp:sp>
    <dsp:sp modelId="{5A817F68-F4D7-4C23-9570-D05EB812CAF6}">
      <dsp:nvSpPr>
        <dsp:cNvPr id="0" name=""/>
        <dsp:cNvSpPr/>
      </dsp:nvSpPr>
      <dsp:spPr>
        <a:xfrm>
          <a:off x="4944370" y="1150017"/>
          <a:ext cx="2417904" cy="2417904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Kontynuacja sprawdzonych działań (np. Forum Rozwoju Mazowsza, konferencje regionalne, strona internetowa RPO WM, szkolenia, publikacje)</a:t>
          </a:r>
          <a:endParaRPr lang="pl-PL" sz="1400" kern="1200" dirty="0"/>
        </a:p>
      </dsp:txBody>
      <dsp:txXfrm>
        <a:off x="5298464" y="1504111"/>
        <a:ext cx="1709716" cy="1709716"/>
      </dsp:txXfrm>
    </dsp:sp>
    <dsp:sp modelId="{9E850C15-FF71-42B9-B4C1-5B1DAE80DE59}">
      <dsp:nvSpPr>
        <dsp:cNvPr id="0" name=""/>
        <dsp:cNvSpPr/>
      </dsp:nvSpPr>
      <dsp:spPr>
        <a:xfrm>
          <a:off x="4124456" y="3513666"/>
          <a:ext cx="2362013" cy="2361997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/>
            <a:t>Kompleksowa obsługa Wnioskodawców </a:t>
          </a:r>
          <a:br>
            <a:rPr lang="pl-PL" sz="1400" kern="1200" dirty="0" smtClean="0"/>
          </a:br>
          <a:r>
            <a:rPr lang="pl-PL" sz="1400" kern="1200" dirty="0" smtClean="0"/>
            <a:t>i Beneficjentów, </a:t>
          </a:r>
          <a:br>
            <a:rPr lang="pl-PL" sz="1400" kern="1200" dirty="0" smtClean="0"/>
          </a:br>
          <a:r>
            <a:rPr lang="pl-PL" sz="1400" kern="1200" dirty="0" smtClean="0"/>
            <a:t>ale także działania dedykowane odbiorcom rezultatów </a:t>
          </a:r>
          <a:br>
            <a:rPr lang="pl-PL" sz="1400" kern="1200" dirty="0" smtClean="0"/>
          </a:br>
          <a:r>
            <a:rPr lang="pl-PL" sz="1400" kern="1200" dirty="0" smtClean="0"/>
            <a:t>czy szerokiej opinii publicznej</a:t>
          </a:r>
          <a:endParaRPr lang="pl-PL" sz="1400" kern="1200" dirty="0"/>
        </a:p>
      </dsp:txBody>
      <dsp:txXfrm>
        <a:off x="4470365" y="3859572"/>
        <a:ext cx="1670195" cy="1670185"/>
      </dsp:txXfrm>
    </dsp:sp>
    <dsp:sp modelId="{D706CE54-7FDB-4C1E-9DBB-EF0CBCC17CFD}">
      <dsp:nvSpPr>
        <dsp:cNvPr id="0" name=""/>
        <dsp:cNvSpPr/>
      </dsp:nvSpPr>
      <dsp:spPr>
        <a:xfrm>
          <a:off x="1651843" y="3510284"/>
          <a:ext cx="2368761" cy="2368761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Współpraca z IK UP </a:t>
          </a:r>
          <a:br>
            <a:rPr lang="pl-PL" sz="1400" b="0" kern="1200" dirty="0" smtClean="0"/>
          </a:br>
          <a:r>
            <a:rPr lang="pl-PL" sz="1400" b="0" kern="1200" dirty="0" smtClean="0"/>
            <a:t>– może coś wspólnego? </a:t>
          </a:r>
          <a:br>
            <a:rPr lang="pl-PL" sz="1400" b="0" kern="1200" dirty="0" smtClean="0"/>
          </a:br>
          <a:r>
            <a:rPr lang="pl-PL" sz="1400" b="0" kern="1200" dirty="0" smtClean="0"/>
            <a:t>Jest przecież 15 rocznica przystąpienia Polski do UE</a:t>
          </a:r>
          <a:endParaRPr lang="pl-PL" sz="1400" kern="1200" dirty="0"/>
        </a:p>
      </dsp:txBody>
      <dsp:txXfrm>
        <a:off x="1998740" y="3857181"/>
        <a:ext cx="1674967" cy="1674967"/>
      </dsp:txXfrm>
    </dsp:sp>
    <dsp:sp modelId="{36174309-FAFC-4EA8-A573-025947A1A952}">
      <dsp:nvSpPr>
        <dsp:cNvPr id="0" name=""/>
        <dsp:cNvSpPr/>
      </dsp:nvSpPr>
      <dsp:spPr>
        <a:xfrm>
          <a:off x="850179" y="1097883"/>
          <a:ext cx="2356379" cy="2356379"/>
        </a:xfrm>
        <a:prstGeom prst="ellipse">
          <a:avLst/>
        </a:prstGeom>
        <a:solidFill>
          <a:srgbClr val="92D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kern="1200" dirty="0" smtClean="0"/>
            <a:t>Prowadzenie </a:t>
          </a:r>
          <a:br>
            <a:rPr lang="pl-PL" sz="1400" b="0" kern="1200" dirty="0" smtClean="0"/>
          </a:br>
          <a:r>
            <a:rPr lang="pl-PL" sz="1400" b="0" kern="1200" dirty="0" smtClean="0"/>
            <a:t>działań promocyjnych, informacyjnych </a:t>
          </a:r>
          <a:br>
            <a:rPr lang="pl-PL" sz="1400" b="0" kern="1200" dirty="0" smtClean="0"/>
          </a:br>
          <a:r>
            <a:rPr lang="pl-PL" sz="1400" b="0" kern="1200" dirty="0" smtClean="0"/>
            <a:t>i szkoleniowych zgodnie z harmonogramem naborów </a:t>
          </a:r>
          <a:br>
            <a:rPr lang="pl-PL" sz="1400" b="0" kern="1200" dirty="0" smtClean="0"/>
          </a:br>
          <a:r>
            <a:rPr lang="pl-PL" sz="1400" b="0" kern="1200" dirty="0" smtClean="0"/>
            <a:t>(nowa pozycja w RPD dotycząca MŚP – priorytet IK UP)</a:t>
          </a:r>
          <a:endParaRPr lang="pl-PL" sz="1400" kern="1200" dirty="0"/>
        </a:p>
      </dsp:txBody>
      <dsp:txXfrm>
        <a:off x="1195263" y="1442967"/>
        <a:ext cx="1666211" cy="16662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C7A72-FA02-447E-9BB4-9C1D9D7FA7AD}">
      <dsp:nvSpPr>
        <dsp:cNvPr id="0" name=""/>
        <dsp:cNvSpPr/>
      </dsp:nvSpPr>
      <dsp:spPr>
        <a:xfrm>
          <a:off x="598169" y="0"/>
          <a:ext cx="6779260" cy="4689902"/>
        </a:xfrm>
        <a:prstGeom prst="rightArrow">
          <a:avLst/>
        </a:prstGeom>
        <a:noFill/>
        <a:ln w="57150">
          <a:solidFill>
            <a:srgbClr val="002060"/>
          </a:solidFill>
          <a:prstDash val="sysDash"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E51846-C0EF-46DC-947D-F47D2509DBAF}">
      <dsp:nvSpPr>
        <dsp:cNvPr id="0" name=""/>
        <dsp:cNvSpPr/>
      </dsp:nvSpPr>
      <dsp:spPr>
        <a:xfrm>
          <a:off x="8567" y="1406970"/>
          <a:ext cx="2567146" cy="18759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1" kern="1200" dirty="0" smtClean="0">
              <a:solidFill>
                <a:schemeClr val="tx1"/>
              </a:solidFill>
            </a:rPr>
            <a:t>Prowadzenie sieci PIFE (MJWPU) 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1" kern="1200" dirty="0" smtClean="0">
              <a:solidFill>
                <a:schemeClr val="tx1"/>
              </a:solidFill>
            </a:rPr>
            <a:t>+ Oddziały Zamiejscowe (Siedlce, Ostrołęka, Płock, Radom, Ciechanów)</a:t>
          </a:r>
          <a:endParaRPr lang="pl-PL" sz="1400" b="0" u="sng" kern="1200" dirty="0">
            <a:solidFill>
              <a:schemeClr val="tx1"/>
            </a:solidFill>
          </a:endParaRPr>
        </a:p>
      </dsp:txBody>
      <dsp:txXfrm>
        <a:off x="100144" y="1498547"/>
        <a:ext cx="2383992" cy="1692806"/>
      </dsp:txXfrm>
    </dsp:sp>
    <dsp:sp modelId="{C81D89E2-D196-4BC3-B307-0B2D5677F82D}">
      <dsp:nvSpPr>
        <dsp:cNvPr id="0" name=""/>
        <dsp:cNvSpPr/>
      </dsp:nvSpPr>
      <dsp:spPr>
        <a:xfrm>
          <a:off x="2704226" y="1406970"/>
          <a:ext cx="2567146" cy="18759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i="1" kern="1200" dirty="0" smtClean="0">
              <a:solidFill>
                <a:schemeClr val="tx1"/>
              </a:solidFill>
            </a:rPr>
            <a:t>Prowadzenie Punktu Informacyjnego EFS </a:t>
          </a:r>
          <a:br>
            <a:rPr lang="pl-PL" sz="1400" i="1" kern="1200" dirty="0" smtClean="0">
              <a:solidFill>
                <a:schemeClr val="tx1"/>
              </a:solidFill>
            </a:rPr>
          </a:br>
          <a:r>
            <a:rPr lang="pl-PL" sz="1400" i="1" kern="1200" dirty="0" smtClean="0">
              <a:solidFill>
                <a:schemeClr val="tx1"/>
              </a:solidFill>
            </a:rPr>
            <a:t>(WUP w Warszawie)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i="1" kern="1200" dirty="0" smtClean="0">
              <a:solidFill>
                <a:schemeClr val="tx1"/>
              </a:solidFill>
            </a:rPr>
            <a:t>+ Delegatury WUP </a:t>
          </a:r>
          <a:br>
            <a:rPr lang="pl-PL" sz="1400" i="1" kern="1200" dirty="0" smtClean="0">
              <a:solidFill>
                <a:schemeClr val="tx1"/>
              </a:solidFill>
            </a:rPr>
          </a:br>
          <a:r>
            <a:rPr lang="pl-PL" sz="1400" b="0" i="1" kern="1200" dirty="0" smtClean="0">
              <a:solidFill>
                <a:schemeClr val="tx1"/>
              </a:solidFill>
            </a:rPr>
            <a:t>(Siedlce, Ostrołęka, Płock, Radom, Ciechanów)</a:t>
          </a:r>
          <a:r>
            <a:rPr lang="pl-PL" sz="1400" i="1" kern="1200" dirty="0" smtClean="0">
              <a:solidFill>
                <a:schemeClr val="tx1"/>
              </a:solidFill>
            </a:rPr>
            <a:t> </a:t>
          </a:r>
          <a:endParaRPr lang="pl-PL" sz="1400" b="0" kern="1200" dirty="0">
            <a:solidFill>
              <a:schemeClr val="tx1"/>
            </a:solidFill>
          </a:endParaRPr>
        </a:p>
      </dsp:txBody>
      <dsp:txXfrm>
        <a:off x="2795803" y="1498547"/>
        <a:ext cx="2383992" cy="1692806"/>
      </dsp:txXfrm>
    </dsp:sp>
    <dsp:sp modelId="{4DA58A17-80C4-49C1-AC60-3EAD1448F17A}">
      <dsp:nvSpPr>
        <dsp:cNvPr id="0" name=""/>
        <dsp:cNvSpPr/>
      </dsp:nvSpPr>
      <dsp:spPr>
        <a:xfrm>
          <a:off x="5399886" y="1406970"/>
          <a:ext cx="2567146" cy="187596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1" kern="1200" dirty="0" smtClean="0">
              <a:solidFill>
                <a:schemeClr val="tx1"/>
              </a:solidFill>
            </a:rPr>
            <a:t>Strona internetowa </a:t>
          </a:r>
          <a:br>
            <a:rPr lang="pl-PL" sz="1400" b="0" i="1" kern="1200" dirty="0" smtClean="0">
              <a:solidFill>
                <a:schemeClr val="tx1"/>
              </a:solidFill>
            </a:rPr>
          </a:br>
          <a:r>
            <a:rPr lang="pl-PL" sz="1400" b="0" i="1" kern="1200" dirty="0" smtClean="0">
              <a:solidFill>
                <a:schemeClr val="tx1"/>
              </a:solidFill>
            </a:rPr>
            <a:t>RPO WM 2014-2020 www.fundusze</a:t>
          </a:r>
          <a:r>
            <a:rPr lang="pl-PL" sz="1400" b="0" i="1" kern="1200" dirty="0" smtClean="0">
              <a:solidFill>
                <a:srgbClr val="CC0000"/>
              </a:solidFill>
            </a:rPr>
            <a:t>dla</a:t>
          </a:r>
          <a:r>
            <a:rPr lang="pl-PL" sz="1400" b="0" i="1" kern="1200" dirty="0" smtClean="0">
              <a:solidFill>
                <a:schemeClr val="tx1"/>
              </a:solidFill>
            </a:rPr>
            <a:t>mazowsza.eu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0" i="1" kern="1200" dirty="0" smtClean="0">
              <a:solidFill>
                <a:schemeClr val="tx1"/>
              </a:solidFill>
            </a:rPr>
            <a:t> – </a:t>
          </a:r>
          <a:r>
            <a:rPr lang="pl-PL" sz="1400" b="0" i="1" u="sng" kern="1200" dirty="0" smtClean="0">
              <a:solidFill>
                <a:schemeClr val="tx1"/>
              </a:solidFill>
            </a:rPr>
            <a:t>ponad 1,5 mln </a:t>
          </a:r>
          <a:br>
            <a:rPr lang="pl-PL" sz="1400" b="0" i="1" u="sng" kern="1200" dirty="0" smtClean="0">
              <a:solidFill>
                <a:schemeClr val="tx1"/>
              </a:solidFill>
            </a:rPr>
          </a:br>
          <a:r>
            <a:rPr lang="pl-PL" sz="1400" b="0" i="1" u="sng" kern="1200" dirty="0" smtClean="0">
              <a:solidFill>
                <a:schemeClr val="tx1"/>
              </a:solidFill>
            </a:rPr>
            <a:t>odwiedzin rocznie</a:t>
          </a:r>
        </a:p>
      </dsp:txBody>
      <dsp:txXfrm>
        <a:off x="5491463" y="1498547"/>
        <a:ext cx="2383992" cy="1692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63877-486D-46F6-B2F8-A3689EF10B4E}">
      <dsp:nvSpPr>
        <dsp:cNvPr id="0" name=""/>
        <dsp:cNvSpPr/>
      </dsp:nvSpPr>
      <dsp:spPr>
        <a:xfrm>
          <a:off x="3501573" y="-169686"/>
          <a:ext cx="1778901" cy="1645152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MJWPU</a:t>
          </a:r>
          <a:r>
            <a:rPr lang="pl-PL" sz="1600" kern="1200" dirty="0" smtClean="0">
              <a:solidFill>
                <a:schemeClr val="tx1"/>
              </a:solidFill>
            </a:rPr>
            <a:t> </a:t>
          </a:r>
          <a:br>
            <a:rPr lang="pl-PL" sz="16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77 szkoleń jednodniowych </a:t>
          </a:r>
          <a:br>
            <a:rPr lang="pl-PL" sz="12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dla beneficjentów</a:t>
          </a:r>
          <a:endParaRPr lang="pl-PL" sz="1600" kern="1200" spc="-30" baseline="0" dirty="0">
            <a:solidFill>
              <a:schemeClr val="tx1"/>
            </a:solidFill>
          </a:endParaRPr>
        </a:p>
      </dsp:txBody>
      <dsp:txXfrm>
        <a:off x="3762087" y="71241"/>
        <a:ext cx="1257873" cy="1163298"/>
      </dsp:txXfrm>
    </dsp:sp>
    <dsp:sp modelId="{15C3E63B-9B14-4746-BACE-E497A10B95D0}">
      <dsp:nvSpPr>
        <dsp:cNvPr id="0" name=""/>
        <dsp:cNvSpPr/>
      </dsp:nvSpPr>
      <dsp:spPr>
        <a:xfrm rot="1800000">
          <a:off x="5178283" y="920132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5180534" y="999578"/>
        <a:ext cx="78413" cy="263542"/>
      </dsp:txXfrm>
    </dsp:sp>
    <dsp:sp modelId="{F58B3E34-B5EF-4B73-A31F-107C8BCDE043}">
      <dsp:nvSpPr>
        <dsp:cNvPr id="0" name=""/>
        <dsp:cNvSpPr/>
      </dsp:nvSpPr>
      <dsp:spPr>
        <a:xfrm>
          <a:off x="5193602" y="807206"/>
          <a:ext cx="1778901" cy="164515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>
              <a:solidFill>
                <a:schemeClr val="tx1"/>
              </a:solidFill>
            </a:rPr>
            <a:t>Wszystkie </a:t>
          </a:r>
          <a:br>
            <a:rPr lang="pl-PL" sz="1200" b="1" kern="1200" dirty="0" smtClean="0">
              <a:solidFill>
                <a:schemeClr val="tx1"/>
              </a:solidFill>
            </a:rPr>
          </a:br>
          <a:r>
            <a:rPr lang="pl-PL" sz="1200" b="1" kern="1200" dirty="0" smtClean="0">
              <a:solidFill>
                <a:schemeClr val="tx1"/>
              </a:solidFill>
            </a:rPr>
            <a:t>IP RPO WM </a:t>
          </a:r>
          <a:r>
            <a:rPr lang="pl-PL" sz="1200" kern="1200" dirty="0" smtClean="0">
              <a:solidFill>
                <a:schemeClr val="tx1"/>
              </a:solidFill>
            </a:rPr>
            <a:t>Szkolenia na zaproszenia np. do Gmin, Powiatów, Instytucji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5454116" y="1048133"/>
        <a:ext cx="1257873" cy="1163298"/>
      </dsp:txXfrm>
    </dsp:sp>
    <dsp:sp modelId="{79E7F1BE-A6D7-409E-94B9-A0F8317E94DA}">
      <dsp:nvSpPr>
        <dsp:cNvPr id="0" name=""/>
        <dsp:cNvSpPr/>
      </dsp:nvSpPr>
      <dsp:spPr>
        <a:xfrm rot="5400000">
          <a:off x="6001264" y="2382427"/>
          <a:ext cx="163575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6025800" y="2445738"/>
        <a:ext cx="114503" cy="263542"/>
      </dsp:txXfrm>
    </dsp:sp>
    <dsp:sp modelId="{8CDE7B60-63CC-4654-932E-5D1F254074C1}">
      <dsp:nvSpPr>
        <dsp:cNvPr id="0" name=""/>
        <dsp:cNvSpPr/>
      </dsp:nvSpPr>
      <dsp:spPr>
        <a:xfrm>
          <a:off x="5193602" y="2760991"/>
          <a:ext cx="1778901" cy="164515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MJWPU</a:t>
          </a:r>
          <a:r>
            <a:rPr lang="pl-PL" sz="1100" b="1" kern="1200" dirty="0" smtClean="0">
              <a:solidFill>
                <a:schemeClr val="tx1"/>
              </a:solidFill>
            </a:rPr>
            <a:t/>
          </a:r>
          <a:br>
            <a:rPr lang="pl-PL" sz="1100" b="1" kern="1200" dirty="0" smtClean="0">
              <a:solidFill>
                <a:schemeClr val="tx1"/>
              </a:solidFill>
            </a:rPr>
          </a:br>
          <a:r>
            <a:rPr lang="pl-PL" sz="1200" b="0" kern="1200" dirty="0" smtClean="0">
              <a:solidFill>
                <a:schemeClr val="tx1"/>
              </a:solidFill>
            </a:rPr>
            <a:t>120 szkoleń jednodniowych  </a:t>
          </a:r>
          <a:br>
            <a:rPr lang="pl-PL" sz="1200" b="0" kern="1200" dirty="0" smtClean="0">
              <a:solidFill>
                <a:schemeClr val="tx1"/>
              </a:solidFill>
            </a:rPr>
          </a:br>
          <a:r>
            <a:rPr lang="pl-PL" sz="1200" b="0" kern="1200" dirty="0" smtClean="0">
              <a:solidFill>
                <a:schemeClr val="tx1"/>
              </a:solidFill>
            </a:rPr>
            <a:t>dla potencjalnych beneficjentów</a:t>
          </a:r>
          <a:r>
            <a:rPr lang="pl-PL" sz="1200" b="0" kern="1200" dirty="0" smtClean="0">
              <a:solidFill>
                <a:schemeClr val="accent6">
                  <a:lumMod val="50000"/>
                </a:schemeClr>
              </a:solidFill>
            </a:rPr>
            <a:t>  </a:t>
          </a:r>
          <a:endParaRPr lang="pl-PL" sz="1100" b="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454116" y="3001918"/>
        <a:ext cx="1257873" cy="1163298"/>
      </dsp:txXfrm>
    </dsp:sp>
    <dsp:sp modelId="{609E79BE-937A-481C-88D9-57CD2777E382}">
      <dsp:nvSpPr>
        <dsp:cNvPr id="0" name=""/>
        <dsp:cNvSpPr/>
      </dsp:nvSpPr>
      <dsp:spPr>
        <a:xfrm rot="9000000">
          <a:off x="5183774" y="3850811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0800000">
        <a:off x="5215129" y="3930257"/>
        <a:ext cx="78413" cy="263542"/>
      </dsp:txXfrm>
    </dsp:sp>
    <dsp:sp modelId="{F2A0C707-2CF8-4396-9494-84F2D25A6358}">
      <dsp:nvSpPr>
        <dsp:cNvPr id="0" name=""/>
        <dsp:cNvSpPr/>
      </dsp:nvSpPr>
      <dsp:spPr>
        <a:xfrm>
          <a:off x="3501573" y="3737884"/>
          <a:ext cx="1778901" cy="1645152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ZIT WOF</a:t>
          </a:r>
          <a:r>
            <a:rPr lang="pl-PL" sz="1600" kern="1200" dirty="0" smtClean="0">
              <a:solidFill>
                <a:schemeClr val="tx1"/>
              </a:solidFill>
            </a:rPr>
            <a:t/>
          </a:r>
          <a:br>
            <a:rPr lang="pl-PL" sz="16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cykl szkoleń dedykowanych </a:t>
          </a:r>
          <a: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  <a:t/>
          </a:r>
          <a:br>
            <a:rPr lang="pl-PL" sz="1600" kern="1200" dirty="0" smtClean="0">
              <a:solidFill>
                <a:schemeClr val="accent6">
                  <a:lumMod val="50000"/>
                </a:schemeClr>
              </a:solidFill>
            </a:rPr>
          </a:br>
          <a:endParaRPr lang="pl-PL" sz="1600" u="none" kern="1200" dirty="0" smtClean="0">
            <a:solidFill>
              <a:schemeClr val="accent6">
                <a:lumMod val="50000"/>
              </a:schemeClr>
            </a:solidFill>
          </a:endParaRPr>
        </a:p>
      </dsp:txBody>
      <dsp:txXfrm>
        <a:off x="3762087" y="3978811"/>
        <a:ext cx="1257873" cy="1163298"/>
      </dsp:txXfrm>
    </dsp:sp>
    <dsp:sp modelId="{3DEDF3D4-47AB-49C8-80D6-4B2003972AD0}">
      <dsp:nvSpPr>
        <dsp:cNvPr id="0" name=""/>
        <dsp:cNvSpPr/>
      </dsp:nvSpPr>
      <dsp:spPr>
        <a:xfrm rot="12600000">
          <a:off x="3491746" y="3853981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 rot="10800000">
        <a:off x="3523101" y="3950230"/>
        <a:ext cx="78413" cy="263542"/>
      </dsp:txXfrm>
    </dsp:sp>
    <dsp:sp modelId="{3B0EF5C6-67AA-4B50-AE1D-694160801563}">
      <dsp:nvSpPr>
        <dsp:cNvPr id="0" name=""/>
        <dsp:cNvSpPr/>
      </dsp:nvSpPr>
      <dsp:spPr>
        <a:xfrm>
          <a:off x="1809545" y="2760991"/>
          <a:ext cx="1778901" cy="1645152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WUP</a:t>
          </a:r>
          <a:r>
            <a:rPr lang="pl-PL" sz="1200" kern="1200" dirty="0" smtClean="0">
              <a:solidFill>
                <a:schemeClr val="tx1"/>
              </a:solidFill>
            </a:rPr>
            <a:t> </a:t>
          </a:r>
          <a:br>
            <a:rPr lang="pl-PL" sz="12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5 szkoleń specjalistyczne </a:t>
          </a:r>
          <a:br>
            <a:rPr lang="pl-PL" sz="12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i 1 spotkanie informacyjne  </a:t>
          </a:r>
          <a:br>
            <a:rPr lang="pl-PL" sz="1200" kern="1200" dirty="0" smtClean="0">
              <a:solidFill>
                <a:schemeClr val="tx1"/>
              </a:solidFill>
            </a:rPr>
          </a:br>
          <a:r>
            <a:rPr lang="pl-PL" sz="1200" kern="1200" dirty="0" smtClean="0">
              <a:solidFill>
                <a:schemeClr val="tx1"/>
              </a:solidFill>
            </a:rPr>
            <a:t>dla beneficjentów potencjalnych beneficjentów</a:t>
          </a:r>
          <a:endParaRPr lang="pl-PL" sz="1200" kern="1200" dirty="0">
            <a:solidFill>
              <a:schemeClr val="tx1"/>
            </a:solidFill>
          </a:endParaRPr>
        </a:p>
      </dsp:txBody>
      <dsp:txXfrm>
        <a:off x="2070059" y="3001918"/>
        <a:ext cx="1257873" cy="1163298"/>
      </dsp:txXfrm>
    </dsp:sp>
    <dsp:sp modelId="{5F0A54C5-C0CE-4807-9670-9DFE6A8FFD0F}">
      <dsp:nvSpPr>
        <dsp:cNvPr id="0" name=""/>
        <dsp:cNvSpPr/>
      </dsp:nvSpPr>
      <dsp:spPr>
        <a:xfrm rot="16200000">
          <a:off x="2617208" y="2391686"/>
          <a:ext cx="163575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2641744" y="2504069"/>
        <a:ext cx="114503" cy="263542"/>
      </dsp:txXfrm>
    </dsp:sp>
    <dsp:sp modelId="{B28641C3-7B34-4E11-9D87-98DE572013A3}">
      <dsp:nvSpPr>
        <dsp:cNvPr id="0" name=""/>
        <dsp:cNvSpPr/>
      </dsp:nvSpPr>
      <dsp:spPr>
        <a:xfrm>
          <a:off x="1809545" y="807206"/>
          <a:ext cx="1778901" cy="1645152"/>
        </a:xfrm>
        <a:prstGeom prst="ellipse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smtClean="0">
              <a:solidFill>
                <a:schemeClr val="tx1"/>
              </a:solidFill>
            </a:rPr>
            <a:t>MJWPU</a:t>
          </a:r>
          <a:r>
            <a:rPr lang="pl-PL" sz="1600" kern="1200" dirty="0" smtClean="0">
              <a:solidFill>
                <a:schemeClr val="tx1"/>
              </a:solidFill>
            </a:rPr>
            <a:t/>
          </a:r>
          <a:br>
            <a:rPr lang="pl-PL" sz="1600" kern="1200" dirty="0" smtClean="0">
              <a:solidFill>
                <a:schemeClr val="tx1"/>
              </a:solidFill>
            </a:rPr>
          </a:br>
          <a:r>
            <a:rPr lang="pl-PL" sz="1100" kern="1200" dirty="0" smtClean="0">
              <a:solidFill>
                <a:schemeClr val="tx1"/>
              </a:solidFill>
            </a:rPr>
            <a:t>Nagra i umieści </a:t>
          </a:r>
          <a:br>
            <a:rPr lang="pl-PL" sz="1100" kern="1200" dirty="0" smtClean="0">
              <a:solidFill>
                <a:schemeClr val="tx1"/>
              </a:solidFill>
            </a:rPr>
          </a:br>
          <a:r>
            <a:rPr lang="pl-PL" sz="1100" kern="1200" dirty="0" smtClean="0">
              <a:solidFill>
                <a:schemeClr val="tx1"/>
              </a:solidFill>
            </a:rPr>
            <a:t>w Internecie </a:t>
          </a:r>
          <a:r>
            <a:rPr lang="pl-PL" sz="1100" b="1" u="none" kern="1200" dirty="0" smtClean="0">
              <a:solidFill>
                <a:schemeClr val="tx1"/>
              </a:solidFill>
            </a:rPr>
            <a:t/>
          </a:r>
          <a:br>
            <a:rPr lang="pl-PL" sz="1100" b="1" u="none" kern="1200" dirty="0" smtClean="0">
              <a:solidFill>
                <a:schemeClr val="tx1"/>
              </a:solidFill>
            </a:rPr>
          </a:br>
          <a:r>
            <a:rPr lang="pl-PL" sz="1100" b="1" u="none" kern="1200" dirty="0" smtClean="0">
              <a:solidFill>
                <a:schemeClr val="tx1"/>
              </a:solidFill>
            </a:rPr>
            <a:t>webinaria </a:t>
          </a:r>
          <a:r>
            <a:rPr lang="pl-PL" sz="1100" b="0" u="none" kern="1200" dirty="0" smtClean="0">
              <a:solidFill>
                <a:schemeClr val="tx1"/>
              </a:solidFill>
            </a:rPr>
            <a:t>(l</a:t>
          </a:r>
          <a:r>
            <a:rPr lang="pl-PL" sz="1100" kern="1200" dirty="0" smtClean="0">
              <a:solidFill>
                <a:schemeClr val="tx1"/>
              </a:solidFill>
            </a:rPr>
            <a:t>iczba szkoleń będzie zależała od zapotrzebowania beneficjentów</a:t>
          </a:r>
          <a:r>
            <a:rPr lang="pl-PL" sz="1100" kern="1200" dirty="0" smtClean="0"/>
            <a:t>)</a:t>
          </a:r>
          <a:endParaRPr lang="pl-PL" sz="1100" kern="1200" dirty="0"/>
        </a:p>
      </dsp:txBody>
      <dsp:txXfrm>
        <a:off x="2070059" y="1048133"/>
        <a:ext cx="1257873" cy="1163298"/>
      </dsp:txXfrm>
    </dsp:sp>
    <dsp:sp modelId="{9765A2A5-77A4-480E-8ADD-1ED6DFAFDD17}">
      <dsp:nvSpPr>
        <dsp:cNvPr id="0" name=""/>
        <dsp:cNvSpPr/>
      </dsp:nvSpPr>
      <dsp:spPr>
        <a:xfrm rot="19800000">
          <a:off x="3486255" y="923302"/>
          <a:ext cx="112019" cy="439236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/>
        </a:p>
      </dsp:txBody>
      <dsp:txXfrm>
        <a:off x="3488506" y="1019551"/>
        <a:ext cx="78413" cy="2635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08F6-D487-4C92-8263-F8BF875A4F4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E48FE-FFC3-4CC2-9F69-34BCEAE6553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D1E8-97FB-4CC6-A4FF-5AAAE8FC652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F1EDD-D9AE-4940-BBC9-9A69AB475C4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B66B-1B65-454E-B2A1-8CB71F416A67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D1C0-5499-44FD-A023-962DB608229C}">
      <dsp:nvSpPr>
        <dsp:cNvPr id="0" name=""/>
        <dsp:cNvSpPr/>
      </dsp:nvSpPr>
      <dsp:spPr>
        <a:xfrm>
          <a:off x="2141056" y="1200638"/>
          <a:ext cx="3105874" cy="31922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700" kern="1200" dirty="0" smtClean="0"/>
            <a:t>10 konkursów</a:t>
          </a:r>
          <a:endParaRPr lang="pl-PL" sz="3700" kern="1200" dirty="0"/>
        </a:p>
      </dsp:txBody>
      <dsp:txXfrm>
        <a:off x="2595901" y="1668134"/>
        <a:ext cx="2196184" cy="2257269"/>
      </dsp:txXfrm>
    </dsp:sp>
    <dsp:sp modelId="{D7A825A1-0F38-46D0-9803-35DE83DD93CB}">
      <dsp:nvSpPr>
        <dsp:cNvPr id="0" name=""/>
        <dsp:cNvSpPr/>
      </dsp:nvSpPr>
      <dsp:spPr>
        <a:xfrm>
          <a:off x="2743762" y="-169666"/>
          <a:ext cx="1900462" cy="17579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Punkty informacyjne PIFE</a:t>
          </a:r>
          <a:endParaRPr lang="pl-PL" sz="1800" kern="1200" dirty="0"/>
        </a:p>
      </dsp:txBody>
      <dsp:txXfrm>
        <a:off x="3022078" y="87780"/>
        <a:ext cx="1343830" cy="1243061"/>
      </dsp:txXfrm>
    </dsp:sp>
    <dsp:sp modelId="{A73F56B9-7C82-45CE-AC91-28D230274789}">
      <dsp:nvSpPr>
        <dsp:cNvPr id="0" name=""/>
        <dsp:cNvSpPr/>
      </dsp:nvSpPr>
      <dsp:spPr>
        <a:xfrm>
          <a:off x="4729053" y="1272731"/>
          <a:ext cx="1900462" cy="175795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kern="1200" dirty="0" smtClean="0"/>
            <a:t>Strona </a:t>
          </a:r>
          <a:br>
            <a:rPr lang="pl-PL" sz="1600" kern="1200" dirty="0" smtClean="0"/>
          </a:br>
          <a:r>
            <a:rPr lang="pl-PL" sz="1600" kern="1200" dirty="0" smtClean="0"/>
            <a:t>RPO WM </a:t>
          </a:r>
          <a:br>
            <a:rPr lang="pl-PL" sz="1600" kern="1200" dirty="0" smtClean="0"/>
          </a:br>
          <a:r>
            <a:rPr lang="pl-PL" sz="1600" kern="1200" dirty="0" smtClean="0"/>
            <a:t>2014-2020 (videocasty, webinaria, tutoriale)</a:t>
          </a:r>
        </a:p>
      </dsp:txBody>
      <dsp:txXfrm>
        <a:off x="5007369" y="1530177"/>
        <a:ext cx="1343830" cy="1243061"/>
      </dsp:txXfrm>
    </dsp:sp>
    <dsp:sp modelId="{A6656162-5360-4312-B840-4E1EABFB64FB}">
      <dsp:nvSpPr>
        <dsp:cNvPr id="0" name=""/>
        <dsp:cNvSpPr/>
      </dsp:nvSpPr>
      <dsp:spPr>
        <a:xfrm>
          <a:off x="3970739" y="3606581"/>
          <a:ext cx="1900462" cy="175795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Kampania kontent marketingowa </a:t>
          </a:r>
          <a:r>
            <a:rPr lang="pl-PL" sz="1600" kern="1200" spc="-30" baseline="0" dirty="0" smtClean="0"/>
            <a:t>(powiadomienia</a:t>
          </a:r>
          <a:r>
            <a:rPr lang="pl-PL" sz="1600" kern="1200" dirty="0" smtClean="0"/>
            <a:t> newslettery itp.)</a:t>
          </a:r>
        </a:p>
      </dsp:txBody>
      <dsp:txXfrm>
        <a:off x="4249055" y="3864027"/>
        <a:ext cx="1343830" cy="1243061"/>
      </dsp:txXfrm>
    </dsp:sp>
    <dsp:sp modelId="{5B423AB4-FD4F-4063-95E2-359CDAB8CE5B}">
      <dsp:nvSpPr>
        <dsp:cNvPr id="0" name=""/>
        <dsp:cNvSpPr/>
      </dsp:nvSpPr>
      <dsp:spPr>
        <a:xfrm>
          <a:off x="1516785" y="3606581"/>
          <a:ext cx="1900462" cy="1757953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Artykuły </a:t>
          </a:r>
          <a:br>
            <a:rPr lang="pl-PL" sz="1800" kern="1200" dirty="0" smtClean="0"/>
          </a:br>
          <a:r>
            <a:rPr lang="pl-PL" sz="1800" kern="1200" dirty="0" smtClean="0"/>
            <a:t>i spoty </a:t>
          </a:r>
          <a:br>
            <a:rPr lang="pl-PL" sz="1800" kern="1200" dirty="0" smtClean="0"/>
          </a:br>
          <a:r>
            <a:rPr lang="pl-PL" sz="1800" kern="1200" dirty="0" smtClean="0"/>
            <a:t>w mediach pod konkurs</a:t>
          </a:r>
        </a:p>
      </dsp:txBody>
      <dsp:txXfrm>
        <a:off x="1795101" y="3864027"/>
        <a:ext cx="1343830" cy="1243061"/>
      </dsp:txXfrm>
    </dsp:sp>
    <dsp:sp modelId="{B495F183-8E90-4099-8329-CDB13CF6D176}">
      <dsp:nvSpPr>
        <dsp:cNvPr id="0" name=""/>
        <dsp:cNvSpPr/>
      </dsp:nvSpPr>
      <dsp:spPr>
        <a:xfrm>
          <a:off x="758471" y="1272731"/>
          <a:ext cx="1900462" cy="175795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Szkolenia </a:t>
          </a:r>
          <a:br>
            <a:rPr lang="pl-PL" sz="1800" kern="1200" dirty="0" smtClean="0"/>
          </a:br>
          <a:r>
            <a:rPr lang="pl-PL" sz="1800" kern="1200" dirty="0" smtClean="0"/>
            <a:t>dedykowane pod konkurs</a:t>
          </a:r>
          <a:endParaRPr lang="pl-PL" sz="1800" kern="1200" dirty="0"/>
        </a:p>
      </dsp:txBody>
      <dsp:txXfrm>
        <a:off x="1036787" y="1530177"/>
        <a:ext cx="1343830" cy="12430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08F6-D487-4C92-8263-F8BF875A4F4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E48FE-FFC3-4CC2-9F69-34BCEAE6553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D1E8-97FB-4CC6-A4FF-5AAAE8FC652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F1EDD-D9AE-4940-BBC9-9A69AB475C4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B66B-1B65-454E-B2A1-8CB71F416A67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D1C0-5499-44FD-A023-962DB608229C}">
      <dsp:nvSpPr>
        <dsp:cNvPr id="0" name=""/>
        <dsp:cNvSpPr/>
      </dsp:nvSpPr>
      <dsp:spPr>
        <a:xfrm>
          <a:off x="2141056" y="1200638"/>
          <a:ext cx="3105874" cy="31922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600" kern="1200" dirty="0" smtClean="0"/>
            <a:t>166 zakończonych naborów – 2598 podpisanych umów</a:t>
          </a:r>
          <a:endParaRPr lang="pl-PL" sz="2600" kern="1200" dirty="0"/>
        </a:p>
      </dsp:txBody>
      <dsp:txXfrm>
        <a:off x="2595901" y="1668134"/>
        <a:ext cx="2196184" cy="2257269"/>
      </dsp:txXfrm>
    </dsp:sp>
    <dsp:sp modelId="{D7A825A1-0F38-46D0-9803-35DE83DD93CB}">
      <dsp:nvSpPr>
        <dsp:cNvPr id="0" name=""/>
        <dsp:cNvSpPr/>
      </dsp:nvSpPr>
      <dsp:spPr>
        <a:xfrm>
          <a:off x="2743762" y="-169666"/>
          <a:ext cx="1900462" cy="17579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Punkty informacyjne PIFE</a:t>
          </a:r>
          <a:endParaRPr lang="pl-PL" sz="1800" kern="1200" dirty="0"/>
        </a:p>
      </dsp:txBody>
      <dsp:txXfrm>
        <a:off x="3022078" y="87780"/>
        <a:ext cx="1343830" cy="1243061"/>
      </dsp:txXfrm>
    </dsp:sp>
    <dsp:sp modelId="{A73F56B9-7C82-45CE-AC91-28D230274789}">
      <dsp:nvSpPr>
        <dsp:cNvPr id="0" name=""/>
        <dsp:cNvSpPr/>
      </dsp:nvSpPr>
      <dsp:spPr>
        <a:xfrm>
          <a:off x="4729053" y="1272731"/>
          <a:ext cx="1900462" cy="175795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Videocasty, webinaria, tutoriale</a:t>
          </a:r>
        </a:p>
      </dsp:txBody>
      <dsp:txXfrm>
        <a:off x="5007369" y="1530177"/>
        <a:ext cx="1343830" cy="1243061"/>
      </dsp:txXfrm>
    </dsp:sp>
    <dsp:sp modelId="{A6656162-5360-4312-B840-4E1EABFB64FB}">
      <dsp:nvSpPr>
        <dsp:cNvPr id="0" name=""/>
        <dsp:cNvSpPr/>
      </dsp:nvSpPr>
      <dsp:spPr>
        <a:xfrm>
          <a:off x="3970739" y="3606581"/>
          <a:ext cx="1900462" cy="175795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kern="1200" dirty="0" smtClean="0">
              <a:solidFill>
                <a:schemeClr val="bg1"/>
              </a:solidFill>
            </a:rPr>
            <a:t>Strona </a:t>
          </a:r>
          <a:r>
            <a:rPr lang="pl-PL" sz="1400" kern="1200" dirty="0" smtClean="0">
              <a:solidFill>
                <a:schemeClr val="bg1"/>
              </a:solidFill>
            </a:rPr>
            <a:t>RPO </a:t>
          </a:r>
          <a:r>
            <a:rPr lang="pl-PL" sz="1400" kern="1200" dirty="0" smtClean="0">
              <a:solidFill>
                <a:schemeClr val="bg1"/>
              </a:solidFill>
            </a:rPr>
            <a:t>WM </a:t>
          </a:r>
          <a:br>
            <a:rPr lang="pl-PL" sz="1400" kern="1200" dirty="0" smtClean="0">
              <a:solidFill>
                <a:schemeClr val="bg1"/>
              </a:solidFill>
            </a:rPr>
          </a:br>
          <a:r>
            <a:rPr lang="pl-PL" sz="1400" kern="1200" dirty="0" smtClean="0">
              <a:solidFill>
                <a:schemeClr val="bg1"/>
              </a:solidFill>
            </a:rPr>
            <a:t>2014-2020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50" b="1" kern="1200" dirty="0" smtClean="0">
              <a:solidFill>
                <a:schemeClr val="tx1"/>
              </a:solidFill>
            </a:rPr>
            <a:t>fundusze</a:t>
          </a:r>
          <a:r>
            <a:rPr lang="pl-PL" sz="950" b="1" kern="1200" dirty="0" smtClean="0">
              <a:solidFill>
                <a:srgbClr val="C00000"/>
              </a:solidFill>
            </a:rPr>
            <a:t>dla</a:t>
          </a:r>
          <a:r>
            <a:rPr lang="pl-PL" sz="950" b="1" kern="1200" dirty="0" smtClean="0">
              <a:solidFill>
                <a:schemeClr val="tx1"/>
              </a:solidFill>
            </a:rPr>
            <a:t>mazowsza.eu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200" kern="1200" dirty="0" smtClean="0">
            <a:solidFill>
              <a:schemeClr val="tx1"/>
            </a:solidFill>
          </a:endParaRPr>
        </a:p>
      </dsp:txBody>
      <dsp:txXfrm>
        <a:off x="4249055" y="3864027"/>
        <a:ext cx="1343830" cy="1243061"/>
      </dsp:txXfrm>
    </dsp:sp>
    <dsp:sp modelId="{5B423AB4-FD4F-4063-95E2-359CDAB8CE5B}">
      <dsp:nvSpPr>
        <dsp:cNvPr id="0" name=""/>
        <dsp:cNvSpPr/>
      </dsp:nvSpPr>
      <dsp:spPr>
        <a:xfrm>
          <a:off x="1516785" y="3606581"/>
          <a:ext cx="1900462" cy="1757953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Publikacje</a:t>
          </a:r>
          <a:br>
            <a:rPr lang="pl-PL" sz="1800" kern="1200" dirty="0" smtClean="0"/>
          </a:br>
          <a:r>
            <a:rPr lang="pl-PL" sz="1800" kern="1200" dirty="0" smtClean="0"/>
            <a:t>(</a:t>
          </a:r>
          <a:r>
            <a:rPr lang="pl-PL" sz="1800" kern="1200" dirty="0" err="1" smtClean="0"/>
            <a:t>Startbox</a:t>
          </a:r>
          <a:r>
            <a:rPr lang="pl-PL" sz="1800" kern="1200" dirty="0" smtClean="0"/>
            <a:t>, broszura, podręczniki)</a:t>
          </a:r>
        </a:p>
      </dsp:txBody>
      <dsp:txXfrm>
        <a:off x="1795101" y="3864027"/>
        <a:ext cx="1343830" cy="1243061"/>
      </dsp:txXfrm>
    </dsp:sp>
    <dsp:sp modelId="{B495F183-8E90-4099-8329-CDB13CF6D176}">
      <dsp:nvSpPr>
        <dsp:cNvPr id="0" name=""/>
        <dsp:cNvSpPr/>
      </dsp:nvSpPr>
      <dsp:spPr>
        <a:xfrm>
          <a:off x="758471" y="1272731"/>
          <a:ext cx="1900462" cy="175795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Szkolenia </a:t>
          </a:r>
          <a:br>
            <a:rPr lang="pl-PL" sz="1800" kern="1200" dirty="0" smtClean="0"/>
          </a:br>
          <a:r>
            <a:rPr lang="pl-PL" sz="1800" kern="1200" dirty="0" smtClean="0"/>
            <a:t>wdrożeniowe</a:t>
          </a:r>
          <a:endParaRPr lang="pl-PL" sz="1800" kern="1200" dirty="0"/>
        </a:p>
      </dsp:txBody>
      <dsp:txXfrm>
        <a:off x="1036787" y="1530177"/>
        <a:ext cx="1343830" cy="12430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D08F6-D487-4C92-8263-F8BF875A4F4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1880000"/>
            <a:gd name="adj2" fmla="val 16200000"/>
            <a:gd name="adj3" fmla="val 4637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E48FE-FFC3-4CC2-9F69-34BCEAE65535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D1E8-97FB-4CC6-A4FF-5AAAE8FC652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F1EDD-D9AE-4940-BBC9-9A69AB475C41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B66B-1B65-454E-B2A1-8CB71F416A67}">
      <dsp:nvSpPr>
        <dsp:cNvPr id="0" name=""/>
        <dsp:cNvSpPr/>
      </dsp:nvSpPr>
      <dsp:spPr>
        <a:xfrm>
          <a:off x="1556991" y="659766"/>
          <a:ext cx="4274005" cy="4274005"/>
        </a:xfrm>
        <a:prstGeom prst="blockArc">
          <a:avLst>
            <a:gd name="adj1" fmla="val 16200000"/>
            <a:gd name="adj2" fmla="val 2052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0CD1C0-5499-44FD-A023-962DB608229C}">
      <dsp:nvSpPr>
        <dsp:cNvPr id="0" name=""/>
        <dsp:cNvSpPr/>
      </dsp:nvSpPr>
      <dsp:spPr>
        <a:xfrm>
          <a:off x="2141056" y="1200638"/>
          <a:ext cx="3105874" cy="319226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pl-PL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pl-PL" sz="3000" kern="1200" dirty="0" smtClean="0"/>
            <a:t>Realizowane/ zrealizowane projekty </a:t>
          </a:r>
          <a:endParaRPr lang="pl-PL" sz="3000" kern="1200" dirty="0"/>
        </a:p>
      </dsp:txBody>
      <dsp:txXfrm>
        <a:off x="2595901" y="1668134"/>
        <a:ext cx="2196184" cy="2257269"/>
      </dsp:txXfrm>
    </dsp:sp>
    <dsp:sp modelId="{D7A825A1-0F38-46D0-9803-35DE83DD93CB}">
      <dsp:nvSpPr>
        <dsp:cNvPr id="0" name=""/>
        <dsp:cNvSpPr/>
      </dsp:nvSpPr>
      <dsp:spPr>
        <a:xfrm>
          <a:off x="2743762" y="-169666"/>
          <a:ext cx="1900462" cy="175795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10. Forum Rozwoju Mazowsza, konferencje regionalne</a:t>
          </a:r>
          <a:endParaRPr lang="pl-PL" sz="1800" kern="1200" dirty="0"/>
        </a:p>
      </dsp:txBody>
      <dsp:txXfrm>
        <a:off x="3022078" y="87780"/>
        <a:ext cx="1343830" cy="1243061"/>
      </dsp:txXfrm>
    </dsp:sp>
    <dsp:sp modelId="{A73F56B9-7C82-45CE-AC91-28D230274789}">
      <dsp:nvSpPr>
        <dsp:cNvPr id="0" name=""/>
        <dsp:cNvSpPr/>
      </dsp:nvSpPr>
      <dsp:spPr>
        <a:xfrm>
          <a:off x="4729053" y="1272731"/>
          <a:ext cx="1900462" cy="1757953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 smtClean="0"/>
            <a:t>Dni Otwarte Funduszy Europejskich</a:t>
          </a:r>
        </a:p>
      </dsp:txBody>
      <dsp:txXfrm>
        <a:off x="5007369" y="1530177"/>
        <a:ext cx="1343830" cy="1243061"/>
      </dsp:txXfrm>
    </dsp:sp>
    <dsp:sp modelId="{A6656162-5360-4312-B840-4E1EABFB64FB}">
      <dsp:nvSpPr>
        <dsp:cNvPr id="0" name=""/>
        <dsp:cNvSpPr/>
      </dsp:nvSpPr>
      <dsp:spPr>
        <a:xfrm>
          <a:off x="3970739" y="3606581"/>
          <a:ext cx="1900462" cy="1757953"/>
        </a:xfrm>
        <a:prstGeom prst="ellipse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/>
            <a:t>Strona </a:t>
          </a:r>
          <a:br>
            <a:rPr lang="pl-PL" sz="1600" kern="1200" dirty="0" smtClean="0"/>
          </a:br>
          <a:r>
            <a:rPr lang="pl-PL" sz="1600" kern="1200" dirty="0" smtClean="0"/>
            <a:t>RPO WM </a:t>
          </a:r>
          <a:br>
            <a:rPr lang="pl-PL" sz="1600" kern="1200" dirty="0" smtClean="0"/>
          </a:br>
          <a:r>
            <a:rPr lang="pl-PL" sz="1600" kern="1200" dirty="0" smtClean="0"/>
            <a:t>2014-2020 (zobacz efekty)</a:t>
          </a:r>
        </a:p>
      </dsp:txBody>
      <dsp:txXfrm>
        <a:off x="4249055" y="3864027"/>
        <a:ext cx="1343830" cy="1243061"/>
      </dsp:txXfrm>
    </dsp:sp>
    <dsp:sp modelId="{5B423AB4-FD4F-4063-95E2-359CDAB8CE5B}">
      <dsp:nvSpPr>
        <dsp:cNvPr id="0" name=""/>
        <dsp:cNvSpPr/>
      </dsp:nvSpPr>
      <dsp:spPr>
        <a:xfrm>
          <a:off x="1516785" y="3606581"/>
          <a:ext cx="1900462" cy="1757953"/>
        </a:xfrm>
        <a:prstGeom prst="ellipse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Publikacje</a:t>
          </a:r>
          <a:br>
            <a:rPr lang="pl-PL" sz="1800" kern="1200" dirty="0" smtClean="0"/>
          </a:br>
          <a:r>
            <a:rPr lang="pl-PL" sz="1800" kern="1200" dirty="0" smtClean="0"/>
            <a:t>(Perły Mazowsza , biuletyn)</a:t>
          </a:r>
        </a:p>
      </dsp:txBody>
      <dsp:txXfrm>
        <a:off x="1795101" y="3864027"/>
        <a:ext cx="1343830" cy="1243061"/>
      </dsp:txXfrm>
    </dsp:sp>
    <dsp:sp modelId="{B495F183-8E90-4099-8329-CDB13CF6D176}">
      <dsp:nvSpPr>
        <dsp:cNvPr id="0" name=""/>
        <dsp:cNvSpPr/>
      </dsp:nvSpPr>
      <dsp:spPr>
        <a:xfrm>
          <a:off x="758471" y="1272731"/>
          <a:ext cx="1900462" cy="175795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Mapa dotacji, wyszukiwarka projektów</a:t>
          </a:r>
          <a:endParaRPr lang="pl-PL" sz="1800" kern="1200" dirty="0"/>
        </a:p>
      </dsp:txBody>
      <dsp:txXfrm>
        <a:off x="1036787" y="1530177"/>
        <a:ext cx="1343830" cy="12430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29267-018E-414A-B993-8225358B264C}">
      <dsp:nvSpPr>
        <dsp:cNvPr id="0" name=""/>
        <dsp:cNvSpPr/>
      </dsp:nvSpPr>
      <dsp:spPr>
        <a:xfrm>
          <a:off x="0" y="1422"/>
          <a:ext cx="4106080" cy="9312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>
              <a:solidFill>
                <a:schemeClr val="tx1"/>
              </a:solidFill>
            </a:rPr>
            <a:t>MJWPU</a:t>
          </a:r>
          <a:r>
            <a:rPr lang="pl-PL" sz="1600" i="1" kern="1200" dirty="0" smtClean="0">
              <a:solidFill>
                <a:schemeClr val="tx1"/>
              </a:solidFill>
            </a:rPr>
            <a:t> przeprowadzi kampanię informacyjno-promocyjną dotycząca ogólnie naborów </a:t>
          </a:r>
          <a:br>
            <a:rPr lang="pl-PL" sz="1600" i="1" kern="1200" dirty="0" smtClean="0">
              <a:solidFill>
                <a:schemeClr val="tx1"/>
              </a:solidFill>
            </a:rPr>
          </a:br>
          <a:r>
            <a:rPr lang="pl-PL" sz="1600" i="1" kern="1200" dirty="0" smtClean="0">
              <a:solidFill>
                <a:schemeClr val="tx1"/>
              </a:solidFill>
            </a:rPr>
            <a:t>RPO WM. Realizacja: luty – grudzień 2019 roku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45460" y="46882"/>
        <a:ext cx="4015160" cy="840333"/>
      </dsp:txXfrm>
    </dsp:sp>
    <dsp:sp modelId="{47BAFE96-D9D0-4A89-AA59-CA437ECD02CC}">
      <dsp:nvSpPr>
        <dsp:cNvPr id="0" name=""/>
        <dsp:cNvSpPr/>
      </dsp:nvSpPr>
      <dsp:spPr>
        <a:xfrm>
          <a:off x="0" y="935740"/>
          <a:ext cx="4106080" cy="1271171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>
              <a:solidFill>
                <a:schemeClr val="tx1"/>
              </a:solidFill>
            </a:rPr>
            <a:t>MJWPU</a:t>
          </a:r>
          <a:r>
            <a:rPr lang="pl-PL" sz="1600" i="1" kern="1200" dirty="0" smtClean="0">
              <a:solidFill>
                <a:schemeClr val="tx1"/>
              </a:solidFill>
            </a:rPr>
            <a:t> przeprowadzi kampanię informacyjno-promocyjną dotycząca konkretnych naborów RPO WM </a:t>
          </a:r>
          <a:br>
            <a:rPr lang="pl-PL" sz="1600" i="1" kern="1200" dirty="0" smtClean="0">
              <a:solidFill>
                <a:schemeClr val="tx1"/>
              </a:solidFill>
            </a:rPr>
          </a:br>
          <a:r>
            <a:rPr lang="pl-PL" sz="1600" i="1" kern="1200" dirty="0" smtClean="0">
              <a:solidFill>
                <a:schemeClr val="tx1"/>
              </a:solidFill>
            </a:rPr>
            <a:t>dedykowanych MŚP. </a:t>
          </a:r>
          <a:br>
            <a:rPr lang="pl-PL" sz="1600" i="1" kern="1200" dirty="0" smtClean="0">
              <a:solidFill>
                <a:schemeClr val="tx1"/>
              </a:solidFill>
            </a:rPr>
          </a:br>
          <a:r>
            <a:rPr lang="pl-PL" sz="1600" i="1" kern="1200" dirty="0" smtClean="0">
              <a:solidFill>
                <a:schemeClr val="tx1"/>
              </a:solidFill>
            </a:rPr>
            <a:t>Realizacja: lipiec– listopad 2019 roku</a:t>
          </a:r>
          <a:endParaRPr lang="pl-PL" sz="1600" i="1" kern="1200" dirty="0">
            <a:solidFill>
              <a:schemeClr val="tx1"/>
            </a:solidFill>
          </a:endParaRPr>
        </a:p>
      </dsp:txBody>
      <dsp:txXfrm>
        <a:off x="62053" y="997793"/>
        <a:ext cx="3981974" cy="1147065"/>
      </dsp:txXfrm>
    </dsp:sp>
    <dsp:sp modelId="{B6E441D6-F494-4F4D-BFE7-C5063F3A4A25}">
      <dsp:nvSpPr>
        <dsp:cNvPr id="0" name=""/>
        <dsp:cNvSpPr/>
      </dsp:nvSpPr>
      <dsp:spPr>
        <a:xfrm>
          <a:off x="0" y="2209975"/>
          <a:ext cx="4106080" cy="227107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1600" b="1" i="1" kern="1200" dirty="0" smtClean="0">
              <a:solidFill>
                <a:schemeClr val="tx1"/>
              </a:solidFill>
            </a:rPr>
            <a:t>Cel 1.</a:t>
          </a:r>
          <a:r>
            <a:rPr lang="pl-PL" sz="1600" i="1" kern="1200" dirty="0" smtClean="0">
              <a:solidFill>
                <a:schemeClr val="tx1"/>
              </a:solidFill>
            </a:rPr>
            <a:t> Zwiększenie poziomu wykorzystania alokacji dostępnej w konkursach ogłaszanych </a:t>
          </a:r>
          <a:br>
            <a:rPr lang="pl-PL" sz="1600" i="1" kern="1200" dirty="0" smtClean="0">
              <a:solidFill>
                <a:schemeClr val="tx1"/>
              </a:solidFill>
            </a:rPr>
          </a:br>
          <a:r>
            <a:rPr lang="pl-PL" sz="1600" i="1" kern="1200" dirty="0" smtClean="0">
              <a:solidFill>
                <a:schemeClr val="tx1"/>
              </a:solidFill>
            </a:rPr>
            <a:t>w 2019 i 2020 roku.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i="1" kern="1200" dirty="0" smtClean="0">
              <a:solidFill>
                <a:schemeClr val="tx1"/>
              </a:solidFill>
            </a:rPr>
            <a:t>Cel 2. </a:t>
          </a:r>
          <a:r>
            <a:rPr lang="pl-PL" sz="1600" i="1" kern="1200" dirty="0" smtClean="0">
              <a:solidFill>
                <a:schemeClr val="tx1"/>
              </a:solidFill>
            </a:rPr>
            <a:t>Zwiększenie poziomu wykorzystania alokacji dostępnej pod kątem przedsiębiorców z sektora MŚP </a:t>
          </a:r>
          <a:br>
            <a:rPr lang="pl-PL" sz="1600" i="1" kern="1200" dirty="0" smtClean="0">
              <a:solidFill>
                <a:schemeClr val="tx1"/>
              </a:solidFill>
            </a:rPr>
          </a:br>
          <a:r>
            <a:rPr lang="pl-PL" sz="1600" i="1" kern="1200" dirty="0" smtClean="0">
              <a:solidFill>
                <a:schemeClr val="tx1"/>
              </a:solidFill>
            </a:rPr>
            <a:t>(ale też z uwzględnieniem IOB i sektora </a:t>
          </a:r>
          <a:r>
            <a:rPr lang="pl-PL" sz="1600" i="1" kern="1200" dirty="0" err="1" smtClean="0">
              <a:solidFill>
                <a:schemeClr val="tx1"/>
              </a:solidFill>
            </a:rPr>
            <a:t>B+R</a:t>
          </a:r>
          <a:r>
            <a:rPr lang="pl-PL" sz="1600" i="1" kern="1200" dirty="0" smtClean="0">
              <a:solidFill>
                <a:schemeClr val="tx1"/>
              </a:solidFill>
            </a:rPr>
            <a:t> współpracującego z przedsiębiorcami)</a:t>
          </a:r>
          <a:endParaRPr lang="pl-PL" sz="1600" i="1" kern="1200" dirty="0">
            <a:solidFill>
              <a:schemeClr val="tx1"/>
            </a:solidFill>
          </a:endParaRPr>
        </a:p>
      </dsp:txBody>
      <dsp:txXfrm>
        <a:off x="110865" y="2320840"/>
        <a:ext cx="3884350" cy="2049344"/>
      </dsp:txXfrm>
    </dsp:sp>
    <dsp:sp modelId="{2E346C09-2090-4A4E-A0AE-DC000EC41011}">
      <dsp:nvSpPr>
        <dsp:cNvPr id="0" name=""/>
        <dsp:cNvSpPr/>
      </dsp:nvSpPr>
      <dsp:spPr>
        <a:xfrm>
          <a:off x="0" y="4484113"/>
          <a:ext cx="4106080" cy="529634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i="1" kern="1200" dirty="0" smtClean="0">
              <a:solidFill>
                <a:schemeClr val="tx1"/>
              </a:solidFill>
            </a:rPr>
            <a:t>W ramach obu kampanii będą wykorzystywane media o zasięgu regionalnym i lokalnym </a:t>
          </a:r>
          <a:endParaRPr lang="pl-PL" sz="1600" kern="1200" dirty="0">
            <a:solidFill>
              <a:schemeClr val="tx1"/>
            </a:solidFill>
          </a:endParaRPr>
        </a:p>
      </dsp:txBody>
      <dsp:txXfrm>
        <a:off x="25855" y="4509968"/>
        <a:ext cx="4054370" cy="4779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043D51-407A-4918-BA79-3A0A910FE327}">
      <dsp:nvSpPr>
        <dsp:cNvPr id="0" name=""/>
        <dsp:cNvSpPr/>
      </dsp:nvSpPr>
      <dsp:spPr>
        <a:xfrm>
          <a:off x="1397231" y="187324"/>
          <a:ext cx="3944871" cy="139310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23746-7F58-4830-9248-FA7D61458D4D}">
      <dsp:nvSpPr>
        <dsp:cNvPr id="0" name=""/>
        <dsp:cNvSpPr/>
      </dsp:nvSpPr>
      <dsp:spPr>
        <a:xfrm>
          <a:off x="3039796" y="3671235"/>
          <a:ext cx="767457" cy="491172"/>
        </a:xfrm>
        <a:prstGeom prst="downArrow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5639B-E047-4A1B-8775-898A62D48698}">
      <dsp:nvSpPr>
        <dsp:cNvPr id="0" name=""/>
        <dsp:cNvSpPr/>
      </dsp:nvSpPr>
      <dsp:spPr>
        <a:xfrm>
          <a:off x="1581628" y="3997305"/>
          <a:ext cx="3683793" cy="920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Kampania szerokiego zasięgu</a:t>
          </a:r>
          <a:endParaRPr lang="pl-PL" sz="2200" b="1" kern="1200" dirty="0"/>
        </a:p>
      </dsp:txBody>
      <dsp:txXfrm>
        <a:off x="1581628" y="3997305"/>
        <a:ext cx="3683793" cy="920948"/>
      </dsp:txXfrm>
    </dsp:sp>
    <dsp:sp modelId="{A7DA79CB-6C52-422A-BBAF-B1879080D423}">
      <dsp:nvSpPr>
        <dsp:cNvPr id="0" name=""/>
        <dsp:cNvSpPr/>
      </dsp:nvSpPr>
      <dsp:spPr>
        <a:xfrm>
          <a:off x="2877096" y="1958632"/>
          <a:ext cx="1381422" cy="13814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900" b="1" kern="1200" dirty="0" smtClean="0"/>
            <a:t>Spoty radiowe, ramki </a:t>
          </a:r>
          <a:br>
            <a:rPr lang="pl-PL" sz="900" b="1" kern="1200" dirty="0" smtClean="0"/>
          </a:br>
          <a:r>
            <a:rPr lang="pl-PL" sz="900" b="1" kern="1200" dirty="0" smtClean="0"/>
            <a:t>i spoty w środkach komunikacji, videocasty, artykuły </a:t>
          </a:r>
          <a:br>
            <a:rPr lang="pl-PL" sz="900" b="1" kern="1200" dirty="0" smtClean="0"/>
          </a:br>
          <a:r>
            <a:rPr lang="pl-PL" sz="900" b="1" kern="1200" dirty="0" smtClean="0"/>
            <a:t>w prasie</a:t>
          </a:r>
          <a:endParaRPr lang="pl-PL" sz="900" kern="1200" dirty="0"/>
        </a:p>
      </dsp:txBody>
      <dsp:txXfrm>
        <a:off x="3079401" y="2160937"/>
        <a:ext cx="976812" cy="976812"/>
      </dsp:txXfrm>
    </dsp:sp>
    <dsp:sp modelId="{9971B020-FC3B-461B-8BFD-5D755816336A}">
      <dsp:nvSpPr>
        <dsp:cNvPr id="0" name=""/>
        <dsp:cNvSpPr/>
      </dsp:nvSpPr>
      <dsp:spPr>
        <a:xfrm>
          <a:off x="1794688" y="768243"/>
          <a:ext cx="1569268" cy="1569268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Mailing, spoty </a:t>
          </a:r>
          <a:br>
            <a:rPr lang="pl-PL" sz="1200" b="1" kern="1200" dirty="0" smtClean="0"/>
          </a:br>
          <a:r>
            <a:rPr lang="pl-PL" sz="1200" b="1" kern="1200" dirty="0" smtClean="0"/>
            <a:t>i </a:t>
          </a:r>
          <a:r>
            <a:rPr lang="pl-PL" sz="1200" b="1" kern="1200" dirty="0" err="1" smtClean="0"/>
            <a:t>banery</a:t>
          </a:r>
          <a:r>
            <a:rPr lang="pl-PL" sz="1200" b="1" kern="1200" dirty="0" smtClean="0"/>
            <a:t> </a:t>
          </a:r>
          <a:br>
            <a:rPr lang="pl-PL" sz="1200" b="1" kern="1200" dirty="0" smtClean="0"/>
          </a:br>
          <a:r>
            <a:rPr lang="pl-PL" sz="1200" b="1" kern="1200" dirty="0" smtClean="0"/>
            <a:t>w Internecie</a:t>
          </a:r>
          <a:endParaRPr lang="pl-PL" sz="1200" kern="1200" dirty="0"/>
        </a:p>
      </dsp:txBody>
      <dsp:txXfrm>
        <a:off x="2024502" y="998057"/>
        <a:ext cx="1109640" cy="1109640"/>
      </dsp:txXfrm>
    </dsp:sp>
    <dsp:sp modelId="{1CF966E8-088D-4A90-BD5F-4007A1A7D0C2}">
      <dsp:nvSpPr>
        <dsp:cNvPr id="0" name=""/>
        <dsp:cNvSpPr/>
      </dsp:nvSpPr>
      <dsp:spPr>
        <a:xfrm>
          <a:off x="3127944" y="235204"/>
          <a:ext cx="1967366" cy="19673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dirty="0" err="1" smtClean="0"/>
            <a:t>Social</a:t>
          </a:r>
          <a:r>
            <a:rPr lang="pl-PL" sz="1600" b="1" kern="1200" dirty="0" smtClean="0"/>
            <a:t> media </a:t>
          </a:r>
          <a:br>
            <a:rPr lang="pl-PL" sz="1600" b="1" kern="1200" dirty="0" smtClean="0"/>
          </a:br>
          <a:r>
            <a:rPr lang="pl-PL" sz="1600" b="1" kern="1200" dirty="0" smtClean="0"/>
            <a:t>(FB, YT, TT)</a:t>
          </a:r>
          <a:endParaRPr lang="pl-PL" sz="1600" kern="1200" dirty="0"/>
        </a:p>
      </dsp:txBody>
      <dsp:txXfrm>
        <a:off x="3416058" y="523316"/>
        <a:ext cx="1391138" cy="1391129"/>
      </dsp:txXfrm>
    </dsp:sp>
    <dsp:sp modelId="{7765AE11-32E2-4C8A-BF12-6DB400A24C11}">
      <dsp:nvSpPr>
        <dsp:cNvPr id="0" name=""/>
        <dsp:cNvSpPr/>
      </dsp:nvSpPr>
      <dsp:spPr>
        <a:xfrm>
          <a:off x="1217399" y="-6528"/>
          <a:ext cx="4297759" cy="358711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D9B4E87-B08C-48C4-8FF8-A73A339B3887}" type="datetimeFigureOut">
              <a:rPr lang="pl-PL" smtClean="0"/>
              <a:pPr/>
              <a:t>12.12.2018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ACB32DF-8F0C-4940-88DC-1175611774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549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B32DF-8F0C-4940-88DC-117561177440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2050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191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90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62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pic>
        <p:nvPicPr>
          <p:cNvPr id="6" name="Picture 2" descr="\\10.0.1.65\wis\WYTYCZNE + LOGOTYPY PROMOCJA\RPO\ANGIELSKI\RPOWM MAZOVIA EU kolor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707" y="288859"/>
            <a:ext cx="4547288" cy="42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9902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803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549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97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773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72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2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83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958847"/>
            <a:ext cx="7886700" cy="9334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63799"/>
            <a:ext cx="78867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37619-8810-4CE4-85C3-5AD50D2A5BB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0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-50738" r="-57244" b="-11685"/>
          <a:stretch>
            <a:fillRect/>
          </a:stretch>
        </p:blipFill>
        <p:spPr bwMode="auto">
          <a:xfrm>
            <a:off x="114300" y="68509"/>
            <a:ext cx="4686300" cy="7912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927100" y="4838700"/>
            <a:ext cx="7962901" cy="1181100"/>
          </a:xfrm>
        </p:spPr>
        <p:txBody>
          <a:bodyPr>
            <a:noAutofit/>
          </a:bodyPr>
          <a:lstStyle/>
          <a:p>
            <a:pPr lvl="0" algn="ctr"/>
            <a:r>
              <a:rPr lang="pl-PL" sz="2400" b="1" dirty="0" smtClean="0">
                <a:solidFill>
                  <a:schemeClr val="tx1"/>
                </a:solidFill>
              </a:rPr>
              <a:t>Roczny działań informacyjnych i promocyjnych w 2019 roku</a:t>
            </a:r>
            <a:br>
              <a:rPr lang="pl-PL" sz="2400" b="1" dirty="0" smtClean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Regionalnego Programu Operacyjnego Województwa Mazowieckiego 2014-2020</a:t>
            </a:r>
            <a:endParaRPr lang="pl-PL" sz="2400" dirty="0">
              <a:solidFill>
                <a:schemeClr val="tx1"/>
              </a:solidFill>
            </a:endParaRPr>
          </a:p>
        </p:txBody>
      </p:sp>
      <p:pic>
        <p:nvPicPr>
          <p:cNvPr id="7" name="Obraz 6" descr="RPO+FLAGA RP+MAZOWSZE+EFSI.jpg"/>
          <p:cNvPicPr>
            <a:picLocks noChangeAspect="1"/>
          </p:cNvPicPr>
          <p:nvPr/>
        </p:nvPicPr>
        <p:blipFill>
          <a:blip r:embed="rId5" cstate="print"/>
          <a:srcRect l="-5375" t="5640" r="-2967" b="-697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5838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7500" y="571500"/>
            <a:ext cx="8645525" cy="1320801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informacyjno-promocyjne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86520" y="1549400"/>
          <a:ext cx="4106080" cy="5015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297074" y="1670049"/>
          <a:ext cx="6847051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Obraz 84" descr="IMG_5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5148" y="2908300"/>
            <a:ext cx="2228852" cy="148590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900" y="866776"/>
            <a:ext cx="8013700" cy="1019178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Imprezy </a:t>
            </a:r>
            <a:r>
              <a:rPr lang="pl-PL" sz="3200" b="1" dirty="0" smtClean="0"/>
              <a:t>otwarte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6599" y="1663701"/>
            <a:ext cx="8407401" cy="11557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sz="2000" i="1" dirty="0" smtClean="0"/>
              <a:t>Organizacja 10. edycji Forum Rozwoju </a:t>
            </a:r>
            <a:r>
              <a:rPr lang="pl-PL" sz="2000" i="1" dirty="0" smtClean="0"/>
              <a:t>Mazowsza – (Podczas 9.FRM odwiedziło nas 1.5 tys. Osób; oglądało nas on-line 1 tys. </a:t>
            </a:r>
            <a:r>
              <a:rPr lang="pl-PL" sz="2000" i="1" dirty="0"/>
              <a:t>o</a:t>
            </a:r>
            <a:r>
              <a:rPr lang="pl-PL" sz="2000" i="1" dirty="0" smtClean="0"/>
              <a:t>sób oraz równocześnie 1 tys. </a:t>
            </a:r>
            <a:r>
              <a:rPr lang="pl-PL" sz="2000" i="1" dirty="0" smtClean="0"/>
              <a:t>na </a:t>
            </a:r>
            <a:r>
              <a:rPr lang="pl-PL" sz="2000" i="1" dirty="0" err="1" smtClean="0"/>
              <a:t>fb</a:t>
            </a:r>
            <a:r>
              <a:rPr lang="pl-PL" sz="2000" i="1" dirty="0" smtClean="0"/>
              <a:t>)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i="1" dirty="0" smtClean="0"/>
              <a:t>Organizacja 5 konferencji subregionalnych prezentujących stopień wdrażania RPO WM 2014-2020 (Ciechanów, Ostrołęka, Płock, Radom, Siedlce)</a:t>
            </a:r>
            <a:endParaRPr lang="pl-PL" sz="2000" dirty="0"/>
          </a:p>
        </p:txBody>
      </p:sp>
      <p:pic>
        <p:nvPicPr>
          <p:cNvPr id="19" name="Obraz 18" descr="IMG_5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4229100"/>
            <a:ext cx="2095500" cy="1397000"/>
          </a:xfrm>
          <a:prstGeom prst="rect">
            <a:avLst/>
          </a:prstGeom>
        </p:spPr>
      </p:pic>
      <p:pic>
        <p:nvPicPr>
          <p:cNvPr id="27" name="Obraz 26" descr="IMG_5454.JPG"/>
          <p:cNvPicPr>
            <a:picLocks noChangeAspect="1"/>
          </p:cNvPicPr>
          <p:nvPr/>
        </p:nvPicPr>
        <p:blipFill>
          <a:blip r:embed="rId5" cstate="print"/>
          <a:srcRect t="4794" r="5856" b="2740"/>
          <a:stretch>
            <a:fillRect/>
          </a:stretch>
        </p:blipFill>
        <p:spPr>
          <a:xfrm>
            <a:off x="4097594" y="2908300"/>
            <a:ext cx="3103306" cy="2032000"/>
          </a:xfrm>
          <a:prstGeom prst="rect">
            <a:avLst/>
          </a:prstGeom>
        </p:spPr>
      </p:pic>
      <p:pic>
        <p:nvPicPr>
          <p:cNvPr id="45" name="Obraz 44" descr="IMG_54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908300"/>
            <a:ext cx="2057400" cy="1371600"/>
          </a:xfrm>
          <a:prstGeom prst="rect">
            <a:avLst/>
          </a:prstGeom>
        </p:spPr>
      </p:pic>
      <p:pic>
        <p:nvPicPr>
          <p:cNvPr id="84" name="Obraz 83" descr="IMG_50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62302" y="2908300"/>
            <a:ext cx="2800348" cy="1866899"/>
          </a:xfrm>
          <a:prstGeom prst="rect">
            <a:avLst/>
          </a:prstGeom>
        </p:spPr>
      </p:pic>
      <p:pic>
        <p:nvPicPr>
          <p:cNvPr id="155" name="Obraz 154" descr="IMG_5115.jpg"/>
          <p:cNvPicPr>
            <a:picLocks noChangeAspect="1"/>
          </p:cNvPicPr>
          <p:nvPr/>
        </p:nvPicPr>
        <p:blipFill>
          <a:blip r:embed="rId8" cstate="print"/>
          <a:srcRect l="605" t="18487" r="13681"/>
          <a:stretch>
            <a:fillRect/>
          </a:stretch>
        </p:blipFill>
        <p:spPr>
          <a:xfrm>
            <a:off x="7200900" y="4203700"/>
            <a:ext cx="1943100" cy="1231900"/>
          </a:xfrm>
          <a:prstGeom prst="rect">
            <a:avLst/>
          </a:prstGeom>
        </p:spPr>
      </p:pic>
      <p:pic>
        <p:nvPicPr>
          <p:cNvPr id="161" name="Obraz 160" descr="IMG_512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" y="5461001"/>
            <a:ext cx="2095499" cy="1396999"/>
          </a:xfrm>
          <a:prstGeom prst="rect">
            <a:avLst/>
          </a:prstGeom>
        </p:spPr>
      </p:pic>
      <p:pic>
        <p:nvPicPr>
          <p:cNvPr id="211" name="Obraz 210" descr="IMG_5220.jpg"/>
          <p:cNvPicPr>
            <a:picLocks noChangeAspect="1"/>
          </p:cNvPicPr>
          <p:nvPr/>
        </p:nvPicPr>
        <p:blipFill>
          <a:blip r:embed="rId10" cstate="print"/>
          <a:srcRect l="11201" t="10330" r="1741"/>
          <a:stretch>
            <a:fillRect/>
          </a:stretch>
        </p:blipFill>
        <p:spPr>
          <a:xfrm>
            <a:off x="7239000" y="5372100"/>
            <a:ext cx="1905000" cy="1308100"/>
          </a:xfrm>
          <a:prstGeom prst="rect">
            <a:avLst/>
          </a:prstGeom>
        </p:spPr>
      </p:pic>
      <p:pic>
        <p:nvPicPr>
          <p:cNvPr id="212" name="Obraz 211" descr="IMG_5221.jpg"/>
          <p:cNvPicPr>
            <a:picLocks noChangeAspect="1"/>
          </p:cNvPicPr>
          <p:nvPr/>
        </p:nvPicPr>
        <p:blipFill>
          <a:blip r:embed="rId11" cstate="print"/>
          <a:srcRect t="13766"/>
          <a:stretch>
            <a:fillRect/>
          </a:stretch>
        </p:blipFill>
        <p:spPr>
          <a:xfrm>
            <a:off x="2051049" y="4762500"/>
            <a:ext cx="3335745" cy="1917700"/>
          </a:xfrm>
          <a:prstGeom prst="rect">
            <a:avLst/>
          </a:prstGeom>
        </p:spPr>
      </p:pic>
      <p:pic>
        <p:nvPicPr>
          <p:cNvPr id="250" name="Obraz 249" descr="IMG_4915.jpg"/>
          <p:cNvPicPr>
            <a:picLocks noChangeAspect="1"/>
          </p:cNvPicPr>
          <p:nvPr/>
        </p:nvPicPr>
        <p:blipFill>
          <a:blip r:embed="rId12" cstate="print"/>
          <a:srcRect l="15278" t="8542" r="31111" b="9375"/>
          <a:stretch>
            <a:fillRect/>
          </a:stretch>
        </p:blipFill>
        <p:spPr>
          <a:xfrm>
            <a:off x="5376742" y="4762500"/>
            <a:ext cx="1874958" cy="1913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 l="3819" t="19383" r="17639" b="10494"/>
          <a:stretch>
            <a:fillRect/>
          </a:stretch>
        </p:blipFill>
        <p:spPr bwMode="auto">
          <a:xfrm>
            <a:off x="5230499" y="4677822"/>
            <a:ext cx="3405501" cy="1710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857247"/>
            <a:ext cx="7886700" cy="933453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200" b="1" dirty="0" smtClean="0"/>
              <a:t>Publikacje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59300" y="1206500"/>
            <a:ext cx="4406900" cy="3683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l-PL" sz="2000" i="1" dirty="0" smtClean="0"/>
              <a:t>E-biuletyn informacyjny RPO WM </a:t>
            </a:r>
            <a:br>
              <a:rPr lang="pl-PL" sz="2000" i="1" dirty="0" smtClean="0"/>
            </a:br>
            <a:r>
              <a:rPr lang="pl-PL" sz="2000" i="1" dirty="0" smtClean="0"/>
              <a:t>„Fundusze Europejskie na Mazowszu”;</a:t>
            </a:r>
          </a:p>
          <a:p>
            <a:pPr>
              <a:buFont typeface="Wingdings" pitchFamily="2" charset="2"/>
              <a:buChar char="v"/>
            </a:pPr>
            <a:r>
              <a:rPr lang="pl-PL" sz="2000" i="1" dirty="0" smtClean="0"/>
              <a:t>Dokumenty programowe </a:t>
            </a:r>
            <a:br>
              <a:rPr lang="pl-PL" sz="2000" i="1" dirty="0" smtClean="0"/>
            </a:br>
            <a:r>
              <a:rPr lang="pl-PL" sz="2000" i="1" dirty="0" smtClean="0"/>
              <a:t>RPO WM 2014-2020 </a:t>
            </a:r>
            <a:br>
              <a:rPr lang="pl-PL" sz="2000" i="1" dirty="0" smtClean="0"/>
            </a:br>
            <a:r>
              <a:rPr lang="pl-PL" sz="2000" i="1" dirty="0" smtClean="0"/>
              <a:t>(w wersji elektronicznej);</a:t>
            </a:r>
            <a:endParaRPr lang="pl-PL" sz="2000" dirty="0" smtClean="0"/>
          </a:p>
          <a:p>
            <a:pPr marL="216000" indent="-216000">
              <a:buFont typeface="Wingdings" pitchFamily="2" charset="2"/>
              <a:buChar char="v"/>
            </a:pPr>
            <a:r>
              <a:rPr lang="pl-PL" sz="2000" i="1" dirty="0" smtClean="0"/>
              <a:t> Broszury, ulotki do dystrybucji podczas wszystkich wydarzeń organizowanych przez IP;</a:t>
            </a:r>
          </a:p>
          <a:p>
            <a:pPr marL="216000" indent="-216000">
              <a:buFont typeface="Wingdings" pitchFamily="2" charset="2"/>
              <a:buChar char="v"/>
            </a:pPr>
            <a:r>
              <a:rPr lang="pl-PL" sz="2000" i="1" dirty="0" smtClean="0"/>
              <a:t> Album „Perły Mazowsza” </a:t>
            </a:r>
            <a:br>
              <a:rPr lang="pl-PL" sz="2000" i="1" dirty="0" smtClean="0"/>
            </a:br>
            <a:r>
              <a:rPr lang="pl-PL" sz="2000" i="1" dirty="0" smtClean="0"/>
              <a:t>– piąta edycja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27222" t="18765" r="41111" b="9630"/>
          <a:stretch>
            <a:fillRect/>
          </a:stretch>
        </p:blipFill>
        <p:spPr bwMode="auto">
          <a:xfrm>
            <a:off x="1710472" y="1790702"/>
            <a:ext cx="2084854" cy="2651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 l="24583" t="11728" r="38403" b="3086"/>
          <a:stretch>
            <a:fillRect/>
          </a:stretch>
        </p:blipFill>
        <p:spPr bwMode="auto">
          <a:xfrm>
            <a:off x="258160" y="2463800"/>
            <a:ext cx="2040540" cy="264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 l="3333" t="20864" r="17639" b="10247"/>
          <a:stretch>
            <a:fillRect/>
          </a:stretch>
        </p:blipFill>
        <p:spPr bwMode="auto">
          <a:xfrm>
            <a:off x="2484713" y="4901339"/>
            <a:ext cx="3653757" cy="17915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 l="18889" t="11481" r="32778" b="4074"/>
          <a:stretch>
            <a:fillRect/>
          </a:stretch>
        </p:blipFill>
        <p:spPr bwMode="auto">
          <a:xfrm rot="-1020000">
            <a:off x="1761068" y="3903594"/>
            <a:ext cx="1807633" cy="1776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738378" y="3530600"/>
            <a:ext cx="7886700" cy="222250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chemeClr val="tx1"/>
                </a:solidFill>
                <a:latin typeface="Century Gothic" pitchFamily="34" charset="0"/>
              </a:rPr>
              <a:t>Dziękuję za uwagę</a:t>
            </a:r>
          </a:p>
          <a:p>
            <a:pPr algn="ctr"/>
            <a:endParaRPr lang="pl-PL" sz="2100" b="1" dirty="0" smtClean="0">
              <a:latin typeface="Century Gothic" pitchFamily="34" charset="0"/>
            </a:endParaRPr>
          </a:p>
          <a:p>
            <a:pPr algn="ctr"/>
            <a:r>
              <a:rPr lang="pl-PL" sz="2200" b="1" dirty="0" smtClean="0">
                <a:solidFill>
                  <a:schemeClr val="tx1"/>
                </a:solidFill>
                <a:latin typeface="Century Gothic" pitchFamily="34" charset="0"/>
              </a:rPr>
              <a:t>Beata Rzymowska</a:t>
            </a:r>
          </a:p>
          <a:p>
            <a:pPr algn="ctr"/>
            <a:r>
              <a:rPr lang="pl-PL" sz="2100" b="1" dirty="0" smtClean="0">
                <a:solidFill>
                  <a:schemeClr val="tx1"/>
                </a:solidFill>
                <a:latin typeface="Century Gothic" pitchFamily="34" charset="0"/>
              </a:rPr>
              <a:t>Kierownik Wydziału Informacji i Szkoleń Beneficjentów</a:t>
            </a:r>
          </a:p>
          <a:p>
            <a:pPr algn="ctr"/>
            <a:r>
              <a:rPr lang="pl-PL" sz="1800" i="1" smtClean="0">
                <a:solidFill>
                  <a:schemeClr val="tx1"/>
                </a:solidFill>
                <a:latin typeface="Century Gothic" pitchFamily="34" charset="0"/>
              </a:rPr>
              <a:t>b.rzymowska@mazowia.eu</a:t>
            </a:r>
            <a:endParaRPr lang="pl-PL" sz="1800" i="1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90500" y="254000"/>
            <a:ext cx="4622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 descr="UnijneFE_PR-LOGO-UE-EFSI k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883" y="278388"/>
            <a:ext cx="4625393" cy="38201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-46991" r="-56400" b="-11685"/>
          <a:stretch>
            <a:fillRect/>
          </a:stretch>
        </p:blipFill>
        <p:spPr bwMode="auto">
          <a:xfrm>
            <a:off x="0" y="0"/>
            <a:ext cx="4826000" cy="8331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az 8" descr="RPO+FLAGA RP+MAZOWSZE+EFSI.jpg"/>
          <p:cNvPicPr>
            <a:picLocks noChangeAspect="1"/>
          </p:cNvPicPr>
          <p:nvPr/>
        </p:nvPicPr>
        <p:blipFill>
          <a:blip r:embed="rId5" cstate="print"/>
          <a:srcRect l="-5375" r="-2967" b="-697"/>
          <a:stretch>
            <a:fillRect/>
          </a:stretch>
        </p:blipFill>
        <p:spPr>
          <a:xfrm>
            <a:off x="0" y="6050788"/>
            <a:ext cx="9144000" cy="80721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0075" y="1155701"/>
            <a:ext cx="7886700" cy="1117600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/>
              <a:t>Roczny plan działań informacyjnych i promocyjnych w 2019 roku</a:t>
            </a:r>
            <a:endParaRPr lang="pl-PL" sz="2800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47700" y="2336800"/>
          <a:ext cx="7975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tapeta 04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 l="13016" b="3007"/>
          <a:stretch>
            <a:fillRect/>
          </a:stretch>
        </p:blipFill>
        <p:spPr>
          <a:xfrm>
            <a:off x="0" y="944880"/>
            <a:ext cx="9144000" cy="5735320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2900" y="4838700"/>
            <a:ext cx="3079274" cy="18034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34000"/>
              </a:lnSpc>
              <a:buNone/>
            </a:pPr>
            <a:r>
              <a:rPr lang="pl-PL" sz="3200" b="1" dirty="0" smtClean="0"/>
              <a:t>Spójna </a:t>
            </a:r>
            <a:br>
              <a:rPr lang="pl-PL" sz="3200" b="1" dirty="0" smtClean="0"/>
            </a:br>
            <a:r>
              <a:rPr lang="pl-PL" sz="3200" b="1" dirty="0" smtClean="0"/>
              <a:t>wizualizacja </a:t>
            </a:r>
            <a:br>
              <a:rPr lang="pl-PL" sz="3200" b="1" dirty="0" smtClean="0"/>
            </a:br>
            <a:r>
              <a:rPr lang="pl-PL" sz="3200" b="1" dirty="0" smtClean="0">
                <a:solidFill>
                  <a:schemeClr val="bg1"/>
                </a:solidFill>
              </a:rPr>
              <a:t>– jedno hasło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920000">
            <a:off x="117732" y="1425523"/>
            <a:ext cx="3870354" cy="153000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-1560000">
            <a:off x="1538544" y="2451023"/>
            <a:ext cx="3948542" cy="153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rot="-660000">
            <a:off x="2885965" y="3738072"/>
            <a:ext cx="3878021" cy="153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863502" y="5083400"/>
            <a:ext cx="3862312" cy="153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440000">
            <a:off x="1520267" y="2289796"/>
            <a:ext cx="4448020" cy="175835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660000">
            <a:off x="2762204" y="3657819"/>
            <a:ext cx="4113144" cy="1625518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502" y="4982184"/>
            <a:ext cx="4383451" cy="1732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501650" y="927100"/>
          <a:ext cx="8172450" cy="561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informacyjne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506182"/>
          <a:ext cx="7975600" cy="468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5002" y="891177"/>
            <a:ext cx="3138132" cy="1524476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/>
              <a:t/>
            </a:r>
            <a:br>
              <a:rPr lang="pl-PL" dirty="0" smtClean="0"/>
            </a:br>
            <a:r>
              <a:rPr lang="pl-PL" sz="3600" b="1" dirty="0" smtClean="0"/>
              <a:t>Działania edukacyjne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057987" y="1301465"/>
          <a:ext cx="8782049" cy="521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ipsa 5"/>
          <p:cNvSpPr/>
          <p:nvPr/>
        </p:nvSpPr>
        <p:spPr>
          <a:xfrm>
            <a:off x="4239049" y="2737939"/>
            <a:ext cx="2448353" cy="2325381"/>
          </a:xfrm>
          <a:prstGeom prst="ellipse">
            <a:avLst/>
          </a:prstGeom>
          <a:solidFill>
            <a:schemeClr val="bg1"/>
          </a:solidFill>
          <a:ln w="76200" cmpd="thickThin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 smtClean="0">
                <a:solidFill>
                  <a:schemeClr val="tx1"/>
                </a:solidFill>
              </a:rPr>
              <a:t>Ponad</a:t>
            </a:r>
            <a:br>
              <a:rPr lang="pl-PL" sz="2400" dirty="0" smtClean="0">
                <a:solidFill>
                  <a:schemeClr val="tx1"/>
                </a:solidFill>
              </a:rPr>
            </a:br>
            <a:r>
              <a:rPr lang="pl-PL" sz="2400" dirty="0" smtClean="0">
                <a:solidFill>
                  <a:schemeClr val="tx1"/>
                </a:solidFill>
              </a:rPr>
              <a:t>5075 uczestników</a:t>
            </a:r>
            <a:endParaRPr lang="pl-PL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prawo 5"/>
          <p:cNvSpPr/>
          <p:nvPr/>
        </p:nvSpPr>
        <p:spPr>
          <a:xfrm>
            <a:off x="342900" y="4711700"/>
            <a:ext cx="207010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15002" y="990600"/>
            <a:ext cx="3533917" cy="1549400"/>
          </a:xfrm>
        </p:spPr>
        <p:txBody>
          <a:bodyPr>
            <a:normAutofit/>
          </a:bodyPr>
          <a:lstStyle/>
          <a:p>
            <a:pPr lvl="0"/>
            <a:r>
              <a:rPr lang="pl-PL" sz="3200" b="1" dirty="0" smtClean="0"/>
              <a:t>Działania informacyjno-promocyjne</a:t>
            </a:r>
            <a:endParaRPr lang="pl-PL" sz="32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78212" y="1319283"/>
          <a:ext cx="7387988" cy="51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538803" y="4508500"/>
            <a:ext cx="2839398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i="1" dirty="0" smtClean="0">
                <a:latin typeface="+mj-lt"/>
                <a:ea typeface="+mj-ea"/>
                <a:cs typeface="+mj-cs"/>
              </a:rPr>
              <a:t>Aplikuj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prawo 5"/>
          <p:cNvSpPr/>
          <p:nvPr/>
        </p:nvSpPr>
        <p:spPr>
          <a:xfrm>
            <a:off x="342900" y="4711700"/>
            <a:ext cx="207010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15002" y="990600"/>
            <a:ext cx="3533917" cy="1549400"/>
          </a:xfrm>
        </p:spPr>
        <p:txBody>
          <a:bodyPr>
            <a:normAutofit/>
          </a:bodyPr>
          <a:lstStyle/>
          <a:p>
            <a:pPr lvl="0"/>
            <a:r>
              <a:rPr lang="pl-PL" sz="3200" b="1" dirty="0" smtClean="0"/>
              <a:t>Działania informacyjno-promocyjne</a:t>
            </a:r>
            <a:endParaRPr lang="pl-PL" sz="3200" b="1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25444813"/>
              </p:ext>
            </p:extLst>
          </p:nvPr>
        </p:nvGraphicFramePr>
        <p:xfrm>
          <a:off x="1578212" y="1348083"/>
          <a:ext cx="7387988" cy="51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538803" y="4508500"/>
            <a:ext cx="2839398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i="1" dirty="0" smtClean="0">
                <a:latin typeface="+mj-lt"/>
                <a:ea typeface="+mj-ea"/>
                <a:cs typeface="+mj-cs"/>
              </a:rPr>
              <a:t>Realizuj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załka w prawo 5"/>
          <p:cNvSpPr/>
          <p:nvPr/>
        </p:nvSpPr>
        <p:spPr>
          <a:xfrm>
            <a:off x="342900" y="4711700"/>
            <a:ext cx="2743200" cy="812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15002" y="990600"/>
            <a:ext cx="3533917" cy="1549400"/>
          </a:xfrm>
        </p:spPr>
        <p:txBody>
          <a:bodyPr>
            <a:normAutofit/>
          </a:bodyPr>
          <a:lstStyle/>
          <a:p>
            <a:pPr lvl="0"/>
            <a:r>
              <a:rPr lang="pl-PL" sz="3200" b="1" dirty="0" smtClean="0"/>
              <a:t>Działania informacyjno-promocyjne</a:t>
            </a:r>
            <a:endParaRPr lang="pl-PL" sz="3200" b="1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1578212" y="1319283"/>
          <a:ext cx="7387988" cy="51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ytuł 1"/>
          <p:cNvSpPr txBox="1">
            <a:spLocks/>
          </p:cNvSpPr>
          <p:nvPr/>
        </p:nvSpPr>
        <p:spPr>
          <a:xfrm>
            <a:off x="381000" y="4508500"/>
            <a:ext cx="2997201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200" i="1" dirty="0" smtClean="0">
                <a:latin typeface="+mj-lt"/>
                <a:ea typeface="+mj-ea"/>
                <a:cs typeface="+mj-cs"/>
              </a:rPr>
              <a:t>Pokaż/korzystaj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Logotyp Dni Otwarte Funduszy Europejskich - wró&amp;cacute; do strony g&amp;lstrok;ównej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0359" y="3896911"/>
            <a:ext cx="1879879" cy="779863"/>
          </a:xfrm>
          <a:prstGeom prst="rect">
            <a:avLst/>
          </a:prstGeom>
          <a:noFill/>
        </p:spPr>
      </p:pic>
      <p:pic>
        <p:nvPicPr>
          <p:cNvPr id="10" name="Obraz 9" descr="99800d040950a31127581b19e097278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1125" y="1190625"/>
            <a:ext cx="1442212" cy="576262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602400" y="1130400"/>
            <a:ext cx="655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9146</TotalTime>
  <Words>351</Words>
  <Application>Microsoft Office PowerPoint</Application>
  <PresentationFormat>Pokaz na ekranie (4:3)</PresentationFormat>
  <Paragraphs>81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</vt:lpstr>
      <vt:lpstr>Programy Regionalne</vt:lpstr>
      <vt:lpstr>Prezentacja programu PowerPoint</vt:lpstr>
      <vt:lpstr>Roczny plan działań informacyjnych i promocyjnych w 2019 roku</vt:lpstr>
      <vt:lpstr>Prezentacja programu PowerPoint</vt:lpstr>
      <vt:lpstr>Prezentacja programu PowerPoint</vt:lpstr>
      <vt:lpstr> Działania informacyjne </vt:lpstr>
      <vt:lpstr> Działania edukacyjne  </vt:lpstr>
      <vt:lpstr>Działania informacyjno-promocyjne</vt:lpstr>
      <vt:lpstr>Działania informacyjno-promocyjne</vt:lpstr>
      <vt:lpstr>Działania informacyjno-promocyjne</vt:lpstr>
      <vt:lpstr> Działania informacyjno-promocyjne  </vt:lpstr>
      <vt:lpstr> Imprezy otwarte </vt:lpstr>
      <vt:lpstr> Publikacje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Rzymowska Beata</cp:lastModifiedBy>
  <cp:revision>1250</cp:revision>
  <cp:lastPrinted>2018-12-12T08:25:00Z</cp:lastPrinted>
  <dcterms:created xsi:type="dcterms:W3CDTF">2015-04-20T12:46:14Z</dcterms:created>
  <dcterms:modified xsi:type="dcterms:W3CDTF">2018-12-12T08:33:12Z</dcterms:modified>
</cp:coreProperties>
</file>