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5"/>
  </p:notesMasterIdLst>
  <p:handoutMasterIdLst>
    <p:handoutMasterId r:id="rId16"/>
  </p:handoutMasterIdLst>
  <p:sldIdLst>
    <p:sldId id="257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07" r:id="rId11"/>
    <p:sldId id="308" r:id="rId12"/>
    <p:sldId id="309" r:id="rId13"/>
    <p:sldId id="311" r:id="rId14"/>
  </p:sldIdLst>
  <p:sldSz cx="9144000" cy="6858000" type="screen4x3"/>
  <p:notesSz cx="6797675" cy="98742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2196" y="-10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mwm.local\nas_rf\RF_nowy\RF.EFRR\FINANSE_(kamienie_wskazniki_monitoring)_MW\Prezentacje%20&amp;%20informacje\kam%20milowe_wykres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 sz="1400" b="1">
                <a:solidFill>
                  <a:schemeClr val="tx1"/>
                </a:solidFill>
              </a:rPr>
              <a:t>Osiągnięte wartości wskaźników objętych ramami wykonania w OP I - VII </a:t>
            </a:r>
            <a:endParaRPr lang="en-US" sz="1400" b="1">
              <a:solidFill>
                <a:schemeClr val="tx1"/>
              </a:solidFill>
            </a:endParaRPr>
          </a:p>
          <a:p>
            <a:pPr>
              <a:defRPr sz="1600" b="1">
                <a:solidFill>
                  <a:schemeClr val="tx1"/>
                </a:solidFill>
              </a:defRPr>
            </a:pPr>
            <a:r>
              <a:rPr lang="pl-PL" sz="1400" b="1">
                <a:solidFill>
                  <a:schemeClr val="tx1"/>
                </a:solidFill>
              </a:rPr>
              <a:t>wg stanu na 31 października 2018 r. oraz wzrost wartości w pkt proc</a:t>
            </a:r>
            <a:r>
              <a:rPr lang="pl-PL"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od 30 września 2018 </a:t>
            </a:r>
            <a:r>
              <a:rPr lang="pl-PL" sz="1400" b="1">
                <a:solidFill>
                  <a:schemeClr val="tx1"/>
                </a:solidFill>
              </a:rPr>
              <a:t>r.</a:t>
            </a:r>
            <a:endParaRPr lang="en-US" sz="1400" b="1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6070286526684163"/>
          <c:y val="2.004564399214079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5495884357738865"/>
          <c:y val="0.12307127412182285"/>
          <c:w val="0.42392658737730032"/>
          <c:h val="0.818422476983123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Arkusz1!$D$44</c:f>
              <c:strCache>
                <c:ptCount val="1"/>
                <c:pt idx="0">
                  <c:v>2018-09-30</c:v>
                </c:pt>
              </c:strCache>
            </c:strRef>
          </c:tx>
          <c:spPr>
            <a:solidFill>
              <a:srgbClr val="00B0F0"/>
            </a:solidFill>
            <a:ln w="19050">
              <a:solidFill>
                <a:srgbClr val="00B0F0"/>
              </a:solidFill>
            </a:ln>
            <a:effectLst/>
          </c:spPr>
          <c:invertIfNegative val="0"/>
          <c:dLbls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Arkusz1!$A$45:$B$63</c:f>
              <c:multiLvlStrCache>
                <c:ptCount val="19"/>
                <c:lvl>
                  <c:pt idx="0">
                    <c:v>Inwestycje prywatne uzupełniające wsparcie publiczne dla przedsiębiorstw (dotacje) [EUR]</c:v>
                  </c:pt>
                  <c:pt idx="1">
                    <c:v>Całkowita kwota certyfikowanych wydatków kwalifikowalnych [EUR]</c:v>
                  </c:pt>
                  <c:pt idx="2">
                    <c:v>Liczba usług publicznych udostępnionych on-line o stopniu dojrzałości co najmniej 3 [szt.]</c:v>
                  </c:pt>
                  <c:pt idx="3">
                    <c:v>Całkowita kwota certyfikowanych wydatków kwalifikowalnych [EUR]</c:v>
                  </c:pt>
                  <c:pt idx="4">
                    <c:v>Liczba przedsiębiorstw otrzymujących wsparcie [przedsiębiorstwa]</c:v>
                  </c:pt>
                  <c:pt idx="5">
                    <c:v>Całkowita kwota certyfikowanych wydatków kwalifikowalnych [EUR]</c:v>
                  </c:pt>
                  <c:pt idx="6">
                    <c:v>Liczba zmodernizowanych energetycznie budynków [szt.]</c:v>
                  </c:pt>
                  <c:pt idx="7">
                    <c:v>Liczba wybudowanych lub przebudowanych obiektów "parkuj i jedź" [szt.]</c:v>
                  </c:pt>
                  <c:pt idx="8">
                    <c:v>Długość wybudowanych lub przebudowanych dróg dla rowerów [km]</c:v>
                  </c:pt>
                  <c:pt idx="9">
                    <c:v>Całkowita kwota certyfikowanych wydatków kwalifikowalnych [EUR]</c:v>
                  </c:pt>
                  <c:pt idx="10">
                    <c:v>Liczba instytucji kultury objętych wsparciem [szt.]</c:v>
                  </c:pt>
                  <c:pt idx="11">
                    <c:v>Liczba obiektów zabytkowych objętych wsparciem [szt.]</c:v>
                  </c:pt>
                  <c:pt idx="12">
                    <c:v>Całkowita kwota certyfikowanych wydatków kwalifikowalnych [EUR]</c:v>
                  </c:pt>
                  <c:pt idx="13">
                    <c:v>Liczba podpisanych umów na wsparcie podmiotów leczniczych [szt.] </c:v>
                  </c:pt>
                  <c:pt idx="14">
                    <c:v>Liczba obiektów infrastruktury zlokalizowanych na rewitalizowanych obszarach [szt.]</c:v>
                  </c:pt>
                  <c:pt idx="15">
                    <c:v>Całkowita kwota certyfikowanych wydatków kwalifikowalnych [EUR]</c:v>
                  </c:pt>
                  <c:pt idx="16">
                    <c:v>Całkowita długość nowych dróg [km]</c:v>
                  </c:pt>
                  <c:pt idx="17">
                    <c:v>Całkowita długość przebudowanych lub zmodernizowanych dróg [km]</c:v>
                  </c:pt>
                  <c:pt idx="18">
                    <c:v>Całkowita kwota certyfikowanych wydatków kwalifikowalnych [EUR]</c:v>
                  </c:pt>
                </c:lvl>
                <c:lvl>
                  <c:pt idx="0">
                    <c:v>I</c:v>
                  </c:pt>
                  <c:pt idx="2">
                    <c:v>II</c:v>
                  </c:pt>
                  <c:pt idx="4">
                    <c:v>III</c:v>
                  </c:pt>
                  <c:pt idx="6">
                    <c:v>IV</c:v>
                  </c:pt>
                  <c:pt idx="10">
                    <c:v>V</c:v>
                  </c:pt>
                  <c:pt idx="13">
                    <c:v>VI</c:v>
                  </c:pt>
                  <c:pt idx="16">
                    <c:v>VII</c:v>
                  </c:pt>
                </c:lvl>
              </c:multiLvlStrCache>
            </c:multiLvlStrRef>
          </c:cat>
          <c:val>
            <c:numRef>
              <c:f>Arkusz1!$D$45:$D$63</c:f>
              <c:numCache>
                <c:formatCode>0.0%</c:formatCode>
                <c:ptCount val="19"/>
                <c:pt idx="0">
                  <c:v>0.12736403540332447</c:v>
                </c:pt>
                <c:pt idx="1">
                  <c:v>0.83082351840068824</c:v>
                </c:pt>
                <c:pt idx="2">
                  <c:v>1.358974358974359</c:v>
                </c:pt>
                <c:pt idx="3">
                  <c:v>0.99862943896946155</c:v>
                </c:pt>
                <c:pt idx="4">
                  <c:v>0.5</c:v>
                </c:pt>
                <c:pt idx="5">
                  <c:v>1.9103673647659298</c:v>
                </c:pt>
                <c:pt idx="6">
                  <c:v>1.2727272727272727</c:v>
                </c:pt>
                <c:pt idx="7">
                  <c:v>4.5</c:v>
                </c:pt>
                <c:pt idx="8">
                  <c:v>0</c:v>
                </c:pt>
                <c:pt idx="9">
                  <c:v>0.58433717026976217</c:v>
                </c:pt>
                <c:pt idx="10">
                  <c:v>0.83333333333333337</c:v>
                </c:pt>
                <c:pt idx="11">
                  <c:v>0.25</c:v>
                </c:pt>
                <c:pt idx="12">
                  <c:v>1.8904492289029204</c:v>
                </c:pt>
                <c:pt idx="13">
                  <c:v>2.125</c:v>
                </c:pt>
                <c:pt idx="14">
                  <c:v>0</c:v>
                </c:pt>
                <c:pt idx="15">
                  <c:v>0.89384664020771787</c:v>
                </c:pt>
                <c:pt idx="16">
                  <c:v>1.374074074074074</c:v>
                </c:pt>
                <c:pt idx="17">
                  <c:v>2.0666666666666669</c:v>
                </c:pt>
                <c:pt idx="18">
                  <c:v>1.9838892914827713</c:v>
                </c:pt>
              </c:numCache>
            </c:numRef>
          </c:val>
        </c:ser>
        <c:ser>
          <c:idx val="1"/>
          <c:order val="1"/>
          <c:tx>
            <c:strRef>
              <c:f>Arkusz1!$G$44</c:f>
              <c:strCache>
                <c:ptCount val="1"/>
                <c:pt idx="0">
                  <c:v>wzrost w stosunku do stanu na 30 września [pkt proc.]</c:v>
                </c:pt>
              </c:strCache>
            </c:strRef>
          </c:tx>
          <c:spPr>
            <a:pattFill prst="ltUpDiag">
              <a:fgClr>
                <a:schemeClr val="accent3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19050" cap="sq">
              <a:solidFill>
                <a:srgbClr val="00B0F0"/>
              </a:solidFill>
              <a:miter lim="800000"/>
            </a:ln>
            <a:effectLst/>
          </c:spPr>
          <c:invertIfNegative val="0"/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Arkusz1!$A$45:$B$63</c:f>
              <c:multiLvlStrCache>
                <c:ptCount val="19"/>
                <c:lvl>
                  <c:pt idx="0">
                    <c:v>Inwestycje prywatne uzupełniające wsparcie publiczne dla przedsiębiorstw (dotacje) [EUR]</c:v>
                  </c:pt>
                  <c:pt idx="1">
                    <c:v>Całkowita kwota certyfikowanych wydatków kwalifikowalnych [EUR]</c:v>
                  </c:pt>
                  <c:pt idx="2">
                    <c:v>Liczba usług publicznych udostępnionych on-line o stopniu dojrzałości co najmniej 3 [szt.]</c:v>
                  </c:pt>
                  <c:pt idx="3">
                    <c:v>Całkowita kwota certyfikowanych wydatków kwalifikowalnych [EUR]</c:v>
                  </c:pt>
                  <c:pt idx="4">
                    <c:v>Liczba przedsiębiorstw otrzymujących wsparcie [przedsiębiorstwa]</c:v>
                  </c:pt>
                  <c:pt idx="5">
                    <c:v>Całkowita kwota certyfikowanych wydatków kwalifikowalnych [EUR]</c:v>
                  </c:pt>
                  <c:pt idx="6">
                    <c:v>Liczba zmodernizowanych energetycznie budynków [szt.]</c:v>
                  </c:pt>
                  <c:pt idx="7">
                    <c:v>Liczba wybudowanych lub przebudowanych obiektów "parkuj i jedź" [szt.]</c:v>
                  </c:pt>
                  <c:pt idx="8">
                    <c:v>Długość wybudowanych lub przebudowanych dróg dla rowerów [km]</c:v>
                  </c:pt>
                  <c:pt idx="9">
                    <c:v>Całkowita kwota certyfikowanych wydatków kwalifikowalnych [EUR]</c:v>
                  </c:pt>
                  <c:pt idx="10">
                    <c:v>Liczba instytucji kultury objętych wsparciem [szt.]</c:v>
                  </c:pt>
                  <c:pt idx="11">
                    <c:v>Liczba obiektów zabytkowych objętych wsparciem [szt.]</c:v>
                  </c:pt>
                  <c:pt idx="12">
                    <c:v>Całkowita kwota certyfikowanych wydatków kwalifikowalnych [EUR]</c:v>
                  </c:pt>
                  <c:pt idx="13">
                    <c:v>Liczba podpisanych umów na wsparcie podmiotów leczniczych [szt.] </c:v>
                  </c:pt>
                  <c:pt idx="14">
                    <c:v>Liczba obiektów infrastruktury zlokalizowanych na rewitalizowanych obszarach [szt.]</c:v>
                  </c:pt>
                  <c:pt idx="15">
                    <c:v>Całkowita kwota certyfikowanych wydatków kwalifikowalnych [EUR]</c:v>
                  </c:pt>
                  <c:pt idx="16">
                    <c:v>Całkowita długość nowych dróg [km]</c:v>
                  </c:pt>
                  <c:pt idx="17">
                    <c:v>Całkowita długość przebudowanych lub zmodernizowanych dróg [km]</c:v>
                  </c:pt>
                  <c:pt idx="18">
                    <c:v>Całkowita kwota certyfikowanych wydatków kwalifikowalnych [EUR]</c:v>
                  </c:pt>
                </c:lvl>
                <c:lvl>
                  <c:pt idx="0">
                    <c:v>I</c:v>
                  </c:pt>
                  <c:pt idx="2">
                    <c:v>II</c:v>
                  </c:pt>
                  <c:pt idx="4">
                    <c:v>III</c:v>
                  </c:pt>
                  <c:pt idx="6">
                    <c:v>IV</c:v>
                  </c:pt>
                  <c:pt idx="10">
                    <c:v>V</c:v>
                  </c:pt>
                  <c:pt idx="13">
                    <c:v>VI</c:v>
                  </c:pt>
                  <c:pt idx="16">
                    <c:v>VII</c:v>
                  </c:pt>
                </c:lvl>
              </c:multiLvlStrCache>
            </c:multiLvlStrRef>
          </c:cat>
          <c:val>
            <c:numRef>
              <c:f>Arkusz1!$G$45:$G$63</c:f>
              <c:numCache>
                <c:formatCode>0.0%</c:formatCode>
                <c:ptCount val="19"/>
                <c:pt idx="0">
                  <c:v>1.499711806864791</c:v>
                </c:pt>
                <c:pt idx="1">
                  <c:v>7.6167396969158196E-2</c:v>
                </c:pt>
                <c:pt idx="2">
                  <c:v>8.9743589743589647E-2</c:v>
                </c:pt>
                <c:pt idx="3">
                  <c:v>0.12879270853453495</c:v>
                </c:pt>
                <c:pt idx="4">
                  <c:v>0.77222222222222214</c:v>
                </c:pt>
                <c:pt idx="5">
                  <c:v>0.22122268420080093</c:v>
                </c:pt>
                <c:pt idx="6">
                  <c:v>9.0909090909090828E-2</c:v>
                </c:pt>
                <c:pt idx="7">
                  <c:v>0.5</c:v>
                </c:pt>
                <c:pt idx="8">
                  <c:v>0</c:v>
                </c:pt>
                <c:pt idx="9">
                  <c:v>0.11456430432814357</c:v>
                </c:pt>
                <c:pt idx="10">
                  <c:v>0.66666666666666663</c:v>
                </c:pt>
                <c:pt idx="11">
                  <c:v>0.25</c:v>
                </c:pt>
                <c:pt idx="12">
                  <c:v>0.24533314693233299</c:v>
                </c:pt>
                <c:pt idx="13">
                  <c:v>0.75</c:v>
                </c:pt>
                <c:pt idx="14">
                  <c:v>0</c:v>
                </c:pt>
                <c:pt idx="15">
                  <c:v>2.1859304124472789E-2</c:v>
                </c:pt>
                <c:pt idx="16">
                  <c:v>0</c:v>
                </c:pt>
                <c:pt idx="17">
                  <c:v>3.0100000000000002</c:v>
                </c:pt>
                <c:pt idx="18">
                  <c:v>0.40848718729503775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6139712"/>
        <c:axId val="176827104"/>
      </c:barChart>
      <c:catAx>
        <c:axId val="176139712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6827104"/>
        <c:crosses val="autoZero"/>
        <c:auto val="1"/>
        <c:lblAlgn val="ctr"/>
        <c:lblOffset val="100"/>
        <c:noMultiLvlLbl val="0"/>
      </c:catAx>
      <c:valAx>
        <c:axId val="176827104"/>
        <c:scaling>
          <c:orientation val="minMax"/>
          <c:max val="3"/>
          <c:min val="0"/>
        </c:scaling>
        <c:delete val="0"/>
        <c:axPos val="t"/>
        <c:majorGridlines>
          <c:spPr>
            <a:ln w="19050" cap="flat" cmpd="sng" algn="ctr">
              <a:solidFill>
                <a:srgbClr val="FF0000"/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rgbClr val="FF0000"/>
              </a:solidFill>
              <a:prstDash val="dash"/>
              <a:round/>
            </a:ln>
            <a:effectLst/>
          </c:spPr>
        </c:minorGridlines>
        <c:numFmt formatCode="0.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6139712"/>
        <c:crosses val="autoZero"/>
        <c:crossBetween val="between"/>
        <c:majorUnit val="1"/>
        <c:minorUnit val="0.85000000000000009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476871063687991"/>
          <c:y val="0.94675923164927622"/>
          <c:w val="0.57628742059770788"/>
          <c:h val="4.25481040095947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7871D-2D7D-46F1-B4F5-806ADD010C6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16449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689993"/>
            <a:ext cx="5438775" cy="44436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A8546-9EF3-4435-AD6F-5D604161043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38263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3532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>
                <a:solidFill>
                  <a:prstClr val="black"/>
                </a:solidFill>
              </a:rPr>
              <a:pPr/>
              <a:t>10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371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>
                <a:solidFill>
                  <a:prstClr val="black"/>
                </a:solidFill>
              </a:rPr>
              <a:pPr/>
              <a:t>11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391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>
                <a:solidFill>
                  <a:prstClr val="black"/>
                </a:solidFill>
              </a:rPr>
              <a:pPr/>
              <a:t>12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697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934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6458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9964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8572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1229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1980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8435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6030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 descr="UnijneFE_PR-LOGO-UE-EFSI kolo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081" y="293751"/>
            <a:ext cx="4304919" cy="3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1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590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6626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 descr="UnijneFE_PR-LOGO-UE-EFSI kolo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081" y="293751"/>
            <a:ext cx="4304919" cy="3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02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803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1549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097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7737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7280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642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8350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701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" y="322501"/>
            <a:ext cx="5838877" cy="554577"/>
          </a:xfrm>
        </p:spPr>
      </p:pic>
      <p:sp>
        <p:nvSpPr>
          <p:cNvPr id="2" name="Prostokąt 1"/>
          <p:cNvSpPr/>
          <p:nvPr/>
        </p:nvSpPr>
        <p:spPr>
          <a:xfrm>
            <a:off x="523875" y="3021834"/>
            <a:ext cx="802005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/>
              <a:t>Realizacja wskaźników </a:t>
            </a:r>
          </a:p>
          <a:p>
            <a:pPr algn="ctr"/>
            <a:r>
              <a:rPr lang="pl-PL" sz="3600" b="1" dirty="0" smtClean="0"/>
              <a:t>objętych ramami wykonania w ramach</a:t>
            </a:r>
          </a:p>
          <a:p>
            <a:pPr algn="ctr"/>
            <a:r>
              <a:rPr lang="pl-PL" sz="3600" b="1" dirty="0" smtClean="0"/>
              <a:t>RPO WM 2014-2020</a:t>
            </a:r>
          </a:p>
          <a:p>
            <a:pPr algn="ctr"/>
            <a:endParaRPr lang="pl-PL" sz="3600" b="1" dirty="0" smtClean="0"/>
          </a:p>
          <a:p>
            <a:pPr algn="ctr"/>
            <a:r>
              <a:rPr lang="pl-PL" sz="2000" b="1" dirty="0"/>
              <a:t>s</a:t>
            </a:r>
            <a:r>
              <a:rPr lang="pl-PL" sz="2000" b="1" dirty="0" smtClean="0"/>
              <a:t>tan na 31 października 2018 r.</a:t>
            </a:r>
          </a:p>
        </p:txBody>
      </p:sp>
    </p:spTree>
    <p:extLst>
      <p:ext uri="{BB962C8B-B14F-4D97-AF65-F5344CB8AC3E}">
        <p14:creationId xmlns:p14="http://schemas.microsoft.com/office/powerpoint/2010/main" val="58386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49" y="1243015"/>
            <a:ext cx="7610475" cy="50958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/>
              <a:t>Ramy wykonania (</a:t>
            </a:r>
            <a:r>
              <a:rPr lang="pl-PL" sz="3200" b="1" dirty="0" smtClean="0"/>
              <a:t>EFS)</a:t>
            </a:r>
            <a:endParaRPr lang="pl-PL" sz="32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474644"/>
              </p:ext>
            </p:extLst>
          </p:nvPr>
        </p:nvGraphicFramePr>
        <p:xfrm>
          <a:off x="221145" y="1854211"/>
          <a:ext cx="8671064" cy="4069043"/>
        </p:xfrm>
        <a:graphic>
          <a:graphicData uri="http://schemas.openxmlformats.org/drawingml/2006/table">
            <a:tbl>
              <a:tblPr/>
              <a:tblGrid>
                <a:gridCol w="15191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198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67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75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44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683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490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958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Nazwa wskaźnika / KEW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 pośredni na 2018 r. po renegocjacji RPO WM</a:t>
                      </a:r>
                    </a:p>
                    <a:p>
                      <a:pPr algn="ctr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Kumulatywna 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osiągnięta wskaźnika (na podstawie wniosków o płatność)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realizacji celu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pośredniego dla wartości osiągniętej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Wartość</a:t>
                      </a:r>
                      <a:r>
                        <a:rPr lang="pl-PL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szacowana wskaźnika (</a:t>
                      </a:r>
                      <a:r>
                        <a:rPr kumimoji="0" lang="pl-PL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 podstawie umów o dofinansowanie projektów)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realizacji celu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pośredniego dla wartości szacowanej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858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 VIII </a:t>
                      </a:r>
                      <a:endParaRPr lang="pl-PL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Rynek pracy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Liczba osób bezrobotnych (łącznie z długotrwale bezrobotnymi) objętych wsparciem w programie [osoby]</a:t>
                      </a: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7 309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14 345</a:t>
                      </a:r>
                      <a:endParaRPr lang="pl-PL" sz="9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196%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11 971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163%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6865">
                <a:tc vMerge="1">
                  <a:txBody>
                    <a:bodyPr/>
                    <a:lstStyle/>
                    <a:p>
                      <a:pPr algn="ctr" fontAlgn="ctr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Liczba osób, które otrzymały bezzwrotne środki na podjęcie działalności gospodarczej w programie [osoby]</a:t>
                      </a: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3 382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5 009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148%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5 471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162%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3369">
                <a:tc vMerge="1">
                  <a:txBody>
                    <a:bodyPr/>
                    <a:lstStyle/>
                    <a:p>
                      <a:pPr algn="ctr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Całkowita kwota certyfikowanych wydatków kwalifikowalnych [EUR]</a:t>
                      </a: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35 694 542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40 547 088 €</a:t>
                      </a:r>
                      <a:endParaRPr lang="pl-PL" sz="13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114%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48 166 150€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135%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00874" y="5864793"/>
            <a:ext cx="852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*</a:t>
            </a:r>
            <a:r>
              <a:rPr lang="pl-PL" sz="1200" dirty="0"/>
              <a:t>Wartość </a:t>
            </a:r>
            <a:r>
              <a:rPr lang="pl-PL" sz="1200" dirty="0" smtClean="0"/>
              <a:t>osiągnięta </a:t>
            </a:r>
            <a:r>
              <a:rPr lang="pl-PL" sz="1200" dirty="0" err="1"/>
              <a:t>wsk</a:t>
            </a:r>
            <a:r>
              <a:rPr lang="pl-PL" sz="1200" dirty="0"/>
              <a:t>. </a:t>
            </a:r>
            <a:r>
              <a:rPr lang="pl-PL" sz="1200" dirty="0" smtClean="0"/>
              <a:t>finansowego </a:t>
            </a:r>
            <a:r>
              <a:rPr lang="pl-PL" sz="1200" dirty="0"/>
              <a:t>- Wartość na podstawie wniosków certyfikowanych do </a:t>
            </a:r>
            <a:r>
              <a:rPr lang="pl-PL" sz="1200" dirty="0" smtClean="0"/>
              <a:t>KE</a:t>
            </a:r>
          </a:p>
          <a:p>
            <a:r>
              <a:rPr lang="pl-PL" sz="1200" dirty="0" smtClean="0"/>
              <a:t>**Wartość szacowana </a:t>
            </a:r>
            <a:r>
              <a:rPr lang="pl-PL" sz="1200" dirty="0" err="1" smtClean="0"/>
              <a:t>wsk</a:t>
            </a:r>
            <a:r>
              <a:rPr lang="pl-PL" sz="1200" dirty="0"/>
              <a:t>. </a:t>
            </a:r>
            <a:r>
              <a:rPr lang="pl-PL" sz="1200" dirty="0" smtClean="0"/>
              <a:t>finansowego </a:t>
            </a:r>
            <a:r>
              <a:rPr lang="pl-PL" sz="1200" dirty="0"/>
              <a:t>- Wartość na podstawie aktualnych </a:t>
            </a:r>
            <a:r>
              <a:rPr lang="pl-PL" sz="1200" dirty="0" smtClean="0"/>
              <a:t>wniosków o płatność, wartość nie uwzględnia płatności możliwych do realizacji do końca 2018r., które będą certyfikowane w 2019 r.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2236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49" y="1243015"/>
            <a:ext cx="7610475" cy="50958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/>
              <a:t>Ramy wykonania (EFS)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522874"/>
              </p:ext>
            </p:extLst>
          </p:nvPr>
        </p:nvGraphicFramePr>
        <p:xfrm>
          <a:off x="400874" y="2095368"/>
          <a:ext cx="8523224" cy="3924873"/>
        </p:xfrm>
        <a:graphic>
          <a:graphicData uri="http://schemas.openxmlformats.org/drawingml/2006/table">
            <a:tbl>
              <a:tblPr/>
              <a:tblGrid>
                <a:gridCol w="16777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37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24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65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16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1493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7621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11223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Nazwa wskaźnika / KEW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 pośredni na 2018 r. po renegocjacji RPO WM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Kumulatywna 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osiągnięta wskaźnika 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(na podstawie wniosków o płatność)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realizacji celu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pośredniego dla wartości osiągniętej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Wartość</a:t>
                      </a:r>
                      <a:r>
                        <a:rPr lang="pl-PL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szacowana wskaźnika (</a:t>
                      </a:r>
                      <a:r>
                        <a:rPr kumimoji="0" lang="pl-PL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 podstawie umów o dofinansowanie projektów)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realizacji celu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pośredniego dla wartości szacowanej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273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 IX Wspieranie włączenia społecznego i walka z </a:t>
                      </a: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ubóstwem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Liczba osób zagrożonych ubóstwem lub wykluczeniem społecznym objętych wsparciem w programie [osoby]</a:t>
                      </a: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10 419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10 097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20 214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194%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27323">
                <a:tc vMerge="1">
                  <a:txBody>
                    <a:bodyPr/>
                    <a:lstStyle/>
                    <a:p>
                      <a:pPr algn="ctr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Całkowita kwota certyfikowanych wydatków kwalifikowalnych [EUR]</a:t>
                      </a: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21 948 221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13 235 969,73€</a:t>
                      </a:r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  <a:endParaRPr lang="pl-PL" sz="13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18 019</a:t>
                      </a:r>
                      <a:r>
                        <a:rPr lang="pl-PL" sz="13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717</a:t>
                      </a:r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€**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82%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335487"/>
            <a:ext cx="4206605" cy="402371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00874" y="6020241"/>
            <a:ext cx="8523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*</a:t>
            </a:r>
            <a:r>
              <a:rPr lang="pl-PL" sz="1200" dirty="0"/>
              <a:t>Wartość </a:t>
            </a:r>
            <a:r>
              <a:rPr lang="pl-PL" sz="1200" dirty="0" smtClean="0"/>
              <a:t>osiągnięta </a:t>
            </a:r>
            <a:r>
              <a:rPr lang="pl-PL" sz="1200" dirty="0" err="1"/>
              <a:t>wsk</a:t>
            </a:r>
            <a:r>
              <a:rPr lang="pl-PL" sz="1200" dirty="0"/>
              <a:t>. </a:t>
            </a:r>
            <a:r>
              <a:rPr lang="pl-PL" sz="1200" dirty="0" smtClean="0"/>
              <a:t>finansowego </a:t>
            </a:r>
            <a:r>
              <a:rPr lang="pl-PL" sz="1200" dirty="0"/>
              <a:t>- Wartość na podstawie wniosków certyfikowanych do </a:t>
            </a:r>
            <a:r>
              <a:rPr lang="pl-PL" sz="1200" dirty="0" smtClean="0"/>
              <a:t>KE</a:t>
            </a:r>
          </a:p>
          <a:p>
            <a:r>
              <a:rPr lang="pl-PL" sz="1200" dirty="0" smtClean="0"/>
              <a:t>**Wartość szacowana </a:t>
            </a:r>
            <a:r>
              <a:rPr lang="pl-PL" sz="1200" dirty="0" err="1" smtClean="0"/>
              <a:t>wsk</a:t>
            </a:r>
            <a:r>
              <a:rPr lang="pl-PL" sz="1200" dirty="0"/>
              <a:t>. </a:t>
            </a:r>
            <a:r>
              <a:rPr lang="pl-PL" sz="1200" dirty="0" smtClean="0"/>
              <a:t>finansowego </a:t>
            </a:r>
            <a:r>
              <a:rPr lang="pl-PL" sz="1200" dirty="0"/>
              <a:t>- Wartość na podstawie aktualnych wniosków o płatność, wartość nie uwzględnia płatności możliwych do realizacji do końca 2018r., które będą certyfikowane w 2019 r.</a:t>
            </a: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6113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49" y="971694"/>
            <a:ext cx="7610475" cy="50958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/>
              <a:t>Ramy wykonania (EFS)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034945"/>
              </p:ext>
            </p:extLst>
          </p:nvPr>
        </p:nvGraphicFramePr>
        <p:xfrm>
          <a:off x="165998" y="1395935"/>
          <a:ext cx="8747678" cy="4717787"/>
        </p:xfrm>
        <a:graphic>
          <a:graphicData uri="http://schemas.openxmlformats.org/drawingml/2006/table">
            <a:tbl>
              <a:tblPr/>
              <a:tblGrid>
                <a:gridCol w="13912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294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32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49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12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0585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17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5978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Nazwa wskaźnika / KEW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 pośredni na 2018 r. po renegocjacji RPO WM</a:t>
                      </a:r>
                    </a:p>
                    <a:p>
                      <a:pPr algn="ctr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Kumulatywna 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osiągnięta wskaźnika 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(na podstawie wniosków o płatność)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realizacji celu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pośredniego dla wartości osiągniętej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Wartość</a:t>
                      </a:r>
                      <a:r>
                        <a:rPr lang="pl-PL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szacowana wskaźnika (</a:t>
                      </a:r>
                      <a:r>
                        <a:rPr kumimoji="0" lang="pl-PL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 podstawie umów o dofinansowanie projektów)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realizacji celu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pośredniego dla wartości szacowanej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129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 X  Edukacja dla rozwoju </a:t>
                      </a: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regionu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Liczba uczniów objętych wsparciem w zakresie rozwijania kompetencji kluczowych w programie [osoby]</a:t>
                      </a: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15 205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57 824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380%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  <a:r>
                        <a:rPr lang="pl-PL" sz="13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745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505%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7338">
                <a:tc vMerge="1">
                  <a:txBody>
                    <a:bodyPr/>
                    <a:lstStyle/>
                    <a:p>
                      <a:pPr algn="ctr" fontAlgn="ctr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Liczba osób o niskich kwalifikacjach objętych wsparciem w programie [osoby]</a:t>
                      </a: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4 432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  <a:r>
                        <a:rPr lang="pl-PL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910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336%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17 405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393%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71297">
                <a:tc vMerge="1">
                  <a:txBody>
                    <a:bodyPr/>
                    <a:lstStyle/>
                    <a:p>
                      <a:pPr algn="ctr" fontAlgn="ctr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Liczba uczniów szkół i placówek kształcenia zawodowego uczestniczących w stażach i praktykach u pracodawcy [osoby]</a:t>
                      </a: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 </a:t>
                      </a:r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160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pl-PL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210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  <a:endParaRPr lang="pl-PL" sz="13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r>
                        <a:rPr lang="pl-PL" sz="13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982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480%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7338">
                <a:tc vMerge="1">
                  <a:txBody>
                    <a:bodyPr/>
                    <a:lstStyle/>
                    <a:p>
                      <a:pPr algn="ctr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Całkowita kwota certyfikowanych wydatków kwalifikowalnych [EUR]</a:t>
                      </a: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41 198 924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</a:t>
                      </a:r>
                      <a:r>
                        <a:rPr lang="pl-PL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321 348,90</a:t>
                      </a:r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95%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45 405 285€**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110%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298002"/>
            <a:ext cx="4206605" cy="402371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78225" y="6113722"/>
            <a:ext cx="8523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*</a:t>
            </a:r>
            <a:r>
              <a:rPr lang="pl-PL" sz="1200" dirty="0"/>
              <a:t>Wartość </a:t>
            </a:r>
            <a:r>
              <a:rPr lang="pl-PL" sz="1200" dirty="0" smtClean="0"/>
              <a:t>osiągnięta </a:t>
            </a:r>
            <a:r>
              <a:rPr lang="pl-PL" sz="1200" dirty="0" err="1"/>
              <a:t>wsk</a:t>
            </a:r>
            <a:r>
              <a:rPr lang="pl-PL" sz="1200" dirty="0"/>
              <a:t>. </a:t>
            </a:r>
            <a:r>
              <a:rPr lang="pl-PL" sz="1200" dirty="0" smtClean="0"/>
              <a:t>finansowego </a:t>
            </a:r>
            <a:r>
              <a:rPr lang="pl-PL" sz="1200" dirty="0"/>
              <a:t>- Wartość na podstawie wniosków certyfikowanych do </a:t>
            </a:r>
            <a:r>
              <a:rPr lang="pl-PL" sz="1200" dirty="0" smtClean="0"/>
              <a:t>KE</a:t>
            </a:r>
          </a:p>
          <a:p>
            <a:r>
              <a:rPr lang="pl-PL" sz="1200" dirty="0" smtClean="0"/>
              <a:t>**Wartość szacowana </a:t>
            </a:r>
            <a:r>
              <a:rPr lang="pl-PL" sz="1200" dirty="0" err="1" smtClean="0"/>
              <a:t>wsk</a:t>
            </a:r>
            <a:r>
              <a:rPr lang="pl-PL" sz="1200" dirty="0"/>
              <a:t>. </a:t>
            </a:r>
            <a:r>
              <a:rPr lang="pl-PL" sz="1200" dirty="0" smtClean="0"/>
              <a:t>finansowego </a:t>
            </a:r>
            <a:r>
              <a:rPr lang="pl-PL" sz="1200" dirty="0"/>
              <a:t>- Wartość na podstawie aktualnych wniosków o płatność, wartość nie uwzględnia płatności możliwych do realizacji do końca 2018r., które będą certyfikowane w 2019 r.</a:t>
            </a: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2721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578999" y="1075277"/>
            <a:ext cx="7610475" cy="509585"/>
          </a:xfrm>
        </p:spPr>
        <p:txBody>
          <a:bodyPr>
            <a:noAutofit/>
          </a:bodyPr>
          <a:lstStyle/>
          <a:p>
            <a:pPr algn="ctr"/>
            <a:endParaRPr lang="pl-PL" sz="1600" dirty="0">
              <a:latin typeface="+mn-lt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664" y="298002"/>
            <a:ext cx="4206605" cy="402371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9264"/>
            <a:ext cx="9144000" cy="58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2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268" y="1116824"/>
            <a:ext cx="8979001" cy="933453"/>
          </a:xfrm>
        </p:spPr>
        <p:txBody>
          <a:bodyPr>
            <a:noAutofit/>
          </a:bodyPr>
          <a:lstStyle/>
          <a:p>
            <a:pPr algn="ctr"/>
            <a:r>
              <a:rPr lang="pl-PL" sz="2400" b="1" dirty="0"/>
              <a:t>Ramy wykonania </a:t>
            </a:r>
            <a:r>
              <a:rPr lang="pl-PL" sz="2400" b="1" dirty="0" smtClean="0"/>
              <a:t>(EFRR)</a:t>
            </a:r>
            <a:br>
              <a:rPr lang="pl-PL" sz="2400" b="1" dirty="0" smtClean="0"/>
            </a:br>
            <a:r>
              <a:rPr lang="pl-PL" sz="2400" b="1" dirty="0" smtClean="0"/>
              <a:t>Oś priorytetowa </a:t>
            </a:r>
            <a:r>
              <a:rPr lang="pl-PL" sz="2400" b="1" dirty="0"/>
              <a:t>I – </a:t>
            </a:r>
            <a:r>
              <a:rPr lang="pl-PL" sz="2400" b="1" dirty="0" smtClean="0"/>
              <a:t>Wykorzystanie </a:t>
            </a:r>
            <a:r>
              <a:rPr lang="pl-PL" sz="2400" b="1" dirty="0"/>
              <a:t>działalności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badawczo-rozwojowej w </a:t>
            </a:r>
            <a:r>
              <a:rPr lang="pl-PL" sz="2400" b="1" dirty="0"/>
              <a:t>gospodarce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335487"/>
            <a:ext cx="4206605" cy="402371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63768" y="4990391"/>
            <a:ext cx="8639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/>
              <a:t>Osiągnięta wartość dla wskaźnika </a:t>
            </a:r>
            <a:r>
              <a:rPr lang="pl-PL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Inwestycje prywatne uzupełniające wsparcie publiczne dla przedsiębiorstw (dotacje)</a:t>
            </a:r>
            <a:r>
              <a:rPr lang="pl-PL" b="1" dirty="0" smtClean="0"/>
              <a:t> wynika z zatwierdzonych pośrednich wniosków o płatność.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63768" y="2429243"/>
            <a:ext cx="8640000" cy="170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1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268" y="958847"/>
            <a:ext cx="8979001" cy="933453"/>
          </a:xfrm>
        </p:spPr>
        <p:txBody>
          <a:bodyPr>
            <a:noAutofit/>
          </a:bodyPr>
          <a:lstStyle/>
          <a:p>
            <a:pPr algn="ctr" font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/>
              <a:t>Ramy wykonania </a:t>
            </a:r>
            <a:r>
              <a:rPr lang="pl-PL" sz="2400" b="1" dirty="0" smtClean="0"/>
              <a:t>(EFRR)</a:t>
            </a:r>
            <a:br>
              <a:rPr lang="pl-PL" sz="2400" b="1" dirty="0" smtClean="0"/>
            </a:br>
            <a:r>
              <a:rPr lang="pl-PL" sz="2400" b="1" dirty="0" smtClean="0"/>
              <a:t>Oś priorytetowa II – </a:t>
            </a:r>
            <a:r>
              <a:rPr lang="en-US" sz="2400" b="1" dirty="0" err="1" smtClean="0"/>
              <a:t>Wzrost</a:t>
            </a:r>
            <a:r>
              <a:rPr lang="en-US" sz="2400" b="1" dirty="0" smtClean="0"/>
              <a:t> e-</a:t>
            </a:r>
            <a:r>
              <a:rPr lang="en-US" sz="2400" b="1" dirty="0" err="1" smtClean="0"/>
              <a:t>potencjału</a:t>
            </a:r>
            <a:r>
              <a:rPr lang="pl-PL" sz="2400" b="1" dirty="0" smtClean="0"/>
              <a:t> </a:t>
            </a:r>
            <a:r>
              <a:rPr lang="en-US" sz="2400" b="1" dirty="0" err="1" smtClean="0"/>
              <a:t>Mazowsza</a:t>
            </a:r>
            <a:r>
              <a:rPr lang="pl-PL" sz="2400" b="1" dirty="0" smtClean="0"/>
              <a:t> </a:t>
            </a:r>
            <a:endParaRPr lang="pl-PL" sz="24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335487"/>
            <a:ext cx="4206605" cy="40237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768" y="2273544"/>
            <a:ext cx="8640000" cy="170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268" y="1119698"/>
            <a:ext cx="8979001" cy="933453"/>
          </a:xfrm>
        </p:spPr>
        <p:txBody>
          <a:bodyPr>
            <a:noAutofit/>
          </a:bodyPr>
          <a:lstStyle/>
          <a:p>
            <a:pPr algn="ctr" font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/>
              <a:t>Ramy wykonania </a:t>
            </a:r>
            <a:r>
              <a:rPr lang="pl-PL" sz="2400" b="1" dirty="0" smtClean="0"/>
              <a:t>(EFRR)</a:t>
            </a:r>
            <a:br>
              <a:rPr lang="pl-PL" sz="2400" b="1" dirty="0" smtClean="0"/>
            </a:br>
            <a:r>
              <a:rPr lang="pl-PL" sz="2400" b="1" dirty="0" smtClean="0"/>
              <a:t>Oś priorytetowa III – </a:t>
            </a:r>
            <a:r>
              <a:rPr lang="pl-PL" sz="2400" b="1" dirty="0"/>
              <a:t>Rozwój potencjału innowacyjnego </a:t>
            </a:r>
            <a:br>
              <a:rPr lang="pl-PL" sz="2400" b="1" dirty="0"/>
            </a:br>
            <a:r>
              <a:rPr lang="pl-PL" sz="2400" b="1" dirty="0"/>
              <a:t>i </a:t>
            </a:r>
            <a:r>
              <a:rPr lang="pl-PL" sz="2400" b="1" dirty="0" smtClean="0"/>
              <a:t>przedsiębiorczości </a:t>
            </a:r>
            <a:endParaRPr lang="pl-PL" sz="24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335487"/>
            <a:ext cx="4206605" cy="40237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768" y="2554259"/>
            <a:ext cx="8640000" cy="1706501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263768" y="4990391"/>
            <a:ext cx="8639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/>
              <a:t>Osiągnięta wartość dla wskaźnika </a:t>
            </a:r>
            <a:r>
              <a:rPr lang="pl-PL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Liczba przedsiębiorstw otrzymujących wsparcie</a:t>
            </a:r>
            <a:r>
              <a:rPr lang="pl-PL" b="1" dirty="0" smtClean="0"/>
              <a:t> wynika z zatwierdzonych pośrednich niezerowych wniosków o płatność.</a:t>
            </a:r>
          </a:p>
        </p:txBody>
      </p:sp>
    </p:spTree>
    <p:extLst>
      <p:ext uri="{BB962C8B-B14F-4D97-AF65-F5344CB8AC3E}">
        <p14:creationId xmlns:p14="http://schemas.microsoft.com/office/powerpoint/2010/main" val="199565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268" y="993829"/>
            <a:ext cx="8979001" cy="742023"/>
          </a:xfrm>
        </p:spPr>
        <p:txBody>
          <a:bodyPr>
            <a:noAutofit/>
          </a:bodyPr>
          <a:lstStyle/>
          <a:p>
            <a:pPr algn="ctr" font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/>
              <a:t>Ramy wykonania </a:t>
            </a:r>
            <a:r>
              <a:rPr lang="pl-PL" sz="2400" b="1" dirty="0" smtClean="0"/>
              <a:t>(EFRR)</a:t>
            </a:r>
            <a:br>
              <a:rPr lang="pl-PL" sz="2400" b="1" dirty="0" smtClean="0"/>
            </a:br>
            <a:r>
              <a:rPr lang="pl-PL" sz="2400" b="1" dirty="0" smtClean="0"/>
              <a:t>Oś priorytetowa IV </a:t>
            </a:r>
            <a:r>
              <a:rPr lang="pl-PL" sz="2400" b="1" dirty="0"/>
              <a:t>– </a:t>
            </a:r>
            <a:r>
              <a:rPr lang="en-US" sz="2400" b="1" dirty="0" err="1"/>
              <a:t>Przejście</a:t>
            </a:r>
            <a:r>
              <a:rPr lang="en-US" sz="2400" b="1" dirty="0"/>
              <a:t> </a:t>
            </a:r>
            <a:r>
              <a:rPr lang="en-US" sz="2400" b="1" dirty="0" err="1" smtClean="0"/>
              <a:t>na</a:t>
            </a:r>
            <a:r>
              <a:rPr lang="en-US" sz="2400" b="1" dirty="0" smtClean="0"/>
              <a:t> </a:t>
            </a:r>
            <a:r>
              <a:rPr lang="en-US" sz="2400" b="1" dirty="0" err="1"/>
              <a:t>gospodarkę</a:t>
            </a:r>
            <a:r>
              <a:rPr lang="en-US" sz="2400" b="1" dirty="0"/>
              <a:t> </a:t>
            </a:r>
            <a:r>
              <a:rPr lang="en-US" sz="2400" b="1" dirty="0" err="1"/>
              <a:t>niskoemisyjną</a:t>
            </a:r>
            <a:r>
              <a:rPr lang="pl-PL" sz="2400" b="1" dirty="0" smtClean="0"/>
              <a:t> </a:t>
            </a:r>
            <a:endParaRPr lang="pl-PL" sz="24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335487"/>
            <a:ext cx="4206605" cy="402371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63768" y="4292596"/>
            <a:ext cx="863999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/>
              <a:t>Według MJWPU planowana realizacja celu pośredniego na 2018 r. dla wskaźnika </a:t>
            </a: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Długość wybudowanych </a:t>
            </a:r>
            <a:r>
              <a:rPr lang="pl-PL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lub </a:t>
            </a: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przebudowanych dróg dla rowerów</a:t>
            </a:r>
            <a:r>
              <a:rPr lang="pl-PL" b="1" dirty="0" smtClean="0"/>
              <a:t> wynosi 132% (26,4 km).</a:t>
            </a:r>
          </a:p>
          <a:p>
            <a:pPr algn="just"/>
            <a:endParaRPr lang="pl-PL" sz="1000" b="1" dirty="0" smtClean="0"/>
          </a:p>
          <a:p>
            <a:pPr algn="just"/>
            <a:r>
              <a:rPr lang="pl-PL" b="1" dirty="0" smtClean="0"/>
              <a:t>Planowana realizacja celu pośredniego na 2018 r. dla </a:t>
            </a:r>
            <a:r>
              <a:rPr lang="pl-PL" b="1" dirty="0"/>
              <a:t>wskaźnika </a:t>
            </a: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Całkowita kwota certyfikowanych wydatków kwalifikowalnych</a:t>
            </a:r>
            <a:r>
              <a:rPr lang="pl-PL" b="1" dirty="0" smtClean="0"/>
              <a:t> wynosi:</a:t>
            </a:r>
          </a:p>
          <a:p>
            <a:pPr marL="285750" indent="-285750" algn="just">
              <a:buFontTx/>
              <a:buChar char="-"/>
            </a:pPr>
            <a:r>
              <a:rPr lang="pl-PL" b="1" dirty="0" smtClean="0"/>
              <a:t>po uwzględnieniu wniosków o płatność ujętych w nowej deklaracji IZ do IC – 76,51%,</a:t>
            </a:r>
          </a:p>
          <a:p>
            <a:pPr marL="285750" indent="-285750" algn="just">
              <a:buFontTx/>
              <a:buChar char="-"/>
            </a:pPr>
            <a:r>
              <a:rPr lang="pl-PL" b="1" dirty="0"/>
              <a:t>p</a:t>
            </a:r>
            <a:r>
              <a:rPr lang="pl-PL" b="1" dirty="0" smtClean="0"/>
              <a:t>o uwzględnieniu wszystkich zatwierdzonych wniosków o płatność – 84,72%.</a:t>
            </a:r>
          </a:p>
          <a:p>
            <a:pPr algn="just"/>
            <a:r>
              <a:rPr lang="pl-PL" b="1" dirty="0" smtClean="0"/>
              <a:t>Ostateczna realizacja celu będzie uwzględniała wydatki poniesione przez beneficjentów do 31 grudnia 2018 r., które będą certyfikowane do KE w 2019 r.</a:t>
            </a:r>
          </a:p>
          <a:p>
            <a:pPr algn="just"/>
            <a:endParaRPr lang="pl-PL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768" y="1817308"/>
            <a:ext cx="8640000" cy="247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4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268" y="997499"/>
            <a:ext cx="8979001" cy="933453"/>
          </a:xfrm>
        </p:spPr>
        <p:txBody>
          <a:bodyPr>
            <a:noAutofit/>
          </a:bodyPr>
          <a:lstStyle/>
          <a:p>
            <a:pPr algn="ctr" font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/>
              <a:t>Ramy wykonania </a:t>
            </a:r>
            <a:r>
              <a:rPr lang="pl-PL" sz="2400" b="1" dirty="0" smtClean="0"/>
              <a:t>(EFRR)</a:t>
            </a:r>
            <a:br>
              <a:rPr lang="pl-PL" sz="2400" b="1" dirty="0" smtClean="0"/>
            </a:br>
            <a:r>
              <a:rPr lang="pl-PL" sz="2400" b="1" dirty="0" smtClean="0"/>
              <a:t>Oś priorytetowa V </a:t>
            </a:r>
            <a:r>
              <a:rPr lang="pl-PL" sz="2400" b="1" dirty="0"/>
              <a:t>– </a:t>
            </a:r>
            <a:r>
              <a:rPr lang="en-US" sz="2400" b="1" dirty="0" err="1"/>
              <a:t>Gospodarka</a:t>
            </a:r>
            <a:r>
              <a:rPr lang="en-US" sz="2400" b="1" dirty="0"/>
              <a:t> </a:t>
            </a:r>
            <a:r>
              <a:rPr lang="en-US" sz="2400" b="1" dirty="0" err="1" smtClean="0"/>
              <a:t>przyjazna</a:t>
            </a:r>
            <a:r>
              <a:rPr lang="en-US" sz="2400" b="1" dirty="0" smtClean="0"/>
              <a:t> </a:t>
            </a:r>
            <a:r>
              <a:rPr lang="en-US" sz="2400" b="1" dirty="0" err="1"/>
              <a:t>środowisku</a:t>
            </a:r>
            <a:r>
              <a:rPr lang="pl-PL" sz="2400" b="1" dirty="0" smtClean="0"/>
              <a:t> </a:t>
            </a:r>
            <a:endParaRPr lang="pl-PL" sz="24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335487"/>
            <a:ext cx="4206605" cy="402371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63768" y="4867843"/>
            <a:ext cx="8639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/>
              <a:t>Według MJWPU </a:t>
            </a:r>
            <a:r>
              <a:rPr lang="pl-PL" b="1" dirty="0" smtClean="0"/>
              <a:t>planowana realizacja celu pośredniego dla wskaźnika </a:t>
            </a: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Liczba obiektów zabytkowych objętych wsparciem</a:t>
            </a:r>
            <a:r>
              <a:rPr lang="pl-PL" b="1" dirty="0" smtClean="0"/>
              <a:t> wynosi 200% (8 szt.).</a:t>
            </a:r>
            <a:endParaRPr lang="pl-PL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767" y="2190593"/>
            <a:ext cx="8640000" cy="209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1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268" y="1011255"/>
            <a:ext cx="8979001" cy="657289"/>
          </a:xfrm>
        </p:spPr>
        <p:txBody>
          <a:bodyPr>
            <a:noAutofit/>
          </a:bodyPr>
          <a:lstStyle/>
          <a:p>
            <a:pPr algn="ctr" font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/>
              <a:t>Ramy wykonania </a:t>
            </a:r>
            <a:r>
              <a:rPr lang="pl-PL" sz="2400" b="1" dirty="0" smtClean="0"/>
              <a:t>(EFRR)</a:t>
            </a:r>
            <a:br>
              <a:rPr lang="pl-PL" sz="2400" b="1" dirty="0" smtClean="0"/>
            </a:br>
            <a:r>
              <a:rPr lang="pl-PL" sz="2400" b="1" dirty="0" smtClean="0"/>
              <a:t>Oś priorytetowa VI </a:t>
            </a:r>
            <a:r>
              <a:rPr lang="pl-PL" sz="2400" b="1" dirty="0"/>
              <a:t>– </a:t>
            </a:r>
            <a:r>
              <a:rPr lang="en-US" sz="2400" b="1" dirty="0" err="1"/>
              <a:t>Jakość</a:t>
            </a:r>
            <a:r>
              <a:rPr lang="en-US" sz="2400" b="1" dirty="0"/>
              <a:t> </a:t>
            </a:r>
            <a:r>
              <a:rPr lang="en-US" sz="2400" b="1" dirty="0" err="1"/>
              <a:t>życia</a:t>
            </a:r>
            <a:r>
              <a:rPr lang="pl-PL" sz="2400" b="1" dirty="0" smtClean="0"/>
              <a:t> </a:t>
            </a:r>
            <a:endParaRPr lang="pl-PL" sz="24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335487"/>
            <a:ext cx="4206605" cy="402371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63769" y="4281914"/>
            <a:ext cx="863999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/>
              <a:t>Dla wskaźnika </a:t>
            </a: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Liczba wspartych podmiotów leczniczych</a:t>
            </a:r>
            <a:r>
              <a:rPr lang="pl-PL" b="1" dirty="0" smtClean="0"/>
              <a:t> nie określono celu pośredniego na 2018 r.</a:t>
            </a:r>
          </a:p>
          <a:p>
            <a:pPr algn="just"/>
            <a:endParaRPr lang="pl-PL" sz="1000" b="1" dirty="0" smtClean="0"/>
          </a:p>
          <a:p>
            <a:pPr algn="just"/>
            <a:r>
              <a:rPr lang="pl-PL" b="1" dirty="0"/>
              <a:t>Według MJWPU planowana realizacja celu pośredniego na 2018 r. dla wskaźnika </a:t>
            </a: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Liczba obiektów infrastruktury zlokalizowanych na rewitalizowanych obszarach</a:t>
            </a:r>
            <a:r>
              <a:rPr lang="pl-PL" b="1" dirty="0"/>
              <a:t> może wynieść </a:t>
            </a:r>
            <a:r>
              <a:rPr lang="pl-PL" b="1" dirty="0" smtClean="0"/>
              <a:t>100% (4 </a:t>
            </a:r>
            <a:r>
              <a:rPr lang="pl-PL" b="1" dirty="0"/>
              <a:t>szt</a:t>
            </a:r>
            <a:r>
              <a:rPr lang="pl-PL" b="1" dirty="0" smtClean="0"/>
              <a:t>.). Zagrożone jest jednak </a:t>
            </a:r>
            <a:r>
              <a:rPr lang="pl-PL" b="1" smtClean="0"/>
              <a:t>zakończenie </a:t>
            </a:r>
            <a:r>
              <a:rPr lang="pl-PL" b="1" smtClean="0"/>
              <a:t>projektu </a:t>
            </a:r>
            <a:r>
              <a:rPr lang="pl-PL" b="1" dirty="0" smtClean="0"/>
              <a:t>„Rewitalizacja </a:t>
            </a:r>
            <a:r>
              <a:rPr lang="pl-PL" b="1" dirty="0"/>
              <a:t>najstarszej części Gąbina</a:t>
            </a:r>
            <a:r>
              <a:rPr lang="pl-PL" b="1" dirty="0" smtClean="0"/>
              <a:t>” (2 szt.) – zmarł jedyny właściciel firmy wykonującej inwestycję (nie ma obecnie możliwości podpisania </a:t>
            </a:r>
            <a:r>
              <a:rPr lang="pl-PL" b="1" dirty="0"/>
              <a:t>protokołu odbioru końcowego </a:t>
            </a:r>
            <a:r>
              <a:rPr lang="pl-PL" b="1" dirty="0" smtClean="0"/>
              <a:t>robót).</a:t>
            </a:r>
            <a:endParaRPr lang="pl-PL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768" y="1806626"/>
            <a:ext cx="8640000" cy="247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37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267" y="1039920"/>
            <a:ext cx="8979001" cy="933453"/>
          </a:xfrm>
        </p:spPr>
        <p:txBody>
          <a:bodyPr>
            <a:noAutofit/>
          </a:bodyPr>
          <a:lstStyle/>
          <a:p>
            <a:pPr algn="ctr" font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/>
              <a:t>Ramy wykonania </a:t>
            </a:r>
            <a:r>
              <a:rPr lang="pl-PL" sz="2400" b="1" dirty="0" smtClean="0"/>
              <a:t>(EFRR)</a:t>
            </a:r>
            <a:br>
              <a:rPr lang="pl-PL" sz="2400" b="1" dirty="0" smtClean="0"/>
            </a:br>
            <a:r>
              <a:rPr lang="pl-PL" sz="2400" b="1" dirty="0" smtClean="0"/>
              <a:t>Oś priorytetowa VII </a:t>
            </a:r>
            <a:r>
              <a:rPr lang="pl-PL" sz="2400" b="1" dirty="0"/>
              <a:t>– </a:t>
            </a:r>
            <a:r>
              <a:rPr lang="en-US" sz="2400" b="1" dirty="0" err="1"/>
              <a:t>Rozwój</a:t>
            </a:r>
            <a:r>
              <a:rPr lang="pl-PL" sz="2400" b="1" dirty="0"/>
              <a:t> </a:t>
            </a:r>
            <a:r>
              <a:rPr lang="en-US" sz="2400" b="1" dirty="0" err="1"/>
              <a:t>regionalnego</a:t>
            </a:r>
            <a:r>
              <a:rPr lang="pl-PL" sz="2400" b="1" dirty="0"/>
              <a:t> </a:t>
            </a:r>
            <a:r>
              <a:rPr lang="en-US" sz="2400" b="1" dirty="0" err="1"/>
              <a:t>systemu</a:t>
            </a:r>
            <a:r>
              <a:rPr lang="pl-PL" sz="2400" b="1" dirty="0"/>
              <a:t> t</a:t>
            </a:r>
            <a:r>
              <a:rPr lang="en-US" sz="2400" b="1" dirty="0" err="1"/>
              <a:t>ransportowego</a:t>
            </a:r>
            <a:r>
              <a:rPr lang="pl-PL" sz="2400" b="1" dirty="0" smtClean="0"/>
              <a:t> </a:t>
            </a:r>
            <a:endParaRPr lang="pl-PL" sz="24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335487"/>
            <a:ext cx="4206605" cy="402371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767" y="2275435"/>
            <a:ext cx="8640000" cy="209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8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335487"/>
            <a:ext cx="4206605" cy="402371"/>
          </a:xfrm>
          <a:prstGeom prst="rect">
            <a:avLst/>
          </a:prstGeom>
        </p:spPr>
      </p:pic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9477562"/>
              </p:ext>
            </p:extLst>
          </p:nvPr>
        </p:nvGraphicFramePr>
        <p:xfrm>
          <a:off x="0" y="955343"/>
          <a:ext cx="9144000" cy="5759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3201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2340</TotalTime>
  <Words>877</Words>
  <Application>Microsoft Office PowerPoint</Application>
  <PresentationFormat>Pokaz na ekranie (4:3)</PresentationFormat>
  <Paragraphs>126</Paragraphs>
  <Slides>13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Programy Regionalne</vt:lpstr>
      <vt:lpstr>Prezentacja programu PowerPoint</vt:lpstr>
      <vt:lpstr>Ramy wykonania (EFRR) Oś priorytetowa I – Wykorzystanie działalności  badawczo-rozwojowej w gospodarce </vt:lpstr>
      <vt:lpstr>Ramy wykonania (EFRR) Oś priorytetowa II – Wzrost e-potencjału Mazowsza </vt:lpstr>
      <vt:lpstr>Ramy wykonania (EFRR) Oś priorytetowa III – Rozwój potencjału innowacyjnego  i przedsiębiorczości </vt:lpstr>
      <vt:lpstr>Ramy wykonania (EFRR) Oś priorytetowa IV – Przejście na gospodarkę niskoemisyjną </vt:lpstr>
      <vt:lpstr>Ramy wykonania (EFRR) Oś priorytetowa V – Gospodarka przyjazna środowisku </vt:lpstr>
      <vt:lpstr>Ramy wykonania (EFRR) Oś priorytetowa VI – Jakość życia </vt:lpstr>
      <vt:lpstr>Ramy wykonania (EFRR) Oś priorytetowa VII – Rozwój regionalnego systemu transportowego </vt:lpstr>
      <vt:lpstr>Prezentacja programu PowerPoint</vt:lpstr>
      <vt:lpstr>Ramy wykonania (EFS)</vt:lpstr>
      <vt:lpstr>Ramy wykonania (EFS)</vt:lpstr>
      <vt:lpstr>Ramy wykonania (EFS)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Wiśniewski Michał</cp:lastModifiedBy>
  <cp:revision>184</cp:revision>
  <cp:lastPrinted>2018-02-07T07:41:56Z</cp:lastPrinted>
  <dcterms:created xsi:type="dcterms:W3CDTF">2015-04-20T12:46:14Z</dcterms:created>
  <dcterms:modified xsi:type="dcterms:W3CDTF">2018-11-15T14:47:20Z</dcterms:modified>
</cp:coreProperties>
</file>