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handoutMasterIdLst>
    <p:handoutMasterId r:id="rId12"/>
  </p:handoutMasterIdLst>
  <p:sldIdLst>
    <p:sldId id="257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>
        <p:scale>
          <a:sx n="90" d="100"/>
          <a:sy n="90" d="100"/>
        </p:scale>
        <p:origin x="54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wm.local\nas_rf\RF_nowy\RF.EFRR\FINANSE_(kamienie_wskazniki_monitoring)_MW\Prezentacje%20&amp;%20informacje\kam%20milowe_wykres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>
                <a:solidFill>
                  <a:schemeClr val="tx1"/>
                </a:solidFill>
              </a:rPr>
              <a:t>Osiągnięte wartości wskaźników objętych ramami wykonania w OP I - VII </a:t>
            </a:r>
            <a:endParaRPr lang="en-US" sz="1400" b="1">
              <a:solidFill>
                <a:schemeClr val="tx1"/>
              </a:solidFill>
            </a:endParaRP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pl-PL" sz="1400" b="1">
                <a:solidFill>
                  <a:schemeClr val="tx1"/>
                </a:solidFill>
              </a:rPr>
              <a:t>wg stanu na 30 listopada 2018 r. (w tym wzrost wartości w pkt proc</a:t>
            </a:r>
            <a:r>
              <a:rPr lang="pl-PL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od 31 października 2018 </a:t>
            </a:r>
            <a:r>
              <a:rPr lang="pl-PL" sz="1400" b="1">
                <a:solidFill>
                  <a:schemeClr val="tx1"/>
                </a:solidFill>
              </a:rPr>
              <a:t>r.)</a:t>
            </a:r>
            <a:endParaRPr lang="en-US" sz="14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856244531933508"/>
          <c:y val="1.72255027481499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5495884357738865"/>
          <c:y val="0.12307127412182285"/>
          <c:w val="0.42392658737730032"/>
          <c:h val="0.81842247698312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Arkusz1!$D$44</c:f>
              <c:strCache>
                <c:ptCount val="1"/>
                <c:pt idx="0">
                  <c:v>2018-10-31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rgbClr val="00B0F0"/>
              </a:solidFill>
            </a:ln>
            <a:effectLst/>
          </c:spPr>
          <c:invertIfNegative val="0"/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Arkusz1!$A$45:$B$63</c:f>
              <c:multiLvlStrCache>
                <c:ptCount val="19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</c:v>
                  </c:pt>
                  <c:pt idx="2">
                    <c:v>Liczba usług publicznych udostępnionych on-line o stopniu dojrzałości co najmniej 3 [szt.]</c:v>
                  </c:pt>
                  <c:pt idx="3">
                    <c:v>Całkowita kwota certyfikowanych wydatków kwalifikowalnych [EUR]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</c:v>
                  </c:pt>
                  <c:pt idx="6">
                    <c:v>Liczba zmodernizowanych energetycznie budynków [szt.]</c:v>
                  </c:pt>
                  <c:pt idx="7">
                    <c:v>Liczba wybudowanych lub przebudowanych obiektów "parkuj i jedź" [szt.]</c:v>
                  </c:pt>
                  <c:pt idx="8">
                    <c:v>Długość wybudowanych lub przebudowanych dróg dla rowerów [km]</c:v>
                  </c:pt>
                  <c:pt idx="9">
                    <c:v>Całkowita kwota certyfikowanych wydatków kwalifikowalnych [EUR]</c:v>
                  </c:pt>
                  <c:pt idx="10">
                    <c:v>Liczba instytucji kultury objętych wsparciem [szt.]</c:v>
                  </c:pt>
                  <c:pt idx="11">
                    <c:v>Liczba obiektów zabytkowych objętych wsparciem [szt.]</c:v>
                  </c:pt>
                  <c:pt idx="12">
                    <c:v>Całkowita kwota certyfikowanych wydatków kwalifikowalnych [EUR]</c:v>
                  </c:pt>
                  <c:pt idx="13">
                    <c:v>Liczba podpisanych umów na wsparcie podmiotów leczniczych [szt.] 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</c:v>
                  </c:pt>
                  <c:pt idx="16">
                    <c:v>Całkowita długość nowych dróg [km]</c:v>
                  </c:pt>
                  <c:pt idx="17">
                    <c:v>Całkowita długość przebudowanych lub zmodernizowanych dróg [km]</c:v>
                  </c:pt>
                  <c:pt idx="18">
                    <c:v>Całkowita kwota certyfikowanych wydatków kwalifikowalnych [EUR]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3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Arkusz1!$D$45:$D$63</c:f>
              <c:numCache>
                <c:formatCode>0.0%</c:formatCode>
                <c:ptCount val="19"/>
                <c:pt idx="0">
                  <c:v>1.6270758422681155</c:v>
                </c:pt>
                <c:pt idx="1">
                  <c:v>0.90699091536984644</c:v>
                </c:pt>
                <c:pt idx="2">
                  <c:v>1.4487179487179487</c:v>
                </c:pt>
                <c:pt idx="3">
                  <c:v>1.1274221475039965</c:v>
                </c:pt>
                <c:pt idx="4">
                  <c:v>1.2722222222222221</c:v>
                </c:pt>
                <c:pt idx="5">
                  <c:v>2.1315900489667308</c:v>
                </c:pt>
                <c:pt idx="6">
                  <c:v>1.3636363636363635</c:v>
                </c:pt>
                <c:pt idx="7">
                  <c:v>5</c:v>
                </c:pt>
                <c:pt idx="8">
                  <c:v>0</c:v>
                </c:pt>
                <c:pt idx="9">
                  <c:v>0.69890147459790575</c:v>
                </c:pt>
                <c:pt idx="10">
                  <c:v>1.5</c:v>
                </c:pt>
                <c:pt idx="11">
                  <c:v>0.5</c:v>
                </c:pt>
                <c:pt idx="12">
                  <c:v>2.1357823758352534</c:v>
                </c:pt>
                <c:pt idx="13">
                  <c:v>2.875</c:v>
                </c:pt>
                <c:pt idx="14">
                  <c:v>0</c:v>
                </c:pt>
                <c:pt idx="15">
                  <c:v>0.91570594433219066</c:v>
                </c:pt>
                <c:pt idx="16">
                  <c:v>1.374074074074074</c:v>
                </c:pt>
                <c:pt idx="17">
                  <c:v>5.0766666666666671</c:v>
                </c:pt>
                <c:pt idx="18">
                  <c:v>2.392376478777809</c:v>
                </c:pt>
              </c:numCache>
            </c:numRef>
          </c:val>
        </c:ser>
        <c:ser>
          <c:idx val="1"/>
          <c:order val="1"/>
          <c:tx>
            <c:strRef>
              <c:f>Arkusz1!$G$44</c:f>
              <c:strCache>
                <c:ptCount val="1"/>
                <c:pt idx="0">
                  <c:v>wzrost w pkt proc. w listopadzie</c:v>
                </c:pt>
              </c:strCache>
            </c:strRef>
          </c:tx>
          <c:spPr>
            <a:pattFill prst="ltUpDiag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 cap="sq">
              <a:solidFill>
                <a:srgbClr val="00B0F0"/>
              </a:solidFill>
              <a:miter lim="800000"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4226049868766303E-2"/>
                  <c:y val="1.731554357473856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Arkusz1!$A$45:$B$63</c:f>
              <c:multiLvlStrCache>
                <c:ptCount val="19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</c:v>
                  </c:pt>
                  <c:pt idx="2">
                    <c:v>Liczba usług publicznych udostępnionych on-line o stopniu dojrzałości co najmniej 3 [szt.]</c:v>
                  </c:pt>
                  <c:pt idx="3">
                    <c:v>Całkowita kwota certyfikowanych wydatków kwalifikowalnych [EUR]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</c:v>
                  </c:pt>
                  <c:pt idx="6">
                    <c:v>Liczba zmodernizowanych energetycznie budynków [szt.]</c:v>
                  </c:pt>
                  <c:pt idx="7">
                    <c:v>Liczba wybudowanych lub przebudowanych obiektów "parkuj i jedź" [szt.]</c:v>
                  </c:pt>
                  <c:pt idx="8">
                    <c:v>Długość wybudowanych lub przebudowanych dróg dla rowerów [km]</c:v>
                  </c:pt>
                  <c:pt idx="9">
                    <c:v>Całkowita kwota certyfikowanych wydatków kwalifikowalnych [EUR]</c:v>
                  </c:pt>
                  <c:pt idx="10">
                    <c:v>Liczba instytucji kultury objętych wsparciem [szt.]</c:v>
                  </c:pt>
                  <c:pt idx="11">
                    <c:v>Liczba obiektów zabytkowych objętych wsparciem [szt.]</c:v>
                  </c:pt>
                  <c:pt idx="12">
                    <c:v>Całkowita kwota certyfikowanych wydatków kwalifikowalnych [EUR]</c:v>
                  </c:pt>
                  <c:pt idx="13">
                    <c:v>Liczba podpisanych umów na wsparcie podmiotów leczniczych [szt.] 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</c:v>
                  </c:pt>
                  <c:pt idx="16">
                    <c:v>Całkowita długość nowych dróg [km]</c:v>
                  </c:pt>
                  <c:pt idx="17">
                    <c:v>Całkowita długość przebudowanych lub zmodernizowanych dróg [km]</c:v>
                  </c:pt>
                  <c:pt idx="18">
                    <c:v>Całkowita kwota certyfikowanych wydatków kwalifikowalnych [EUR]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3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Arkusz1!$G$45:$G$63</c:f>
              <c:numCache>
                <c:formatCode>0.0%</c:formatCode>
                <c:ptCount val="19"/>
                <c:pt idx="0">
                  <c:v>0.12754292365258668</c:v>
                </c:pt>
                <c:pt idx="1">
                  <c:v>7.9717186198782319E-2</c:v>
                </c:pt>
                <c:pt idx="2">
                  <c:v>0.32692307692307687</c:v>
                </c:pt>
                <c:pt idx="3">
                  <c:v>8.5468398954589242E-2</c:v>
                </c:pt>
                <c:pt idx="4">
                  <c:v>0.1611111111111112</c:v>
                </c:pt>
                <c:pt idx="5">
                  <c:v>0.25997421542662691</c:v>
                </c:pt>
                <c:pt idx="6">
                  <c:v>2.2727272727272929E-2</c:v>
                </c:pt>
                <c:pt idx="7">
                  <c:v>0.5</c:v>
                </c:pt>
                <c:pt idx="8">
                  <c:v>1.0505</c:v>
                </c:pt>
                <c:pt idx="9">
                  <c:v>6.7028549108470448E-2</c:v>
                </c:pt>
                <c:pt idx="10">
                  <c:v>0.66666666666666652</c:v>
                </c:pt>
                <c:pt idx="11">
                  <c:v>1.25</c:v>
                </c:pt>
                <c:pt idx="12">
                  <c:v>0.14973709546871161</c:v>
                </c:pt>
                <c:pt idx="13">
                  <c:v>0.75</c:v>
                </c:pt>
                <c:pt idx="14">
                  <c:v>0</c:v>
                </c:pt>
                <c:pt idx="15">
                  <c:v>3.9048971383518261E-2</c:v>
                </c:pt>
                <c:pt idx="16">
                  <c:v>0</c:v>
                </c:pt>
                <c:pt idx="17">
                  <c:v>4.9233333333333347</c:v>
                </c:pt>
                <c:pt idx="18">
                  <c:v>0.10793068872455569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7449376"/>
        <c:axId val="566758544"/>
      </c:barChart>
      <c:catAx>
        <c:axId val="56744937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6758544"/>
        <c:crosses val="autoZero"/>
        <c:auto val="1"/>
        <c:lblAlgn val="ctr"/>
        <c:lblOffset val="100"/>
        <c:noMultiLvlLbl val="0"/>
      </c:catAx>
      <c:valAx>
        <c:axId val="566758544"/>
        <c:scaling>
          <c:orientation val="minMax"/>
          <c:max val="3"/>
          <c:min val="0"/>
        </c:scaling>
        <c:delete val="0"/>
        <c:axPos val="t"/>
        <c:majorGridlines>
          <c:spPr>
            <a:ln w="19050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FF0000"/>
              </a:solidFill>
              <a:prstDash val="dash"/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449376"/>
        <c:crosses val="autoZero"/>
        <c:crossBetween val="between"/>
        <c:majorUnit val="1"/>
        <c:minorUnit val="0.85000000000000009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76871063687991"/>
          <c:y val="0.94675923164927622"/>
          <c:w val="0.57628742059770788"/>
          <c:h val="4.2548104009594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3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45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96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57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22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98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43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03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523875" y="3021834"/>
            <a:ext cx="80200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Realizacja wskaźników </a:t>
            </a:r>
          </a:p>
          <a:p>
            <a:pPr algn="ctr"/>
            <a:r>
              <a:rPr lang="pl-PL" sz="3600" b="1" dirty="0" smtClean="0"/>
              <a:t>objętych ramami wykonania </a:t>
            </a:r>
          </a:p>
          <a:p>
            <a:pPr algn="ctr"/>
            <a:r>
              <a:rPr lang="pl-PL" sz="3600" b="1" dirty="0" smtClean="0"/>
              <a:t>RPO WM 2014-2020</a:t>
            </a:r>
          </a:p>
          <a:p>
            <a:pPr algn="ctr"/>
            <a:endParaRPr lang="pl-PL" sz="3600" b="1" dirty="0" smtClean="0"/>
          </a:p>
          <a:p>
            <a:pPr algn="ctr"/>
            <a:r>
              <a:rPr lang="pl-PL" sz="2000" b="1" dirty="0"/>
              <a:t>s</a:t>
            </a:r>
            <a:r>
              <a:rPr lang="pl-PL" sz="2000" b="1" dirty="0" smtClean="0"/>
              <a:t>tan na 30 listopada 2018 r.</a:t>
            </a: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1116824"/>
            <a:ext cx="8979001" cy="933453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</a:t>
            </a:r>
            <a:r>
              <a:rPr lang="pl-PL" sz="2400" b="1" dirty="0"/>
              <a:t>I – </a:t>
            </a:r>
            <a:r>
              <a:rPr lang="pl-PL" sz="2400" b="1" dirty="0" smtClean="0"/>
              <a:t>Wykorzystanie </a:t>
            </a:r>
            <a:r>
              <a:rPr lang="pl-PL" sz="2400" b="1" dirty="0"/>
              <a:t>działalności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badawczo-rozwojowej w </a:t>
            </a:r>
            <a:r>
              <a:rPr lang="pl-PL" sz="2400" b="1" dirty="0"/>
              <a:t>gospodarce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357557"/>
            <a:ext cx="8640000" cy="15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958847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II – </a:t>
            </a:r>
            <a:r>
              <a:rPr lang="en-US" sz="2400" b="1" dirty="0" err="1" smtClean="0"/>
              <a:t>Wzrost</a:t>
            </a:r>
            <a:r>
              <a:rPr lang="en-US" sz="2400" b="1" dirty="0" smtClean="0"/>
              <a:t> e-</a:t>
            </a:r>
            <a:r>
              <a:rPr lang="en-US" sz="2400" b="1" dirty="0" err="1" smtClean="0"/>
              <a:t>potencjału</a:t>
            </a:r>
            <a:r>
              <a:rPr lang="pl-PL" sz="2400" b="1" dirty="0" smtClean="0"/>
              <a:t> </a:t>
            </a:r>
            <a:r>
              <a:rPr lang="en-US" sz="2400" b="1" dirty="0" err="1" smtClean="0"/>
              <a:t>Mazowsza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357558"/>
            <a:ext cx="8640000" cy="15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1119698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III – </a:t>
            </a:r>
            <a:r>
              <a:rPr lang="pl-PL" sz="2400" b="1" dirty="0"/>
              <a:t>Rozwój potencjału innowacyjnego </a:t>
            </a:r>
            <a:br>
              <a:rPr lang="pl-PL" sz="2400" b="1" dirty="0"/>
            </a:br>
            <a:r>
              <a:rPr lang="pl-PL" sz="2400" b="1" dirty="0"/>
              <a:t>i </a:t>
            </a:r>
            <a:r>
              <a:rPr lang="pl-PL" sz="2400" b="1" dirty="0" smtClean="0"/>
              <a:t>przedsiębiorczości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369003"/>
            <a:ext cx="8640000" cy="15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993829"/>
            <a:ext cx="8979001" cy="74202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IV </a:t>
            </a:r>
            <a:r>
              <a:rPr lang="pl-PL" sz="2400" b="1" dirty="0"/>
              <a:t>– </a:t>
            </a:r>
            <a:r>
              <a:rPr lang="en-US" sz="2400" b="1" dirty="0" err="1"/>
              <a:t>Przejście</a:t>
            </a:r>
            <a:r>
              <a:rPr lang="en-US" sz="2400" b="1" dirty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/>
              <a:t>gospodarkę</a:t>
            </a:r>
            <a:r>
              <a:rPr lang="en-US" sz="2400" b="1" dirty="0"/>
              <a:t> </a:t>
            </a:r>
            <a:r>
              <a:rPr lang="en-US" sz="2400" b="1" dirty="0" err="1"/>
              <a:t>niskoemisyjną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3768" y="4822155"/>
            <a:ext cx="8639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Planowana </a:t>
            </a:r>
            <a:r>
              <a:rPr lang="pl-PL" b="1" dirty="0" smtClean="0"/>
              <a:t>realizacja celu pośredniego na 2018 r. dla </a:t>
            </a:r>
            <a:r>
              <a:rPr lang="pl-PL" b="1" dirty="0"/>
              <a:t>wskaźnika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kwota certyfikowanych wydatków kwalifikowalnych</a:t>
            </a:r>
            <a:r>
              <a:rPr lang="pl-PL" b="1" dirty="0" smtClean="0"/>
              <a:t> wynosi:</a:t>
            </a:r>
          </a:p>
          <a:p>
            <a:pPr marL="285750" indent="-285750" algn="just">
              <a:buFontTx/>
              <a:buChar char="-"/>
            </a:pPr>
            <a:r>
              <a:rPr lang="pl-PL" b="1" dirty="0" smtClean="0"/>
              <a:t>po uwzględnieniu wniosków o płatność ujętych </a:t>
            </a:r>
            <a:r>
              <a:rPr lang="pl-PL" b="1" dirty="0" smtClean="0"/>
              <a:t>w deklaracji </a:t>
            </a:r>
            <a:r>
              <a:rPr lang="pl-PL" b="1" dirty="0" smtClean="0"/>
              <a:t>IZ do IC – </a:t>
            </a:r>
            <a:r>
              <a:rPr lang="pl-PL" b="1" dirty="0" smtClean="0"/>
              <a:t>86,84%,</a:t>
            </a:r>
            <a:endParaRPr lang="pl-PL" b="1" dirty="0" smtClean="0"/>
          </a:p>
          <a:p>
            <a:pPr marL="285750" indent="-285750" algn="just">
              <a:buFontTx/>
              <a:buChar char="-"/>
            </a:pPr>
            <a:r>
              <a:rPr lang="pl-PL" b="1" dirty="0"/>
              <a:t>p</a:t>
            </a:r>
            <a:r>
              <a:rPr lang="pl-PL" b="1" dirty="0" smtClean="0"/>
              <a:t>o uwzględnieniu wszystkich zatwierdzonych wniosków o płatność – </a:t>
            </a:r>
            <a:r>
              <a:rPr lang="pl-PL" b="1" dirty="0" smtClean="0"/>
              <a:t>103,74%.</a:t>
            </a:r>
            <a:endParaRPr lang="pl-PL" b="1" dirty="0" smtClean="0"/>
          </a:p>
          <a:p>
            <a:pPr algn="just"/>
            <a:r>
              <a:rPr lang="pl-PL" b="1" dirty="0" smtClean="0"/>
              <a:t>Ostateczna realizacja celu będzie uwzględniała wydatki poniesione przez beneficjentów do 31 grudnia 2018 r., które będą certyfikowane do KE w 2019 r</a:t>
            </a:r>
            <a:r>
              <a:rPr lang="pl-PL" b="1" dirty="0" smtClean="0"/>
              <a:t>.</a:t>
            </a:r>
            <a:endParaRPr lang="pl-PL" b="1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7" y="2346960"/>
            <a:ext cx="8640000" cy="23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997499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V </a:t>
            </a:r>
            <a:r>
              <a:rPr lang="pl-PL" sz="2400" b="1" dirty="0"/>
              <a:t>– </a:t>
            </a:r>
            <a:r>
              <a:rPr lang="en-US" sz="2400" b="1" dirty="0" err="1"/>
              <a:t>Gospodarka</a:t>
            </a:r>
            <a:r>
              <a:rPr lang="en-US" sz="2400" b="1" dirty="0"/>
              <a:t> </a:t>
            </a:r>
            <a:r>
              <a:rPr lang="en-US" sz="2400" b="1" dirty="0" err="1" smtClean="0"/>
              <a:t>przyjazna</a:t>
            </a:r>
            <a:r>
              <a:rPr lang="en-US" sz="2400" b="1" dirty="0" smtClean="0"/>
              <a:t> </a:t>
            </a:r>
            <a:r>
              <a:rPr lang="en-US" sz="2400" b="1" dirty="0" err="1"/>
              <a:t>środowisku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321955"/>
            <a:ext cx="8640000" cy="1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1011255"/>
            <a:ext cx="8979001" cy="657289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VI </a:t>
            </a:r>
            <a:r>
              <a:rPr lang="pl-PL" sz="2400" b="1" dirty="0"/>
              <a:t>– </a:t>
            </a:r>
            <a:r>
              <a:rPr lang="en-US" sz="2400" b="1" dirty="0" err="1"/>
              <a:t>Jakość</a:t>
            </a:r>
            <a:r>
              <a:rPr lang="en-US" sz="2400" b="1" dirty="0"/>
              <a:t> </a:t>
            </a:r>
            <a:r>
              <a:rPr lang="en-US" sz="2400" b="1" dirty="0" err="1"/>
              <a:t>życia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3768" y="4819242"/>
            <a:ext cx="8639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Dla wskaźnika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wspartych podmiotów leczniczych</a:t>
            </a:r>
            <a:r>
              <a:rPr lang="pl-PL" b="1" dirty="0" smtClean="0"/>
              <a:t> nie określono celu pośredniego na 2018 r.</a:t>
            </a:r>
          </a:p>
          <a:p>
            <a:pPr algn="just"/>
            <a:endParaRPr lang="pl-PL" sz="1000" b="1" dirty="0" smtClean="0"/>
          </a:p>
          <a:p>
            <a:pPr algn="just"/>
            <a:r>
              <a:rPr lang="pl-PL" b="1" dirty="0"/>
              <a:t>Według MJWPU planowana realizacja celu pośredniego na 2018 r. dla wskaźnika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obiektów infrastruktury zlokalizowanych na rewitalizowanych obszarach</a:t>
            </a:r>
            <a:r>
              <a:rPr lang="pl-PL" b="1" dirty="0"/>
              <a:t> </a:t>
            </a:r>
            <a:r>
              <a:rPr lang="pl-PL" b="1" dirty="0" smtClean="0"/>
              <a:t>powinna </a:t>
            </a:r>
            <a:r>
              <a:rPr lang="pl-PL" b="1" dirty="0"/>
              <a:t>wynieść </a:t>
            </a:r>
            <a:r>
              <a:rPr lang="pl-PL" b="1" dirty="0" smtClean="0"/>
              <a:t>100% (4 </a:t>
            </a:r>
            <a:r>
              <a:rPr lang="pl-PL" b="1" dirty="0"/>
              <a:t>szt</a:t>
            </a:r>
            <a:r>
              <a:rPr lang="pl-PL" b="1" dirty="0" smtClean="0"/>
              <a:t>.). 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7" y="2354270"/>
            <a:ext cx="8640000" cy="23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7" y="1039920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VII </a:t>
            </a:r>
            <a:r>
              <a:rPr lang="pl-PL" sz="2400" b="1" dirty="0"/>
              <a:t>– </a:t>
            </a:r>
            <a:r>
              <a:rPr lang="en-US" sz="2400" b="1" dirty="0" err="1"/>
              <a:t>Rozwój</a:t>
            </a:r>
            <a:r>
              <a:rPr lang="pl-PL" sz="2400" b="1" dirty="0"/>
              <a:t> </a:t>
            </a:r>
            <a:r>
              <a:rPr lang="en-US" sz="2400" b="1" dirty="0" err="1"/>
              <a:t>regionalnego</a:t>
            </a:r>
            <a:r>
              <a:rPr lang="pl-PL" sz="2400" b="1" dirty="0"/>
              <a:t> </a:t>
            </a:r>
            <a:r>
              <a:rPr lang="en-US" sz="2400" b="1" dirty="0" err="1"/>
              <a:t>systemu</a:t>
            </a:r>
            <a:r>
              <a:rPr lang="pl-PL" sz="2400" b="1" dirty="0"/>
              <a:t> t</a:t>
            </a:r>
            <a:r>
              <a:rPr lang="en-US" sz="2400" b="1" dirty="0" err="1"/>
              <a:t>ransportowego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7" y="2350235"/>
            <a:ext cx="8640000" cy="1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26558"/>
              </p:ext>
            </p:extLst>
          </p:nvPr>
        </p:nvGraphicFramePr>
        <p:xfrm>
          <a:off x="0" y="962527"/>
          <a:ext cx="9144000" cy="577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20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2441</TotalTime>
  <Words>208</Words>
  <Application>Microsoft Office PowerPoint</Application>
  <PresentationFormat>Pokaz na ekranie (4:3)</PresentationFormat>
  <Paragraphs>39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Programy Regionalne</vt:lpstr>
      <vt:lpstr>Prezentacja programu PowerPoint</vt:lpstr>
      <vt:lpstr>Ramy wykonania (EFRR) Oś priorytetowa I – Wykorzystanie działalności  badawczo-rozwojowej w gospodarce </vt:lpstr>
      <vt:lpstr>Ramy wykonania (EFRR) Oś priorytetowa II – Wzrost e-potencjału Mazowsza </vt:lpstr>
      <vt:lpstr>Ramy wykonania (EFRR) Oś priorytetowa III – Rozwój potencjału innowacyjnego  i przedsiębiorczości </vt:lpstr>
      <vt:lpstr>Ramy wykonania (EFRR) Oś priorytetowa IV – Przejście na gospodarkę niskoemisyjną </vt:lpstr>
      <vt:lpstr>Ramy wykonania (EFRR) Oś priorytetowa V – Gospodarka przyjazna środowisku </vt:lpstr>
      <vt:lpstr>Ramy wykonania (EFRR) Oś priorytetowa VI – Jakość życia </vt:lpstr>
      <vt:lpstr>Ramy wykonania (EFRR) Oś priorytetowa VII – Rozwój regionalnego systemu transportowego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Wiśniewski Michał</cp:lastModifiedBy>
  <cp:revision>192</cp:revision>
  <cp:lastPrinted>2018-02-07T07:41:56Z</cp:lastPrinted>
  <dcterms:created xsi:type="dcterms:W3CDTF">2015-04-20T12:46:14Z</dcterms:created>
  <dcterms:modified xsi:type="dcterms:W3CDTF">2018-12-05T15:01:03Z</dcterms:modified>
</cp:coreProperties>
</file>