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4" r:id="rId1"/>
  </p:sldMasterIdLst>
  <p:notesMasterIdLst>
    <p:notesMasterId r:id="rId9"/>
  </p:notesMasterIdLst>
  <p:handoutMasterIdLst>
    <p:handoutMasterId r:id="rId10"/>
  </p:handoutMasterIdLst>
  <p:sldIdLst>
    <p:sldId id="258" r:id="rId2"/>
    <p:sldId id="382" r:id="rId3"/>
    <p:sldId id="448" r:id="rId4"/>
    <p:sldId id="449" r:id="rId5"/>
    <p:sldId id="447" r:id="rId6"/>
    <p:sldId id="434" r:id="rId7"/>
    <p:sldId id="324" r:id="rId8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76876" autoAdjust="0"/>
  </p:normalViewPr>
  <p:slideViewPr>
    <p:cSldViewPr snapToGrid="0">
      <p:cViewPr varScale="1">
        <p:scale>
          <a:sx n="80" d="100"/>
          <a:sy n="80" d="100"/>
        </p:scale>
        <p:origin x="81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C123F-3768-4046-ADCB-E993A0919F3F}" type="datetimeFigureOut">
              <a:rPr lang="pl-PL" smtClean="0"/>
              <a:t>2018-11-21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2167C-7E77-430F-BDD9-575A2C32B4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569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2018-11-21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6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9145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8227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67674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/>
            </a:r>
            <a:br>
              <a:rPr lang="pl-PL" dirty="0" smtClean="0">
                <a:latin typeface="+mj-lt"/>
              </a:rPr>
            </a:br>
            <a:r>
              <a:rPr lang="pl-PL" dirty="0" smtClean="0">
                <a:latin typeface="+mj-lt"/>
              </a:rPr>
              <a:t>22 listopada 2018 r.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74" y="157531"/>
            <a:ext cx="5962405" cy="560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66294" y="2535055"/>
            <a:ext cx="845474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l-PL" sz="3200" dirty="0"/>
              <a:t>Prezentacja oraz głosowanie nad przyjęciem projektu kryteriów wyboru projektów dotyczących pomocy publicznej EFRR oraz kryteriów merytorycznych ogólnych EFRR</a:t>
            </a:r>
            <a:endParaRPr lang="pl-PL" sz="3200" dirty="0">
              <a:latin typeface="+mn-lt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2378" y="200260"/>
            <a:ext cx="4146477" cy="49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1400" b="1" i="1" dirty="0"/>
              <a:t>1.1 Kryteria dotyczące pomocy publicznej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0481389"/>
              </p:ext>
            </p:extLst>
          </p:nvPr>
        </p:nvGraphicFramePr>
        <p:xfrm>
          <a:off x="290557" y="1684423"/>
          <a:ext cx="8853443" cy="41869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902"/>
                <a:gridCol w="1597573"/>
                <a:gridCol w="3097581"/>
                <a:gridCol w="1926363"/>
                <a:gridCol w="1966024"/>
              </a:tblGrid>
              <a:tr h="7676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Lp.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Kryterium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Opis kryterium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effectLst/>
                          <a:latin typeface="+mj-lt"/>
                        </a:rPr>
                        <a:t>Punktacja</a:t>
                      </a:r>
                      <a:endParaRPr lang="pl-PL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Możliwość poprawienia </a:t>
                      </a:r>
                      <a:endParaRPr lang="pl-PL" sz="1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85725" indent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05157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pl-PL" sz="120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1.</a:t>
                      </a:r>
                      <a:r>
                        <a:rPr lang="pl-PL" sz="1200" baseline="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Kwalifikowalność Wnioskodawcy 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Kryterium ma potwierdzić, iż podmiot może aplikować o daną kategorię pomocy, nie jest wykluczony na mocy przepisów prawa polskiego i unijnego oraz należy do kręgu podmiotów uprawnionych do aplikowania wskazanych w Regulaminie konkursu ( w szczególności na podstawie Rozporządzenia Komisji (UE) nr 651/2014 lub rozporządzenia nr KE 1407/13 dotyczącego stosowania pomocy de minimis.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200" dirty="0"/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TAK </a:t>
                      </a:r>
                      <a:endParaRPr lang="pl-PL" sz="1200" dirty="0"/>
                    </a:p>
                  </a:txBody>
                  <a:tcPr marL="62230" marR="68580" marT="0" marB="0" anchor="ctr"/>
                </a:tc>
              </a:tr>
              <a:tr h="136771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pl-PL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 i przedmiot projektu zgodny z przeznaczeniem pomocy/kategorią pomocy </a:t>
                      </a:r>
                      <a:endParaRPr lang="pl-PL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ramach kryterium weryfikowana jest zgodność projektu z celem, przeznaczeniem oraz warunkami dopuszczalności danego rodzaju pomocy określonymi we właściwych podstawach prawnych udzielenia pomocy, w szczególności na podstawie Rozporządzenia Komisji (UE) nr 651/2014.</a:t>
                      </a:r>
                      <a:endParaRPr lang="pl-PL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200" dirty="0"/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TAK </a:t>
                      </a:r>
                      <a:endParaRPr lang="pl-PL" sz="1200" dirty="0"/>
                    </a:p>
                  </a:txBody>
                  <a:tcPr marL="6223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1901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1400" b="1" i="1" dirty="0"/>
              <a:t>1.1 Kryteria dotyczące pomocy publicznej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810704"/>
              </p:ext>
            </p:extLst>
          </p:nvPr>
        </p:nvGraphicFramePr>
        <p:xfrm>
          <a:off x="145278" y="1528011"/>
          <a:ext cx="8853443" cy="53462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902"/>
                <a:gridCol w="1597573"/>
                <a:gridCol w="3097581"/>
                <a:gridCol w="1926363"/>
                <a:gridCol w="1966024"/>
              </a:tblGrid>
              <a:tr h="667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Lp.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Kryterium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Opis kryterium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effectLst/>
                          <a:latin typeface="+mj-lt"/>
                        </a:rPr>
                        <a:t>Punktacja</a:t>
                      </a:r>
                      <a:endParaRPr lang="pl-PL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Możliwość poprawienia </a:t>
                      </a:r>
                      <a:endParaRPr lang="pl-PL" sz="1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85725" indent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1899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pl-PL" sz="120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3.</a:t>
                      </a:r>
                      <a:r>
                        <a:rPr lang="pl-PL" sz="1200" baseline="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Potencjalna kwalifikowalność wydatków</a:t>
                      </a:r>
                      <a:endParaRPr lang="pl-P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1000"/>
                        </a:spcAft>
                      </a:pPr>
                      <a:r>
                        <a:rPr lang="pl-P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ramach kryterium ocenie podlegać będzie czy wydatki ujęte jako kwalifikowalne w projekcie spełniają warunki kwalifikowalności wskazane we właściwej podstawie prawnej udzielenia pomocy. 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200" dirty="0"/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TAK </a:t>
                      </a:r>
                      <a:endParaRPr lang="pl-PL" sz="1200" dirty="0"/>
                    </a:p>
                  </a:txBody>
                  <a:tcPr marL="62230" marR="68580" marT="0" marB="0" anchor="ctr"/>
                </a:tc>
              </a:tr>
              <a:tr h="111899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pl-PL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Intensywność i maksymalna wartość pomocy oraz procentowy poziom dofinansowania 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ramach kryterium weryfikowane będzie w szczególności:</a:t>
                      </a:r>
                      <a:endParaRPr lang="pl-PL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weryfikacja dopuszczalnej intensywności pomocy oraz zasad kumulacji pomocy;</a:t>
                      </a:r>
                      <a:endParaRPr lang="pl-PL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weryfikacja dopuszczalnego pułapu wsparcia oraz zasad kumulacji w ramach pomocy de </a:t>
                      </a:r>
                      <a:r>
                        <a:rPr lang="pl-PL" sz="1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minimis</a:t>
                      </a: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endParaRPr lang="pl-PL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właściwy poziom procentowy dofinansowania wynikający z danego programu pomocowego przy uwzględnieniu rodzaju pomocy oraz wielkości przedsiębiorstwa. </a:t>
                      </a:r>
                      <a:endParaRPr lang="pl-PL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200" dirty="0"/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TAK </a:t>
                      </a:r>
                      <a:endParaRPr lang="pl-PL" sz="1200" dirty="0"/>
                    </a:p>
                  </a:txBody>
                  <a:tcPr marL="62230" marR="68580" marT="0" marB="0" anchor="ctr"/>
                </a:tc>
              </a:tr>
              <a:tr h="111899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pl-PL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Dodatkowe obowiązki warunkujące zgodność wsparcia w świetle postanowień podstaw prawnych udzielania pomocy 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Kryterium ma sprawdzić, czy Beneficjent spełnia dodatkowe szczegółowe warunki otrzymania pomocy określone we właściwym rozporządzeniu </a:t>
                      </a:r>
                      <a:r>
                        <a:rPr lang="pl-PL" sz="1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ministra właściwego do spraw rozwoju regionalnego</a:t>
                      </a:r>
                      <a:r>
                        <a:rPr lang="pl-PL" sz="1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rozporządzeniu Komisji Europejskiej lub innym akcie unijnym i każdorazowo zdefiniowane w Regulaminie konkursu. </a:t>
                      </a:r>
                      <a:endParaRPr lang="pl-PL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200" dirty="0"/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TAK </a:t>
                      </a:r>
                      <a:endParaRPr lang="pl-PL" sz="1200" dirty="0"/>
                    </a:p>
                  </a:txBody>
                  <a:tcPr marL="6223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2228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7724" y="1002602"/>
            <a:ext cx="3702167" cy="37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30000"/>
              </a:lnSpc>
              <a:spcBef>
                <a:spcPts val="1800"/>
              </a:spcBef>
              <a:spcAft>
                <a:spcPts val="1800"/>
              </a:spcAft>
            </a:pPr>
            <a:r>
              <a:rPr lang="pl-PL" sz="1400" b="1" spc="25" dirty="0">
                <a:ea typeface="Times New Roman" panose="02020603050405020304" pitchFamily="18" charset="0"/>
                <a:cs typeface="Times New Roman" panose="02020603050405020304" pitchFamily="18" charset="0"/>
              </a:rPr>
              <a:t>3.KRYTERIA MERYTORYCZNE OGÓLNE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524113"/>
              </p:ext>
            </p:extLst>
          </p:nvPr>
        </p:nvGraphicFramePr>
        <p:xfrm>
          <a:off x="196553" y="1396300"/>
          <a:ext cx="8853443" cy="52934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902"/>
                <a:gridCol w="1597573"/>
                <a:gridCol w="3097581"/>
                <a:gridCol w="1926363"/>
                <a:gridCol w="1966024"/>
              </a:tblGrid>
              <a:tr h="2624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Lp.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Kryterium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Opis kryterium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effectLst/>
                          <a:latin typeface="+mj-lt"/>
                        </a:rPr>
                        <a:t>Punktacja</a:t>
                      </a:r>
                      <a:endParaRPr lang="pl-PL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Możliwość poprawienia </a:t>
                      </a:r>
                      <a:endParaRPr lang="pl-PL" sz="1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85725" indent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1899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pl-PL" sz="120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1.</a:t>
                      </a:r>
                      <a:r>
                        <a:rPr lang="pl-PL" sz="1200" baseline="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Wykonalność finansowa 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ramach kryterium ocenie podlegać będzie: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czy założenia do analizy finansowej i ekonomicznej są poprawne i rzetelne;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harmonogram rzeczowo-finansowy projektu umożliwia prawidłową i terminową realizację przedsięwzięcia;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Wpływ na wykonalność finansową korekty finansowej będącej wynikiem przeprowadzonej i zakończonej do dnia przeprowadzania oceny kontroli prawidłowości realizacji zamówień w ramach projektu (jeśli dotyczy).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200" dirty="0"/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TAK </a:t>
                      </a:r>
                      <a:endParaRPr lang="pl-PL" sz="1200" dirty="0"/>
                    </a:p>
                  </a:txBody>
                  <a:tcPr marL="62230" marR="68580" marT="0" marB="0" anchor="ctr"/>
                </a:tc>
              </a:tr>
              <a:tr h="111899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pl-PL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Wykonalność organizacyjna (kadrowa) techniczna i technologiczna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ramach kryterium ocenie będzie podlegać, czy przyjęte założenia potwierdzają, że projekt jest wykonalny: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AutoNum type="alphaLcParenR"/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technicznie; 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AutoNum type="alphaLcParenR"/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technologicznie;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AutoNum type="alphaLcParenR"/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organizacyjnie. 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AutoNum type="alphaLcParenR"/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czy przedstawiono rzetelną analizę alternatywnych rozwiązań realizacji projektu i czy wybrano najkorzystniejsze rozwiązania (jeśli dotyczy).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200" dirty="0"/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TAK </a:t>
                      </a:r>
                      <a:endParaRPr lang="pl-PL" sz="1200" dirty="0"/>
                    </a:p>
                  </a:txBody>
                  <a:tcPr marL="62230" marR="68580" marT="0" marB="0" anchor="ctr"/>
                </a:tc>
              </a:tr>
            </a:tbl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260" y="252112"/>
            <a:ext cx="4151736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8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981315"/>
            <a:ext cx="4679423" cy="41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30000"/>
              </a:lnSpc>
              <a:spcBef>
                <a:spcPts val="1800"/>
              </a:spcBef>
              <a:spcAft>
                <a:spcPts val="1800"/>
              </a:spcAft>
            </a:pPr>
            <a:r>
              <a:rPr lang="pl-PL" b="1" spc="25">
                <a:ea typeface="Times New Roman" panose="02020603050405020304" pitchFamily="18" charset="0"/>
                <a:cs typeface="Times New Roman" panose="02020603050405020304" pitchFamily="18" charset="0"/>
              </a:rPr>
              <a:t>3.KRYTERIA MERYTORYCZNE OGÓLNE</a:t>
            </a:r>
            <a:endParaRPr lang="pl-PL" b="1" spc="25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302363"/>
              </p:ext>
            </p:extLst>
          </p:nvPr>
        </p:nvGraphicFramePr>
        <p:xfrm>
          <a:off x="0" y="1830674"/>
          <a:ext cx="9066276" cy="34391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8646"/>
                <a:gridCol w="1481429"/>
                <a:gridCol w="3029950"/>
                <a:gridCol w="3116214"/>
                <a:gridCol w="940037"/>
              </a:tblGrid>
              <a:tr h="762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Lp.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Kryterium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Opis kryterium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Punktacja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Możliwość poprawienia </a:t>
                      </a:r>
                      <a:endParaRPr lang="pl-PL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676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Efektywność</a:t>
                      </a:r>
                      <a:b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projektu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ocenie będzie podlegać czy przyjęte założenia pozwolą na osiągnięcie wskaźników na zaplanowanym poziomie.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Jednoczenie w ramach kryterium ocenie podlegać będzie realizacja koncepcji uniwersalnego projektowania w odniesieniu do zapisów Wytycznych zakresie realizacji zasady równości szans i niedyskryminacji, w tym dostępności dla osób z niepełnosprawnościami oraz zasady równości szans kobiet i mężczyzn w ramach funduszy unijnych na lata 2014-2020. 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 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301" y="276520"/>
            <a:ext cx="4151736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6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138" y="293611"/>
            <a:ext cx="4151736" cy="493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4665</TotalTime>
  <Words>558</Words>
  <Application>Microsoft Office PowerPoint</Application>
  <PresentationFormat>Pokaz na ekranie (4:3)</PresentationFormat>
  <Paragraphs>89</Paragraphs>
  <Slides>7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1.1 Kryteria dotyczące pomocy publicznej </vt:lpstr>
      <vt:lpstr>1.1 Kryteria dotyczące pomocy publicznej 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Pączkowska Magdalena</cp:lastModifiedBy>
  <cp:revision>700</cp:revision>
  <cp:lastPrinted>2018-11-16T12:19:32Z</cp:lastPrinted>
  <dcterms:created xsi:type="dcterms:W3CDTF">2015-04-20T12:46:14Z</dcterms:created>
  <dcterms:modified xsi:type="dcterms:W3CDTF">2018-11-21T13:53:42Z</dcterms:modified>
</cp:coreProperties>
</file>