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08" r:id="rId1"/>
  </p:sldMasterIdLst>
  <p:notesMasterIdLst>
    <p:notesMasterId r:id="rId15"/>
  </p:notesMasterIdLst>
  <p:sldIdLst>
    <p:sldId id="269" r:id="rId2"/>
    <p:sldId id="256" r:id="rId3"/>
    <p:sldId id="337" r:id="rId4"/>
    <p:sldId id="258" r:id="rId5"/>
    <p:sldId id="366" r:id="rId6"/>
    <p:sldId id="323" r:id="rId7"/>
    <p:sldId id="374" r:id="rId8"/>
    <p:sldId id="379" r:id="rId9"/>
    <p:sldId id="375" r:id="rId10"/>
    <p:sldId id="376" r:id="rId11"/>
    <p:sldId id="377" r:id="rId12"/>
    <p:sldId id="378" r:id="rId13"/>
    <p:sldId id="286" r:id="rId14"/>
  </p:sldIdLst>
  <p:sldSz cx="9144000" cy="6858000" type="screen4x3"/>
  <p:notesSz cx="6669088" cy="9928225"/>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gnieszka Śnieżek" initials="AŚnieżek" lastIdx="7" clrIdx="0"/>
  <p:cmAuthor id="1" name="Marta Cichowicz-Major" initials="MC" lastIdx="13" clrIdx="1">
    <p:extLst/>
  </p:cmAuthor>
  <p:cmAuthor id="2" name="Beata Tomczak" initials="bt"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Styl pośredni 1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84520" autoAdjust="0"/>
  </p:normalViewPr>
  <p:slideViewPr>
    <p:cSldViewPr>
      <p:cViewPr>
        <p:scale>
          <a:sx n="80" d="100"/>
          <a:sy n="80" d="100"/>
        </p:scale>
        <p:origin x="-850" y="37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l-P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dLbls>
            <c:dLbl>
              <c:idx val="5"/>
              <c:layout>
                <c:manualLayout>
                  <c:x val="0"/>
                  <c:y val="0"/>
                </c:manualLayout>
              </c:layout>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Arkusz5!$A$1:$A$6</c:f>
              <c:strCache>
                <c:ptCount val="6"/>
                <c:pt idx="0">
                  <c:v>10.3.3 Doradztwo edukacyjno-zawodowe w ramach ZIT</c:v>
                </c:pt>
                <c:pt idx="1">
                  <c:v>8.3.2. Ułatwianie powrotu do aktywności zawodowej w ramach ZIT</c:v>
                </c:pt>
                <c:pt idx="2">
                  <c:v>2.1.2. E -usługi dla Mazowsza w ramach ZIT</c:v>
                </c:pt>
                <c:pt idx="3">
                  <c:v>10.1.2 Edukacja ogólna w ramach ZIT </c:v>
                </c:pt>
                <c:pt idx="4">
                  <c:v>4.3.2. Mobilność miejska w ramach ZIT</c:v>
                </c:pt>
                <c:pt idx="5">
                  <c:v>3.1.1. Rozwój MŚP w ramach ZIT</c:v>
                </c:pt>
              </c:strCache>
            </c:strRef>
          </c:cat>
          <c:val>
            <c:numRef>
              <c:f>Arkusz5!$B$1:$B$6</c:f>
              <c:numCache>
                <c:formatCode>0%</c:formatCode>
                <c:ptCount val="6"/>
                <c:pt idx="0">
                  <c:v>0.26</c:v>
                </c:pt>
                <c:pt idx="1">
                  <c:v>0.4</c:v>
                </c:pt>
                <c:pt idx="2">
                  <c:v>0.46</c:v>
                </c:pt>
                <c:pt idx="3">
                  <c:v>0.63</c:v>
                </c:pt>
                <c:pt idx="4">
                  <c:v>0.75</c:v>
                </c:pt>
                <c:pt idx="5">
                  <c:v>0.76</c:v>
                </c:pt>
              </c:numCache>
            </c:numRef>
          </c:val>
          <c:extLst xmlns:c16r2="http://schemas.microsoft.com/office/drawing/2015/06/chart">
            <c:ext xmlns:c16="http://schemas.microsoft.com/office/drawing/2014/chart" uri="{C3380CC4-5D6E-409C-BE32-E72D297353CC}">
              <c16:uniqueId val="{00000000-AFBE-4709-80DD-37E38A0FA14D}"/>
            </c:ext>
          </c:extLst>
        </c:ser>
        <c:dLbls>
          <c:showLegendKey val="0"/>
          <c:showVal val="0"/>
          <c:showCatName val="0"/>
          <c:showSerName val="0"/>
          <c:showPercent val="0"/>
          <c:showBubbleSize val="0"/>
        </c:dLbls>
        <c:gapWidth val="150"/>
        <c:axId val="37250560"/>
        <c:axId val="99271232"/>
      </c:barChart>
      <c:catAx>
        <c:axId val="37250560"/>
        <c:scaling>
          <c:orientation val="minMax"/>
        </c:scaling>
        <c:delete val="0"/>
        <c:axPos val="l"/>
        <c:numFmt formatCode="General" sourceLinked="0"/>
        <c:majorTickMark val="out"/>
        <c:minorTickMark val="none"/>
        <c:tickLblPos val="nextTo"/>
        <c:crossAx val="99271232"/>
        <c:crosses val="autoZero"/>
        <c:auto val="1"/>
        <c:lblAlgn val="ctr"/>
        <c:lblOffset val="100"/>
        <c:noMultiLvlLbl val="0"/>
      </c:catAx>
      <c:valAx>
        <c:axId val="99271232"/>
        <c:scaling>
          <c:orientation val="minMax"/>
        </c:scaling>
        <c:delete val="1"/>
        <c:axPos val="b"/>
        <c:numFmt formatCode="0%" sourceLinked="1"/>
        <c:majorTickMark val="out"/>
        <c:minorTickMark val="none"/>
        <c:tickLblPos val="nextTo"/>
        <c:crossAx val="37250560"/>
        <c:crosses val="autoZero"/>
        <c:crossBetween val="between"/>
      </c:valAx>
    </c:plotArea>
    <c:plotVisOnly val="1"/>
    <c:dispBlanksAs val="gap"/>
    <c:showDLblsOverMax val="0"/>
  </c:chart>
  <c:txPr>
    <a:bodyPr/>
    <a:lstStyle/>
    <a:p>
      <a:pPr>
        <a:defRPr sz="900"/>
      </a:pPr>
      <a:endParaRPr lang="pl-P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659A82-A71D-4786-AACA-D8BAD5F30B6A}" type="doc">
      <dgm:prSet loTypeId="urn:microsoft.com/office/officeart/2005/8/layout/default#1" loCatId="list" qsTypeId="urn:microsoft.com/office/officeart/2005/8/quickstyle/simple4" qsCatId="simple" csTypeId="urn:microsoft.com/office/officeart/2005/8/colors/colorful1" csCatId="colorful" phldr="1"/>
      <dgm:spPr/>
      <dgm:t>
        <a:bodyPr/>
        <a:lstStyle/>
        <a:p>
          <a:endParaRPr lang="pl-PL"/>
        </a:p>
      </dgm:t>
    </dgm:pt>
    <dgm:pt modelId="{E44DB309-1AA4-44C6-A2A9-0449C41881AC}">
      <dgm:prSet phldrT="[Tekst]" custT="1"/>
      <dgm:spPr>
        <a:xfrm>
          <a:off x="4339630" y="17"/>
          <a:ext cx="1719734" cy="1031840"/>
        </a:xfrm>
        <a:prstGeom prst="rect">
          <a:avLst/>
        </a:prstGeom>
      </dgm:spPr>
      <dgm:t>
        <a:bodyPr/>
        <a:lstStyle/>
        <a:p>
          <a:pPr>
            <a:spcBef>
              <a:spcPts val="0"/>
            </a:spcBef>
            <a:spcAft>
              <a:spcPts val="0"/>
            </a:spcAft>
          </a:pPr>
          <a:r>
            <a:rPr lang="pl-PL" sz="1400" dirty="0"/>
            <a:t>III. Ocena sytemu wdrażania instrumentów ZIT i RIT</a:t>
          </a:r>
          <a:endParaRPr lang="pl-PL" sz="1400" dirty="0">
            <a:latin typeface="Calibri"/>
            <a:ea typeface="+mn-ea"/>
            <a:cs typeface="+mn-cs"/>
          </a:endParaRPr>
        </a:p>
      </dgm:t>
    </dgm:pt>
    <dgm:pt modelId="{5B271CB4-B472-4395-BE92-C4920EB31934}" type="parTrans" cxnId="{31B70684-4D5E-43C3-98D1-CD5709F06DAB}">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30F847FD-299C-4C36-B9D3-3EEE3415F814}" type="sibTrans" cxnId="{31B70684-4D5E-43C3-98D1-CD5709F06DAB}">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480C3599-4D3B-481B-BE90-757A658C97D0}">
      <dgm:prSet custT="1"/>
      <dgm:spPr>
        <a:xfrm>
          <a:off x="556213" y="17"/>
          <a:ext cx="1719734" cy="1031840"/>
        </a:xfrm>
        <a:prstGeom prst="rect">
          <a:avLst/>
        </a:prstGeom>
      </dgm:spPr>
      <dgm:t>
        <a:bodyPr/>
        <a:lstStyle/>
        <a:p>
          <a:pPr>
            <a:spcBef>
              <a:spcPts val="0"/>
            </a:spcBef>
            <a:spcAft>
              <a:spcPts val="0"/>
            </a:spcAft>
          </a:pPr>
          <a:r>
            <a:rPr lang="pl-PL" sz="1400" dirty="0"/>
            <a:t>I. Ocena dotychczasowego postępu wdrażania przyjętego podejścia terytorialnego w ramach mechanizmów ZIT, RIT</a:t>
          </a:r>
          <a:endParaRPr lang="pl-PL" sz="1400" dirty="0">
            <a:latin typeface="Calibri"/>
            <a:ea typeface="+mn-ea"/>
            <a:cs typeface="+mn-cs"/>
          </a:endParaRPr>
        </a:p>
      </dgm:t>
    </dgm:pt>
    <dgm:pt modelId="{302AF195-0ED1-45AC-A7E7-63C0E78C2F4C}" type="parTrans" cxnId="{E73051F7-03A0-4480-90DB-F6520EB3E0C2}">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0473CC69-FEF1-4F7D-BB50-94D1288979B6}" type="sibTrans" cxnId="{E73051F7-03A0-4480-90DB-F6520EB3E0C2}">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80A91258-4D9F-44A8-8214-E2F61C4ABEA3}">
      <dgm:prSet custT="1"/>
      <dgm:spPr>
        <a:xfrm>
          <a:off x="2447922" y="17"/>
          <a:ext cx="1719734" cy="1031840"/>
        </a:xfrm>
        <a:prstGeom prst="rect">
          <a:avLst/>
        </a:prstGeom>
      </dgm:spPr>
      <dgm:t>
        <a:bodyPr/>
        <a:lstStyle/>
        <a:p>
          <a:pPr>
            <a:spcBef>
              <a:spcPts val="0"/>
            </a:spcBef>
            <a:spcAft>
              <a:spcPts val="0"/>
            </a:spcAft>
          </a:pPr>
          <a:r>
            <a:rPr lang="pl-PL" sz="1400" dirty="0">
              <a:latin typeface="Calibri"/>
              <a:ea typeface="+mn-ea"/>
              <a:cs typeface="+mn-cs"/>
            </a:rPr>
            <a:t>II. </a:t>
          </a:r>
          <a:r>
            <a:rPr lang="pl-PL" sz="1400" dirty="0"/>
            <a:t>Ocena zintegrowania projektów wdrażanych w ramach instrumentów ZIT i RIT</a:t>
          </a:r>
          <a:endParaRPr lang="pl-PL" sz="1400" dirty="0">
            <a:latin typeface="Calibri"/>
            <a:ea typeface="+mn-ea"/>
            <a:cs typeface="+mn-cs"/>
          </a:endParaRPr>
        </a:p>
      </dgm:t>
    </dgm:pt>
    <dgm:pt modelId="{AF1D22A7-ECB6-4247-B200-27FC4BE6C271}" type="parTrans" cxnId="{CC6B3DCD-4F73-4DB4-BE1C-4904EFC048B9}">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0ECA7E81-A235-434A-9856-AAD6710A6B4E}" type="sibTrans" cxnId="{CC6B3DCD-4F73-4DB4-BE1C-4904EFC048B9}">
      <dgm:prSet/>
      <dgm:spPr/>
      <dgm:t>
        <a:bodyPr/>
        <a:lstStyle/>
        <a:p>
          <a:pPr>
            <a:spcBef>
              <a:spcPts val="0"/>
            </a:spcBef>
            <a:spcAft>
              <a:spcPts val="0"/>
            </a:spcAft>
          </a:pPr>
          <a:endParaRPr lang="pl-PL" sz="1400">
            <a:latin typeface="+mn-lt"/>
            <a:ea typeface="Lato" panose="020F0502020204030203" pitchFamily="34" charset="0"/>
            <a:cs typeface="Lato" panose="020F0502020204030203" pitchFamily="34" charset="0"/>
          </a:endParaRPr>
        </a:p>
      </dgm:t>
    </dgm:pt>
    <dgm:pt modelId="{27BF9172-FCFE-4598-A11C-F0BCA59B2791}" type="pres">
      <dgm:prSet presAssocID="{34659A82-A71D-4786-AACA-D8BAD5F30B6A}" presName="diagram" presStyleCnt="0">
        <dgm:presLayoutVars>
          <dgm:dir/>
          <dgm:resizeHandles val="exact"/>
        </dgm:presLayoutVars>
      </dgm:prSet>
      <dgm:spPr/>
      <dgm:t>
        <a:bodyPr/>
        <a:lstStyle/>
        <a:p>
          <a:endParaRPr lang="pl-PL"/>
        </a:p>
      </dgm:t>
    </dgm:pt>
    <dgm:pt modelId="{80F56E25-9032-44FE-9551-4AB2C1D71DC5}" type="pres">
      <dgm:prSet presAssocID="{480C3599-4D3B-481B-BE90-757A658C97D0}" presName="node" presStyleLbl="node1" presStyleIdx="0" presStyleCnt="3">
        <dgm:presLayoutVars>
          <dgm:bulletEnabled val="1"/>
        </dgm:presLayoutVars>
      </dgm:prSet>
      <dgm:spPr/>
      <dgm:t>
        <a:bodyPr/>
        <a:lstStyle/>
        <a:p>
          <a:endParaRPr lang="pl-PL"/>
        </a:p>
      </dgm:t>
    </dgm:pt>
    <dgm:pt modelId="{93A8D361-C38C-41CE-99E0-6A54AA854FA8}" type="pres">
      <dgm:prSet presAssocID="{0473CC69-FEF1-4F7D-BB50-94D1288979B6}" presName="sibTrans" presStyleCnt="0"/>
      <dgm:spPr/>
    </dgm:pt>
    <dgm:pt modelId="{61600E83-22F6-43BE-BC88-69E570F26412}" type="pres">
      <dgm:prSet presAssocID="{80A91258-4D9F-44A8-8214-E2F61C4ABEA3}" presName="node" presStyleLbl="node1" presStyleIdx="1" presStyleCnt="3">
        <dgm:presLayoutVars>
          <dgm:bulletEnabled val="1"/>
        </dgm:presLayoutVars>
      </dgm:prSet>
      <dgm:spPr/>
      <dgm:t>
        <a:bodyPr/>
        <a:lstStyle/>
        <a:p>
          <a:endParaRPr lang="pl-PL"/>
        </a:p>
      </dgm:t>
    </dgm:pt>
    <dgm:pt modelId="{0F842D93-F549-4386-A953-57482F276FAF}" type="pres">
      <dgm:prSet presAssocID="{0ECA7E81-A235-434A-9856-AAD6710A6B4E}" presName="sibTrans" presStyleCnt="0"/>
      <dgm:spPr/>
    </dgm:pt>
    <dgm:pt modelId="{DE436B41-98C5-4364-A008-119999E73D30}" type="pres">
      <dgm:prSet presAssocID="{E44DB309-1AA4-44C6-A2A9-0449C41881AC}" presName="node" presStyleLbl="node1" presStyleIdx="2" presStyleCnt="3">
        <dgm:presLayoutVars>
          <dgm:bulletEnabled val="1"/>
        </dgm:presLayoutVars>
      </dgm:prSet>
      <dgm:spPr/>
      <dgm:t>
        <a:bodyPr/>
        <a:lstStyle/>
        <a:p>
          <a:endParaRPr lang="pl-PL"/>
        </a:p>
      </dgm:t>
    </dgm:pt>
  </dgm:ptLst>
  <dgm:cxnLst>
    <dgm:cxn modelId="{88A2A51D-1693-434E-B964-59C8E7B08E36}" type="presOf" srcId="{34659A82-A71D-4786-AACA-D8BAD5F30B6A}" destId="{27BF9172-FCFE-4598-A11C-F0BCA59B2791}" srcOrd="0" destOrd="0" presId="urn:microsoft.com/office/officeart/2005/8/layout/default#1"/>
    <dgm:cxn modelId="{03904D04-D8AC-4C0D-B42C-F227606B83FE}" type="presOf" srcId="{E44DB309-1AA4-44C6-A2A9-0449C41881AC}" destId="{DE436B41-98C5-4364-A008-119999E73D30}" srcOrd="0" destOrd="0" presId="urn:microsoft.com/office/officeart/2005/8/layout/default#1"/>
    <dgm:cxn modelId="{31B70684-4D5E-43C3-98D1-CD5709F06DAB}" srcId="{34659A82-A71D-4786-AACA-D8BAD5F30B6A}" destId="{E44DB309-1AA4-44C6-A2A9-0449C41881AC}" srcOrd="2" destOrd="0" parTransId="{5B271CB4-B472-4395-BE92-C4920EB31934}" sibTransId="{30F847FD-299C-4C36-B9D3-3EEE3415F814}"/>
    <dgm:cxn modelId="{C5C8CFA2-BD86-41EE-AD9B-284575A3B2E0}" type="presOf" srcId="{480C3599-4D3B-481B-BE90-757A658C97D0}" destId="{80F56E25-9032-44FE-9551-4AB2C1D71DC5}" srcOrd="0" destOrd="0" presId="urn:microsoft.com/office/officeart/2005/8/layout/default#1"/>
    <dgm:cxn modelId="{E73051F7-03A0-4480-90DB-F6520EB3E0C2}" srcId="{34659A82-A71D-4786-AACA-D8BAD5F30B6A}" destId="{480C3599-4D3B-481B-BE90-757A658C97D0}" srcOrd="0" destOrd="0" parTransId="{302AF195-0ED1-45AC-A7E7-63C0E78C2F4C}" sibTransId="{0473CC69-FEF1-4F7D-BB50-94D1288979B6}"/>
    <dgm:cxn modelId="{CC6B3DCD-4F73-4DB4-BE1C-4904EFC048B9}" srcId="{34659A82-A71D-4786-AACA-D8BAD5F30B6A}" destId="{80A91258-4D9F-44A8-8214-E2F61C4ABEA3}" srcOrd="1" destOrd="0" parTransId="{AF1D22A7-ECB6-4247-B200-27FC4BE6C271}" sibTransId="{0ECA7E81-A235-434A-9856-AAD6710A6B4E}"/>
    <dgm:cxn modelId="{0AA0C0E9-AE38-4665-B072-5B314421F6C5}" type="presOf" srcId="{80A91258-4D9F-44A8-8214-E2F61C4ABEA3}" destId="{61600E83-22F6-43BE-BC88-69E570F26412}" srcOrd="0" destOrd="0" presId="urn:microsoft.com/office/officeart/2005/8/layout/default#1"/>
    <dgm:cxn modelId="{C5FDF2EC-C8AE-49A8-B506-4F15812006B4}" type="presParOf" srcId="{27BF9172-FCFE-4598-A11C-F0BCA59B2791}" destId="{80F56E25-9032-44FE-9551-4AB2C1D71DC5}" srcOrd="0" destOrd="0" presId="urn:microsoft.com/office/officeart/2005/8/layout/default#1"/>
    <dgm:cxn modelId="{38AC5EE2-D9D4-457C-A5AA-A2C7243FEB67}" type="presParOf" srcId="{27BF9172-FCFE-4598-A11C-F0BCA59B2791}" destId="{93A8D361-C38C-41CE-99E0-6A54AA854FA8}" srcOrd="1" destOrd="0" presId="urn:microsoft.com/office/officeart/2005/8/layout/default#1"/>
    <dgm:cxn modelId="{519CA0CC-EF50-4A29-9E3C-CCE901A8B214}" type="presParOf" srcId="{27BF9172-FCFE-4598-A11C-F0BCA59B2791}" destId="{61600E83-22F6-43BE-BC88-69E570F26412}" srcOrd="2" destOrd="0" presId="urn:microsoft.com/office/officeart/2005/8/layout/default#1"/>
    <dgm:cxn modelId="{49F62DF8-3EC3-43FA-BF13-071F7B8F504D}" type="presParOf" srcId="{27BF9172-FCFE-4598-A11C-F0BCA59B2791}" destId="{0F842D93-F549-4386-A953-57482F276FAF}" srcOrd="3" destOrd="0" presId="urn:microsoft.com/office/officeart/2005/8/layout/default#1"/>
    <dgm:cxn modelId="{C8F3CF78-BCB6-4876-84A8-F62CC8AE7F04}" type="presParOf" srcId="{27BF9172-FCFE-4598-A11C-F0BCA59B2791}" destId="{DE436B41-98C5-4364-A008-119999E73D30}" srcOrd="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86324-4522-415B-91E2-3C55AD84D538}"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pl-PL"/>
        </a:p>
      </dgm:t>
    </dgm:pt>
    <dgm:pt modelId="{FF55B41A-E10D-463B-BB9F-CE42A6CD47E3}">
      <dgm:prSet phldrT="[Tekst]" custT="1"/>
      <dgm:spPr>
        <a:ln>
          <a:noFill/>
        </a:ln>
        <a:effectLst/>
        <a:scene3d>
          <a:camera prst="orthographicFront">
            <a:rot lat="0" lon="0" rev="0"/>
          </a:camera>
          <a:lightRig rig="contrasting" dir="t">
            <a:rot lat="0" lon="0" rev="7800000"/>
          </a:lightRig>
        </a:scene3d>
        <a:sp3d>
          <a:bevelT w="139700" h="139700"/>
        </a:sp3d>
      </dgm:spPr>
      <dgm:t>
        <a:bodyPr/>
        <a:lstStyle/>
        <a:p>
          <a:r>
            <a:rPr lang="pl-PL" sz="1100" dirty="0"/>
            <a:t>Liczba wdrażanych projektów ZIT: </a:t>
          </a:r>
          <a:br>
            <a:rPr lang="pl-PL" sz="1100" dirty="0"/>
          </a:br>
          <a:r>
            <a:rPr lang="pl-PL" sz="1800" b="1" dirty="0"/>
            <a:t>68</a:t>
          </a:r>
        </a:p>
      </dgm:t>
    </dgm:pt>
    <dgm:pt modelId="{7B9B5CCA-E5CE-4A64-A732-09CC311C495A}" type="parTrans" cxnId="{65B42E10-4E66-4DC8-BCB0-375485787DE7}">
      <dgm:prSet/>
      <dgm:spPr/>
      <dgm:t>
        <a:bodyPr/>
        <a:lstStyle/>
        <a:p>
          <a:endParaRPr lang="pl-PL" sz="1100"/>
        </a:p>
      </dgm:t>
    </dgm:pt>
    <dgm:pt modelId="{021F3CFD-3347-430D-8ACD-DF36509E39CC}" type="sibTrans" cxnId="{65B42E10-4E66-4DC8-BCB0-375485787DE7}">
      <dgm:prSet/>
      <dgm:spPr/>
      <dgm:t>
        <a:bodyPr/>
        <a:lstStyle/>
        <a:p>
          <a:endParaRPr lang="pl-PL" sz="1100"/>
        </a:p>
      </dgm:t>
    </dgm:pt>
    <dgm:pt modelId="{46D8F08E-D5EB-4C96-B33C-0A3E8DE8406F}">
      <dgm:prSet phldrT="[Tekst]" custT="1"/>
      <dgm:spPr>
        <a:ln>
          <a:noFill/>
        </a:ln>
        <a:effectLst/>
        <a:scene3d>
          <a:camera prst="orthographicFront">
            <a:rot lat="0" lon="0" rev="0"/>
          </a:camera>
          <a:lightRig rig="contrasting" dir="t">
            <a:rot lat="0" lon="0" rev="7800000"/>
          </a:lightRig>
        </a:scene3d>
        <a:sp3d>
          <a:bevelT w="139700" h="139700"/>
        </a:sp3d>
      </dgm:spPr>
      <dgm:t>
        <a:bodyPr/>
        <a:lstStyle/>
        <a:p>
          <a:r>
            <a:rPr lang="pl-PL" sz="1100" dirty="0"/>
            <a:t>Wartość wdrażanych projektów ZIT: </a:t>
          </a:r>
          <a:br>
            <a:rPr lang="pl-PL" sz="1100" dirty="0"/>
          </a:br>
          <a:r>
            <a:rPr lang="pl-PL" sz="1600" b="1" dirty="0"/>
            <a:t>707,5 mln zł</a:t>
          </a:r>
        </a:p>
      </dgm:t>
    </dgm:pt>
    <dgm:pt modelId="{A00109EC-74BA-453C-B07A-2B3A09F9DF61}" type="parTrans" cxnId="{AFBA31AF-2959-4503-B3DF-A32B3FFA655A}">
      <dgm:prSet/>
      <dgm:spPr/>
      <dgm:t>
        <a:bodyPr/>
        <a:lstStyle/>
        <a:p>
          <a:endParaRPr lang="pl-PL" sz="1100"/>
        </a:p>
      </dgm:t>
    </dgm:pt>
    <dgm:pt modelId="{96454BD4-AD1B-4FDD-ABEA-D65E1B54DB2E}" type="sibTrans" cxnId="{AFBA31AF-2959-4503-B3DF-A32B3FFA655A}">
      <dgm:prSet/>
      <dgm:spPr/>
      <dgm:t>
        <a:bodyPr/>
        <a:lstStyle/>
        <a:p>
          <a:endParaRPr lang="pl-PL" sz="1100"/>
        </a:p>
      </dgm:t>
    </dgm:pt>
    <dgm:pt modelId="{D92BDBCD-7492-4949-A538-6735F126E727}" type="pres">
      <dgm:prSet presAssocID="{D8586324-4522-415B-91E2-3C55AD84D538}" presName="diagram" presStyleCnt="0">
        <dgm:presLayoutVars>
          <dgm:dir/>
          <dgm:resizeHandles val="exact"/>
        </dgm:presLayoutVars>
      </dgm:prSet>
      <dgm:spPr/>
      <dgm:t>
        <a:bodyPr/>
        <a:lstStyle/>
        <a:p>
          <a:endParaRPr lang="pl-PL"/>
        </a:p>
      </dgm:t>
    </dgm:pt>
    <dgm:pt modelId="{46ED4012-FADE-4E67-82CD-0B16BE68CBD1}" type="pres">
      <dgm:prSet presAssocID="{FF55B41A-E10D-463B-BB9F-CE42A6CD47E3}" presName="node" presStyleLbl="node1" presStyleIdx="0" presStyleCnt="2" custScaleX="115041" custLinFactNeighborX="-11457" custLinFactNeighborY="-31">
        <dgm:presLayoutVars>
          <dgm:bulletEnabled val="1"/>
        </dgm:presLayoutVars>
      </dgm:prSet>
      <dgm:spPr/>
      <dgm:t>
        <a:bodyPr/>
        <a:lstStyle/>
        <a:p>
          <a:endParaRPr lang="pl-PL"/>
        </a:p>
      </dgm:t>
    </dgm:pt>
    <dgm:pt modelId="{DDA25D79-C6CE-40BD-A36E-6BC146A5253E}" type="pres">
      <dgm:prSet presAssocID="{021F3CFD-3347-430D-8ACD-DF36509E39CC}" presName="sibTrans" presStyleCnt="0"/>
      <dgm:spPr/>
    </dgm:pt>
    <dgm:pt modelId="{7B93F63B-57A3-46CF-B953-F826320DF38E}" type="pres">
      <dgm:prSet presAssocID="{46D8F08E-D5EB-4C96-B33C-0A3E8DE8406F}" presName="node" presStyleLbl="node1" presStyleIdx="1" presStyleCnt="2" custScaleX="116481" custLinFactNeighborX="12374" custLinFactNeighborY="-31">
        <dgm:presLayoutVars>
          <dgm:bulletEnabled val="1"/>
        </dgm:presLayoutVars>
      </dgm:prSet>
      <dgm:spPr/>
      <dgm:t>
        <a:bodyPr/>
        <a:lstStyle/>
        <a:p>
          <a:endParaRPr lang="pl-PL"/>
        </a:p>
      </dgm:t>
    </dgm:pt>
  </dgm:ptLst>
  <dgm:cxnLst>
    <dgm:cxn modelId="{AFBA31AF-2959-4503-B3DF-A32B3FFA655A}" srcId="{D8586324-4522-415B-91E2-3C55AD84D538}" destId="{46D8F08E-D5EB-4C96-B33C-0A3E8DE8406F}" srcOrd="1" destOrd="0" parTransId="{A00109EC-74BA-453C-B07A-2B3A09F9DF61}" sibTransId="{96454BD4-AD1B-4FDD-ABEA-D65E1B54DB2E}"/>
    <dgm:cxn modelId="{35C44C64-CED9-4111-AEC6-855E44148B49}" type="presOf" srcId="{D8586324-4522-415B-91E2-3C55AD84D538}" destId="{D92BDBCD-7492-4949-A538-6735F126E727}" srcOrd="0" destOrd="0" presId="urn:microsoft.com/office/officeart/2005/8/layout/default"/>
    <dgm:cxn modelId="{65B42E10-4E66-4DC8-BCB0-375485787DE7}" srcId="{D8586324-4522-415B-91E2-3C55AD84D538}" destId="{FF55B41A-E10D-463B-BB9F-CE42A6CD47E3}" srcOrd="0" destOrd="0" parTransId="{7B9B5CCA-E5CE-4A64-A732-09CC311C495A}" sibTransId="{021F3CFD-3347-430D-8ACD-DF36509E39CC}"/>
    <dgm:cxn modelId="{B138CBD4-6A94-4CFE-AC58-C6D70AB47607}" type="presOf" srcId="{FF55B41A-E10D-463B-BB9F-CE42A6CD47E3}" destId="{46ED4012-FADE-4E67-82CD-0B16BE68CBD1}" srcOrd="0" destOrd="0" presId="urn:microsoft.com/office/officeart/2005/8/layout/default"/>
    <dgm:cxn modelId="{DBBA8B92-F089-453B-9C90-56B132D5DC90}" type="presOf" srcId="{46D8F08E-D5EB-4C96-B33C-0A3E8DE8406F}" destId="{7B93F63B-57A3-46CF-B953-F826320DF38E}" srcOrd="0" destOrd="0" presId="urn:microsoft.com/office/officeart/2005/8/layout/default"/>
    <dgm:cxn modelId="{9967FD9A-FD5D-4255-8878-08EFC5E6D7E7}" type="presParOf" srcId="{D92BDBCD-7492-4949-A538-6735F126E727}" destId="{46ED4012-FADE-4E67-82CD-0B16BE68CBD1}" srcOrd="0" destOrd="0" presId="urn:microsoft.com/office/officeart/2005/8/layout/default"/>
    <dgm:cxn modelId="{B258D823-4DF9-401D-851D-A072AF155DFF}" type="presParOf" srcId="{D92BDBCD-7492-4949-A538-6735F126E727}" destId="{DDA25D79-C6CE-40BD-A36E-6BC146A5253E}" srcOrd="1" destOrd="0" presId="urn:microsoft.com/office/officeart/2005/8/layout/default"/>
    <dgm:cxn modelId="{AE452D4D-1160-49E6-9ED3-1FB0121D85E6}" type="presParOf" srcId="{D92BDBCD-7492-4949-A538-6735F126E727}" destId="{7B93F63B-57A3-46CF-B953-F826320DF38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E4CD5B-9BF8-43EC-87D5-C6B04E08387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882DD68F-3052-4883-87E6-C74842521BFF}">
      <dgm:prSet phldrT="[Tekst]"/>
      <dgm:spPr/>
      <dgm:t>
        <a:bodyPr/>
        <a:lstStyle/>
        <a:p>
          <a:r>
            <a:rPr lang="pl-PL" b="1" dirty="0"/>
            <a:t>Wyniki badania wskazują, że diagnoza ukształtowania geograficznego ZIT/RIT była trafna</a:t>
          </a:r>
          <a:r>
            <a:rPr lang="pl-PL" dirty="0"/>
            <a:t>, oparta na tendencjach odpowiadających priorytetom rozwojowym i wyzwaniom.</a:t>
          </a:r>
        </a:p>
      </dgm:t>
    </dgm:pt>
    <dgm:pt modelId="{31455A7B-519E-4E99-BDC8-0CE9B7023880}" type="parTrans" cxnId="{EF61EAC3-9F97-45DC-ABAD-13192378D861}">
      <dgm:prSet/>
      <dgm:spPr/>
      <dgm:t>
        <a:bodyPr/>
        <a:lstStyle/>
        <a:p>
          <a:endParaRPr lang="pl-PL"/>
        </a:p>
      </dgm:t>
    </dgm:pt>
    <dgm:pt modelId="{79D13FAB-C2F2-4AE1-B5DA-36AC405E25D5}" type="sibTrans" cxnId="{EF61EAC3-9F97-45DC-ABAD-13192378D861}">
      <dgm:prSet/>
      <dgm:spPr/>
      <dgm:t>
        <a:bodyPr/>
        <a:lstStyle/>
        <a:p>
          <a:endParaRPr lang="pl-PL"/>
        </a:p>
      </dgm:t>
    </dgm:pt>
    <dgm:pt modelId="{3D592B2E-31A6-49AC-9A0C-46B107249853}">
      <dgm:prSet phldrT="[Tekst]"/>
      <dgm:spPr/>
      <dgm:t>
        <a:bodyPr/>
        <a:lstStyle/>
        <a:p>
          <a:r>
            <a:rPr lang="pl-PL" b="1" dirty="0"/>
            <a:t>Zasięg geograficzny instrumentu </a:t>
          </a:r>
          <a:r>
            <a:rPr lang="pl-PL" b="1" dirty="0" smtClean="0"/>
            <a:t>ZIT </a:t>
          </a:r>
          <a:r>
            <a:rPr lang="pl-PL" b="1" dirty="0"/>
            <a:t>stał się impulsem inicjującym </a:t>
          </a:r>
          <a:r>
            <a:rPr lang="pl-PL" b="1" dirty="0" smtClean="0"/>
            <a:t>stworzenie formalnej struktury organizacyjno-zarządczej jaką było Porozumienie Gmin WOF</a:t>
          </a:r>
          <a:endParaRPr lang="pl-PL" b="1" dirty="0"/>
        </a:p>
      </dgm:t>
    </dgm:pt>
    <dgm:pt modelId="{8A83F879-60C3-4828-8FFE-F07AC5480E89}" type="parTrans" cxnId="{C9556633-CE5F-4DA3-90FA-CB912356E9B1}">
      <dgm:prSet/>
      <dgm:spPr/>
      <dgm:t>
        <a:bodyPr/>
        <a:lstStyle/>
        <a:p>
          <a:endParaRPr lang="pl-PL"/>
        </a:p>
      </dgm:t>
    </dgm:pt>
    <dgm:pt modelId="{BAAF9BC4-8AF9-4A26-BB48-68FEF6CEE259}" type="sibTrans" cxnId="{C9556633-CE5F-4DA3-90FA-CB912356E9B1}">
      <dgm:prSet/>
      <dgm:spPr/>
      <dgm:t>
        <a:bodyPr/>
        <a:lstStyle/>
        <a:p>
          <a:endParaRPr lang="pl-PL"/>
        </a:p>
      </dgm:t>
    </dgm:pt>
    <dgm:pt modelId="{D54725DA-9132-46FA-ACD2-4CBC440D46A0}">
      <dgm:prSet/>
      <dgm:spPr/>
      <dgm:t>
        <a:bodyPr/>
        <a:lstStyle/>
        <a:p>
          <a:r>
            <a:rPr lang="pl-PL" b="0" dirty="0"/>
            <a:t>Badanie ilościowe przedstawicieli </a:t>
          </a:r>
          <a:r>
            <a:rPr lang="pl-PL" b="0"/>
            <a:t>gmin </a:t>
          </a:r>
          <a:r>
            <a:rPr lang="pl-PL" b="0" smtClean="0"/>
            <a:t>należących </a:t>
          </a:r>
          <a:r>
            <a:rPr lang="pl-PL" b="0" dirty="0"/>
            <a:t>do ZIT/RIT wskazuje na </a:t>
          </a:r>
          <a:r>
            <a:rPr lang="pl-PL" b="1" dirty="0"/>
            <a:t>zadowolenie beneficjentów z obecnego zasięgu przestrzennego. </a:t>
          </a:r>
        </a:p>
      </dgm:t>
    </dgm:pt>
    <dgm:pt modelId="{FE813F62-F99D-4A78-8F5D-FED2A6A582B1}" type="parTrans" cxnId="{EB04196A-5EC3-4F66-B697-22881F38A013}">
      <dgm:prSet/>
      <dgm:spPr/>
      <dgm:t>
        <a:bodyPr/>
        <a:lstStyle/>
        <a:p>
          <a:endParaRPr lang="pl-PL"/>
        </a:p>
      </dgm:t>
    </dgm:pt>
    <dgm:pt modelId="{DEF78A24-FD1B-4873-B250-BD69540FE8B1}" type="sibTrans" cxnId="{EB04196A-5EC3-4F66-B697-22881F38A013}">
      <dgm:prSet/>
      <dgm:spPr/>
      <dgm:t>
        <a:bodyPr/>
        <a:lstStyle/>
        <a:p>
          <a:endParaRPr lang="pl-PL"/>
        </a:p>
      </dgm:t>
    </dgm:pt>
    <dgm:pt modelId="{36061F54-1811-41B3-95C5-140A798FC93C}">
      <dgm:prSet/>
      <dgm:spPr/>
      <dgm:t>
        <a:bodyPr/>
        <a:lstStyle/>
        <a:p>
          <a:r>
            <a:rPr lang="pl-PL" b="1" dirty="0"/>
            <a:t>W ocenie przedstawicieli IP </a:t>
          </a:r>
          <a:r>
            <a:rPr lang="pl-PL" dirty="0"/>
            <a:t>podział geograficzny ustalony finalnie pozwolił na zapewnienie wspólnego mianownika jakim była rzetelna diagnoza. </a:t>
          </a:r>
          <a:endParaRPr lang="pl-PL" b="1" dirty="0"/>
        </a:p>
      </dgm:t>
    </dgm:pt>
    <dgm:pt modelId="{7D54E353-D87A-431C-A2D1-1EDE1E6097EB}" type="parTrans" cxnId="{FDC069C2-BB3A-4BB8-9E2E-1C2F59E2B17D}">
      <dgm:prSet/>
      <dgm:spPr/>
      <dgm:t>
        <a:bodyPr/>
        <a:lstStyle/>
        <a:p>
          <a:endParaRPr lang="pl-PL"/>
        </a:p>
      </dgm:t>
    </dgm:pt>
    <dgm:pt modelId="{F5827B1B-CC61-45A8-B545-DB77162E4242}" type="sibTrans" cxnId="{FDC069C2-BB3A-4BB8-9E2E-1C2F59E2B17D}">
      <dgm:prSet/>
      <dgm:spPr/>
      <dgm:t>
        <a:bodyPr/>
        <a:lstStyle/>
        <a:p>
          <a:endParaRPr lang="pl-PL"/>
        </a:p>
      </dgm:t>
    </dgm:pt>
    <dgm:pt modelId="{F978298E-F511-43F8-AA02-DFFBC396DF48}" type="pres">
      <dgm:prSet presAssocID="{A4E4CD5B-9BF8-43EC-87D5-C6B04E083876}" presName="diagram" presStyleCnt="0">
        <dgm:presLayoutVars>
          <dgm:dir/>
          <dgm:resizeHandles val="exact"/>
        </dgm:presLayoutVars>
      </dgm:prSet>
      <dgm:spPr/>
      <dgm:t>
        <a:bodyPr/>
        <a:lstStyle/>
        <a:p>
          <a:endParaRPr lang="pl-PL"/>
        </a:p>
      </dgm:t>
    </dgm:pt>
    <dgm:pt modelId="{67296128-F29F-4A72-9AEE-00C82764EFB4}" type="pres">
      <dgm:prSet presAssocID="{882DD68F-3052-4883-87E6-C74842521BFF}" presName="node" presStyleLbl="node1" presStyleIdx="0" presStyleCnt="4">
        <dgm:presLayoutVars>
          <dgm:bulletEnabled val="1"/>
        </dgm:presLayoutVars>
      </dgm:prSet>
      <dgm:spPr/>
      <dgm:t>
        <a:bodyPr/>
        <a:lstStyle/>
        <a:p>
          <a:endParaRPr lang="pl-PL"/>
        </a:p>
      </dgm:t>
    </dgm:pt>
    <dgm:pt modelId="{2347F35C-7000-4829-A77B-6AA0D607528B}" type="pres">
      <dgm:prSet presAssocID="{79D13FAB-C2F2-4AE1-B5DA-36AC405E25D5}" presName="sibTrans" presStyleCnt="0"/>
      <dgm:spPr/>
    </dgm:pt>
    <dgm:pt modelId="{44D9D0C6-536B-4E0A-ADD8-6C30CEF603B2}" type="pres">
      <dgm:prSet presAssocID="{36061F54-1811-41B3-95C5-140A798FC93C}" presName="node" presStyleLbl="node1" presStyleIdx="1" presStyleCnt="4">
        <dgm:presLayoutVars>
          <dgm:bulletEnabled val="1"/>
        </dgm:presLayoutVars>
      </dgm:prSet>
      <dgm:spPr/>
      <dgm:t>
        <a:bodyPr/>
        <a:lstStyle/>
        <a:p>
          <a:endParaRPr lang="pl-PL"/>
        </a:p>
      </dgm:t>
    </dgm:pt>
    <dgm:pt modelId="{C1A91BCD-7E1C-4A0C-B731-C2C94DF41115}" type="pres">
      <dgm:prSet presAssocID="{F5827B1B-CC61-45A8-B545-DB77162E4242}" presName="sibTrans" presStyleCnt="0"/>
      <dgm:spPr/>
    </dgm:pt>
    <dgm:pt modelId="{5C31865A-BF5A-41EB-A1D4-2C1FEAFDED4A}" type="pres">
      <dgm:prSet presAssocID="{D54725DA-9132-46FA-ACD2-4CBC440D46A0}" presName="node" presStyleLbl="node1" presStyleIdx="2" presStyleCnt="4">
        <dgm:presLayoutVars>
          <dgm:bulletEnabled val="1"/>
        </dgm:presLayoutVars>
      </dgm:prSet>
      <dgm:spPr/>
      <dgm:t>
        <a:bodyPr/>
        <a:lstStyle/>
        <a:p>
          <a:endParaRPr lang="pl-PL"/>
        </a:p>
      </dgm:t>
    </dgm:pt>
    <dgm:pt modelId="{E005C382-5315-45D7-B6DA-D78C87CDB1A1}" type="pres">
      <dgm:prSet presAssocID="{DEF78A24-FD1B-4873-B250-BD69540FE8B1}" presName="sibTrans" presStyleCnt="0"/>
      <dgm:spPr/>
    </dgm:pt>
    <dgm:pt modelId="{ED9481DA-1144-4AAF-A482-BA85C4EB1C96}" type="pres">
      <dgm:prSet presAssocID="{3D592B2E-31A6-49AC-9A0C-46B107249853}" presName="node" presStyleLbl="node1" presStyleIdx="3" presStyleCnt="4">
        <dgm:presLayoutVars>
          <dgm:bulletEnabled val="1"/>
        </dgm:presLayoutVars>
      </dgm:prSet>
      <dgm:spPr/>
      <dgm:t>
        <a:bodyPr/>
        <a:lstStyle/>
        <a:p>
          <a:endParaRPr lang="pl-PL"/>
        </a:p>
      </dgm:t>
    </dgm:pt>
  </dgm:ptLst>
  <dgm:cxnLst>
    <dgm:cxn modelId="{C9556633-CE5F-4DA3-90FA-CB912356E9B1}" srcId="{A4E4CD5B-9BF8-43EC-87D5-C6B04E083876}" destId="{3D592B2E-31A6-49AC-9A0C-46B107249853}" srcOrd="3" destOrd="0" parTransId="{8A83F879-60C3-4828-8FFE-F07AC5480E89}" sibTransId="{BAAF9BC4-8AF9-4A26-BB48-68FEF6CEE259}"/>
    <dgm:cxn modelId="{C48BAF26-285A-4D23-959A-DED793CA6F56}" type="presOf" srcId="{36061F54-1811-41B3-95C5-140A798FC93C}" destId="{44D9D0C6-536B-4E0A-ADD8-6C30CEF603B2}" srcOrd="0" destOrd="0" presId="urn:microsoft.com/office/officeart/2005/8/layout/default"/>
    <dgm:cxn modelId="{CBB64C0E-9695-4AC9-9E90-E49F9123776C}" type="presOf" srcId="{3D592B2E-31A6-49AC-9A0C-46B107249853}" destId="{ED9481DA-1144-4AAF-A482-BA85C4EB1C96}" srcOrd="0" destOrd="0" presId="urn:microsoft.com/office/officeart/2005/8/layout/default"/>
    <dgm:cxn modelId="{74D4F9DA-0627-4EF4-B7A4-B02F65071185}" type="presOf" srcId="{D54725DA-9132-46FA-ACD2-4CBC440D46A0}" destId="{5C31865A-BF5A-41EB-A1D4-2C1FEAFDED4A}" srcOrd="0" destOrd="0" presId="urn:microsoft.com/office/officeart/2005/8/layout/default"/>
    <dgm:cxn modelId="{7BA43CD9-215F-47FA-B17A-2955422FC328}" type="presOf" srcId="{A4E4CD5B-9BF8-43EC-87D5-C6B04E083876}" destId="{F978298E-F511-43F8-AA02-DFFBC396DF48}" srcOrd="0" destOrd="0" presId="urn:microsoft.com/office/officeart/2005/8/layout/default"/>
    <dgm:cxn modelId="{FDC069C2-BB3A-4BB8-9E2E-1C2F59E2B17D}" srcId="{A4E4CD5B-9BF8-43EC-87D5-C6B04E083876}" destId="{36061F54-1811-41B3-95C5-140A798FC93C}" srcOrd="1" destOrd="0" parTransId="{7D54E353-D87A-431C-A2D1-1EDE1E6097EB}" sibTransId="{F5827B1B-CC61-45A8-B545-DB77162E4242}"/>
    <dgm:cxn modelId="{9756F702-2970-4488-845E-1CCEA369FC49}" type="presOf" srcId="{882DD68F-3052-4883-87E6-C74842521BFF}" destId="{67296128-F29F-4A72-9AEE-00C82764EFB4}" srcOrd="0" destOrd="0" presId="urn:microsoft.com/office/officeart/2005/8/layout/default"/>
    <dgm:cxn modelId="{EF61EAC3-9F97-45DC-ABAD-13192378D861}" srcId="{A4E4CD5B-9BF8-43EC-87D5-C6B04E083876}" destId="{882DD68F-3052-4883-87E6-C74842521BFF}" srcOrd="0" destOrd="0" parTransId="{31455A7B-519E-4E99-BDC8-0CE9B7023880}" sibTransId="{79D13FAB-C2F2-4AE1-B5DA-36AC405E25D5}"/>
    <dgm:cxn modelId="{EB04196A-5EC3-4F66-B697-22881F38A013}" srcId="{A4E4CD5B-9BF8-43EC-87D5-C6B04E083876}" destId="{D54725DA-9132-46FA-ACD2-4CBC440D46A0}" srcOrd="2" destOrd="0" parTransId="{FE813F62-F99D-4A78-8F5D-FED2A6A582B1}" sibTransId="{DEF78A24-FD1B-4873-B250-BD69540FE8B1}"/>
    <dgm:cxn modelId="{45E8558D-FD19-449B-AB9F-C41EABE5BE3B}" type="presParOf" srcId="{F978298E-F511-43F8-AA02-DFFBC396DF48}" destId="{67296128-F29F-4A72-9AEE-00C82764EFB4}" srcOrd="0" destOrd="0" presId="urn:microsoft.com/office/officeart/2005/8/layout/default"/>
    <dgm:cxn modelId="{278578C6-9AEF-4A52-A5A8-F746F4B4F989}" type="presParOf" srcId="{F978298E-F511-43F8-AA02-DFFBC396DF48}" destId="{2347F35C-7000-4829-A77B-6AA0D607528B}" srcOrd="1" destOrd="0" presId="urn:microsoft.com/office/officeart/2005/8/layout/default"/>
    <dgm:cxn modelId="{15A81088-5168-4564-A6A8-F041299ACEAD}" type="presParOf" srcId="{F978298E-F511-43F8-AA02-DFFBC396DF48}" destId="{44D9D0C6-536B-4E0A-ADD8-6C30CEF603B2}" srcOrd="2" destOrd="0" presId="urn:microsoft.com/office/officeart/2005/8/layout/default"/>
    <dgm:cxn modelId="{9C8ED53B-AF0D-420C-9511-B9571E079B58}" type="presParOf" srcId="{F978298E-F511-43F8-AA02-DFFBC396DF48}" destId="{C1A91BCD-7E1C-4A0C-B731-C2C94DF41115}" srcOrd="3" destOrd="0" presId="urn:microsoft.com/office/officeart/2005/8/layout/default"/>
    <dgm:cxn modelId="{5F022236-2DDE-4FCE-9481-4F6F9363622D}" type="presParOf" srcId="{F978298E-F511-43F8-AA02-DFFBC396DF48}" destId="{5C31865A-BF5A-41EB-A1D4-2C1FEAFDED4A}" srcOrd="4" destOrd="0" presId="urn:microsoft.com/office/officeart/2005/8/layout/default"/>
    <dgm:cxn modelId="{9F3F9FF8-71A7-419F-BFD5-F991FB236ECE}" type="presParOf" srcId="{F978298E-F511-43F8-AA02-DFFBC396DF48}" destId="{E005C382-5315-45D7-B6DA-D78C87CDB1A1}" srcOrd="5" destOrd="0" presId="urn:microsoft.com/office/officeart/2005/8/layout/default"/>
    <dgm:cxn modelId="{A9B48376-6E20-4014-8727-0B7CBC11ECE2}" type="presParOf" srcId="{F978298E-F511-43F8-AA02-DFFBC396DF48}" destId="{ED9481DA-1144-4AAF-A482-BA85C4EB1C9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56E25-9032-44FE-9551-4AB2C1D71DC5}">
      <dsp:nvSpPr>
        <dsp:cNvPr id="0" name=""/>
        <dsp:cNvSpPr/>
      </dsp:nvSpPr>
      <dsp:spPr>
        <a:xfrm>
          <a:off x="855459" y="162"/>
          <a:ext cx="2159698" cy="1295818"/>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pl-PL" sz="1400" kern="1200" dirty="0"/>
            <a:t>I. Ocena dotychczasowego postępu wdrażania przyjętego podejścia terytorialnego w ramach mechanizmów ZIT, RIT</a:t>
          </a:r>
          <a:endParaRPr lang="pl-PL" sz="1400" kern="1200" dirty="0">
            <a:latin typeface="Calibri"/>
            <a:ea typeface="+mn-ea"/>
            <a:cs typeface="+mn-cs"/>
          </a:endParaRPr>
        </a:p>
      </dsp:txBody>
      <dsp:txXfrm>
        <a:off x="855459" y="162"/>
        <a:ext cx="2159698" cy="1295818"/>
      </dsp:txXfrm>
    </dsp:sp>
    <dsp:sp modelId="{61600E83-22F6-43BE-BC88-69E570F26412}">
      <dsp:nvSpPr>
        <dsp:cNvPr id="0" name=""/>
        <dsp:cNvSpPr/>
      </dsp:nvSpPr>
      <dsp:spPr>
        <a:xfrm>
          <a:off x="3231127" y="162"/>
          <a:ext cx="2159698" cy="129581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pl-PL" sz="1400" kern="1200" dirty="0">
              <a:latin typeface="Calibri"/>
              <a:ea typeface="+mn-ea"/>
              <a:cs typeface="+mn-cs"/>
            </a:rPr>
            <a:t>II. </a:t>
          </a:r>
          <a:r>
            <a:rPr lang="pl-PL" sz="1400" kern="1200" dirty="0"/>
            <a:t>Ocena zintegrowania projektów wdrażanych w ramach instrumentów ZIT i RIT</a:t>
          </a:r>
          <a:endParaRPr lang="pl-PL" sz="1400" kern="1200" dirty="0">
            <a:latin typeface="Calibri"/>
            <a:ea typeface="+mn-ea"/>
            <a:cs typeface="+mn-cs"/>
          </a:endParaRPr>
        </a:p>
      </dsp:txBody>
      <dsp:txXfrm>
        <a:off x="3231127" y="162"/>
        <a:ext cx="2159698" cy="1295818"/>
      </dsp:txXfrm>
    </dsp:sp>
    <dsp:sp modelId="{DE436B41-98C5-4364-A008-119999E73D30}">
      <dsp:nvSpPr>
        <dsp:cNvPr id="0" name=""/>
        <dsp:cNvSpPr/>
      </dsp:nvSpPr>
      <dsp:spPr>
        <a:xfrm>
          <a:off x="5606795" y="162"/>
          <a:ext cx="2159698" cy="129581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pl-PL" sz="1400" kern="1200" dirty="0"/>
            <a:t>III. Ocena sytemu wdrażania instrumentów ZIT i RIT</a:t>
          </a:r>
          <a:endParaRPr lang="pl-PL" sz="1400" kern="1200" dirty="0">
            <a:latin typeface="Calibri"/>
            <a:ea typeface="+mn-ea"/>
            <a:cs typeface="+mn-cs"/>
          </a:endParaRPr>
        </a:p>
      </dsp:txBody>
      <dsp:txXfrm>
        <a:off x="5606795" y="162"/>
        <a:ext cx="2159698" cy="12958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D4012-FADE-4E67-82CD-0B16BE68CBD1}">
      <dsp:nvSpPr>
        <dsp:cNvPr id="0" name=""/>
        <dsp:cNvSpPr/>
      </dsp:nvSpPr>
      <dsp:spPr>
        <a:xfrm>
          <a:off x="134643" y="0"/>
          <a:ext cx="1518275" cy="79186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a:t>Liczba wdrażanych projektów ZIT: </a:t>
          </a:r>
          <a:br>
            <a:rPr lang="pl-PL" sz="1100" kern="1200" dirty="0"/>
          </a:br>
          <a:r>
            <a:rPr lang="pl-PL" sz="1800" b="1" kern="1200" dirty="0"/>
            <a:t>68</a:t>
          </a:r>
        </a:p>
      </dsp:txBody>
      <dsp:txXfrm>
        <a:off x="134643" y="0"/>
        <a:ext cx="1518275" cy="791861"/>
      </dsp:txXfrm>
    </dsp:sp>
    <dsp:sp modelId="{7B93F63B-57A3-46CF-B953-F826320DF38E}">
      <dsp:nvSpPr>
        <dsp:cNvPr id="0" name=""/>
        <dsp:cNvSpPr/>
      </dsp:nvSpPr>
      <dsp:spPr>
        <a:xfrm>
          <a:off x="2099409" y="0"/>
          <a:ext cx="1537280" cy="79186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scene3d>
          <a:camera prst="orthographicFront">
            <a:rot lat="0" lon="0" rev="0"/>
          </a:camera>
          <a:lightRig rig="contrasting" dir="t">
            <a:rot lat="0" lon="0" rev="7800000"/>
          </a:lightRig>
        </a:scene3d>
        <a:sp3d>
          <a:bevelT w="139700" h="139700"/>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a:t>Wartość wdrażanych projektów ZIT: </a:t>
          </a:r>
          <a:br>
            <a:rPr lang="pl-PL" sz="1100" kern="1200" dirty="0"/>
          </a:br>
          <a:r>
            <a:rPr lang="pl-PL" sz="1600" b="1" kern="1200" dirty="0"/>
            <a:t>707,5 mln zł</a:t>
          </a:r>
        </a:p>
      </dsp:txBody>
      <dsp:txXfrm>
        <a:off x="2099409" y="0"/>
        <a:ext cx="1537280" cy="791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96128-F29F-4A72-9AEE-00C82764EFB4}">
      <dsp:nvSpPr>
        <dsp:cNvPr id="0" name=""/>
        <dsp:cNvSpPr/>
      </dsp:nvSpPr>
      <dsp:spPr>
        <a:xfrm>
          <a:off x="940" y="28013"/>
          <a:ext cx="3668083" cy="220084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t>Wyniki badania wskazują, że diagnoza ukształtowania geograficznego ZIT/RIT była trafna</a:t>
          </a:r>
          <a:r>
            <a:rPr lang="pl-PL" sz="2100" kern="1200" dirty="0"/>
            <a:t>, oparta na tendencjach odpowiadających priorytetom rozwojowym i wyzwaniom.</a:t>
          </a:r>
        </a:p>
      </dsp:txBody>
      <dsp:txXfrm>
        <a:off x="940" y="28013"/>
        <a:ext cx="3668083" cy="2200849"/>
      </dsp:txXfrm>
    </dsp:sp>
    <dsp:sp modelId="{44D9D0C6-536B-4E0A-ADD8-6C30CEF603B2}">
      <dsp:nvSpPr>
        <dsp:cNvPr id="0" name=""/>
        <dsp:cNvSpPr/>
      </dsp:nvSpPr>
      <dsp:spPr>
        <a:xfrm>
          <a:off x="4035832" y="28013"/>
          <a:ext cx="3668083" cy="2200849"/>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t>W ocenie przedstawicieli IP </a:t>
          </a:r>
          <a:r>
            <a:rPr lang="pl-PL" sz="2100" kern="1200" dirty="0"/>
            <a:t>podział geograficzny ustalony finalnie pozwolił na zapewnienie wspólnego mianownika jakim była rzetelna diagnoza. </a:t>
          </a:r>
          <a:endParaRPr lang="pl-PL" sz="2100" b="1" kern="1200" dirty="0"/>
        </a:p>
      </dsp:txBody>
      <dsp:txXfrm>
        <a:off x="4035832" y="28013"/>
        <a:ext cx="3668083" cy="2200849"/>
      </dsp:txXfrm>
    </dsp:sp>
    <dsp:sp modelId="{5C31865A-BF5A-41EB-A1D4-2C1FEAFDED4A}">
      <dsp:nvSpPr>
        <dsp:cNvPr id="0" name=""/>
        <dsp:cNvSpPr/>
      </dsp:nvSpPr>
      <dsp:spPr>
        <a:xfrm>
          <a:off x="940" y="2595672"/>
          <a:ext cx="3668083" cy="2200849"/>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0" kern="1200" dirty="0"/>
            <a:t>Badanie ilościowe przedstawicieli </a:t>
          </a:r>
          <a:r>
            <a:rPr lang="pl-PL" sz="2100" b="0" kern="1200"/>
            <a:t>gmin </a:t>
          </a:r>
          <a:r>
            <a:rPr lang="pl-PL" sz="2100" b="0" kern="1200" smtClean="0"/>
            <a:t>należących </a:t>
          </a:r>
          <a:r>
            <a:rPr lang="pl-PL" sz="2100" b="0" kern="1200" dirty="0"/>
            <a:t>do ZIT/RIT wskazuje na </a:t>
          </a:r>
          <a:r>
            <a:rPr lang="pl-PL" sz="2100" b="1" kern="1200" dirty="0"/>
            <a:t>zadowolenie beneficjentów z obecnego zasięgu przestrzennego. </a:t>
          </a:r>
        </a:p>
      </dsp:txBody>
      <dsp:txXfrm>
        <a:off x="940" y="2595672"/>
        <a:ext cx="3668083" cy="2200849"/>
      </dsp:txXfrm>
    </dsp:sp>
    <dsp:sp modelId="{ED9481DA-1144-4AAF-A482-BA85C4EB1C96}">
      <dsp:nvSpPr>
        <dsp:cNvPr id="0" name=""/>
        <dsp:cNvSpPr/>
      </dsp:nvSpPr>
      <dsp:spPr>
        <a:xfrm>
          <a:off x="4035832" y="2595672"/>
          <a:ext cx="3668083" cy="220084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pl-PL" sz="2100" b="1" kern="1200" dirty="0"/>
            <a:t>Zasięg geograficzny instrumentu </a:t>
          </a:r>
          <a:r>
            <a:rPr lang="pl-PL" sz="2100" b="1" kern="1200" dirty="0" smtClean="0"/>
            <a:t>ZIT </a:t>
          </a:r>
          <a:r>
            <a:rPr lang="pl-PL" sz="2100" b="1" kern="1200" dirty="0"/>
            <a:t>stał się impulsem inicjującym </a:t>
          </a:r>
          <a:r>
            <a:rPr lang="pl-PL" sz="2100" b="1" kern="1200" dirty="0" smtClean="0"/>
            <a:t>stworzenie formalnej struktury organizacyjno-zarządczej jaką było Porozumienie Gmin WOF</a:t>
          </a:r>
          <a:endParaRPr lang="pl-PL" sz="2100" b="1" kern="1200" dirty="0"/>
        </a:p>
      </dsp:txBody>
      <dsp:txXfrm>
        <a:off x="4035832" y="2595672"/>
        <a:ext cx="3668083" cy="22008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751EECB2-25E5-4AD4-BFFD-49DDA113E158}" type="datetimeFigureOut">
              <a:rPr lang="pl-PL" smtClean="0"/>
              <a:t>2018-11-20</a:t>
            </a:fld>
            <a:endParaRPr lang="pl-PL"/>
          </a:p>
        </p:txBody>
      </p:sp>
      <p:sp>
        <p:nvSpPr>
          <p:cNvPr id="4" name="Symbol zastępczy obrazu slajd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A2B4E1F7-9812-492C-9E46-905D310CE77F}" type="slidenum">
              <a:rPr lang="pl-PL" smtClean="0"/>
              <a:t>‹#›</a:t>
            </a:fld>
            <a:endParaRPr lang="pl-PL"/>
          </a:p>
        </p:txBody>
      </p:sp>
    </p:spTree>
    <p:extLst>
      <p:ext uri="{BB962C8B-B14F-4D97-AF65-F5344CB8AC3E}">
        <p14:creationId xmlns:p14="http://schemas.microsoft.com/office/powerpoint/2010/main" val="2765013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2B4E1F7-9812-492C-9E46-905D310CE77F}" type="slidenum">
              <a:rPr lang="pl-PL" smtClean="0"/>
              <a:t>7</a:t>
            </a:fld>
            <a:endParaRPr lang="pl-PL"/>
          </a:p>
        </p:txBody>
      </p:sp>
    </p:spTree>
    <p:extLst>
      <p:ext uri="{BB962C8B-B14F-4D97-AF65-F5344CB8AC3E}">
        <p14:creationId xmlns:p14="http://schemas.microsoft.com/office/powerpoint/2010/main" val="71594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3665EEA7-C874-41CF-9C03-AD5A29A41F52}" type="datetime1">
              <a:rPr lang="pl-PL" smtClean="0"/>
              <a:t>2018-11-20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232545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DB511E9C-1CC0-43F4-ACF9-A85FDC2B2ACF}" type="datetime1">
              <a:rPr lang="pl-PL" smtClean="0"/>
              <a:t>2018-11-20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281886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25889042-D38B-4464-B5CE-D7E69B0DF400}" type="datetime1">
              <a:rPr lang="pl-PL" smtClean="0"/>
              <a:t>2018-11-20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326150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1AE0A82C-4AF5-481C-A62D-D75E98DD22B8}" type="datetime1">
              <a:rPr lang="pl-PL" smtClean="0"/>
              <a:t>2018-11-20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641909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01AC23A3-27AB-4FD2-A0AF-7CA47097C1F8}" type="datetime1">
              <a:rPr lang="pl-PL" smtClean="0"/>
              <a:t>2018-11-20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89522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32839FCA-7137-48CE-9D20-128E71E1A0F0}" type="datetime1">
              <a:rPr lang="pl-PL" smtClean="0"/>
              <a:t>2018-11-20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1091978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DFC921A3-7BCE-4948-B2A3-CC0FE90547F2}" type="datetime1">
              <a:rPr lang="pl-PL" smtClean="0"/>
              <a:t>2018-11-20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1415426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A7EFA3E3-27FE-4AD0-A1E1-15DDA26D82E8}" type="datetime1">
              <a:rPr lang="pl-PL" smtClean="0"/>
              <a:t>2018-11-20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342541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7C3B537-07FF-4CF2-8CAB-AFB2969EABF8}" type="datetime1">
              <a:rPr lang="pl-PL" smtClean="0"/>
              <a:t>2018-11-20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1897936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CEEF7883-133D-4F4A-A201-1C8E593CBB7D}" type="datetime1">
              <a:rPr lang="pl-PL" smtClean="0"/>
              <a:t>2018-11-20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2185013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44573CBE-C56B-4806-9F69-E5F94ACFF534}" type="datetime1">
              <a:rPr lang="pl-PL" smtClean="0"/>
              <a:t>2018-11-20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5FE5980-90E2-4549-B1B7-63C376D607EF}" type="slidenum">
              <a:rPr lang="pl-PL" smtClean="0"/>
              <a:t>‹#›</a:t>
            </a:fld>
            <a:endParaRPr lang="pl-PL"/>
          </a:p>
        </p:txBody>
      </p:sp>
    </p:spTree>
    <p:extLst>
      <p:ext uri="{BB962C8B-B14F-4D97-AF65-F5344CB8AC3E}">
        <p14:creationId xmlns:p14="http://schemas.microsoft.com/office/powerpoint/2010/main" val="1572414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D52D1-D7ED-4BC1-997F-14B8D9AC5E43}" type="datetime1">
              <a:rPr lang="pl-PL" smtClean="0"/>
              <a:t>2018-11-20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E5980-90E2-4549-B1B7-63C376D607EF}" type="slidenum">
              <a:rPr lang="pl-PL" smtClean="0"/>
              <a:t>‹#›</a:t>
            </a:fld>
            <a:endParaRPr lang="pl-PL"/>
          </a:p>
        </p:txBody>
      </p:sp>
    </p:spTree>
    <p:extLst>
      <p:ext uri="{BB962C8B-B14F-4D97-AF65-F5344CB8AC3E}">
        <p14:creationId xmlns:p14="http://schemas.microsoft.com/office/powerpoint/2010/main" val="81449491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p:cNvPicPr/>
          <p:nvPr/>
        </p:nvPicPr>
        <p:blipFill rotWithShape="1">
          <a:blip r:embed="rId2">
            <a:extLst>
              <a:ext uri="{28A0092B-C50C-407E-A947-70E740481C1C}">
                <a14:useLocalDpi xmlns:a14="http://schemas.microsoft.com/office/drawing/2010/main" val="0"/>
              </a:ext>
            </a:extLst>
          </a:blip>
          <a:srcRect l="36430" t="31760" r="37865" b="32801"/>
          <a:stretch/>
        </p:blipFill>
        <p:spPr bwMode="auto">
          <a:xfrm>
            <a:off x="2392639" y="2148538"/>
            <a:ext cx="3962102" cy="3402810"/>
          </a:xfrm>
          <a:prstGeom prst="rect">
            <a:avLst/>
          </a:prstGeom>
          <a:noFill/>
          <a:ln>
            <a:noFill/>
          </a:ln>
          <a:extLst>
            <a:ext uri="{53640926-AAD7-44D8-BBD7-CCE9431645EC}">
              <a14:shadowObscured xmlns:a14="http://schemas.microsoft.com/office/drawing/2010/main"/>
            </a:ext>
          </a:extLst>
        </p:spPr>
      </p:pic>
      <p:sp>
        <p:nvSpPr>
          <p:cNvPr id="2" name="Prostokąt 1"/>
          <p:cNvSpPr/>
          <p:nvPr/>
        </p:nvSpPr>
        <p:spPr>
          <a:xfrm>
            <a:off x="0" y="332656"/>
            <a:ext cx="9144000" cy="18158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solidFill>
                <a:schemeClr val="bg1"/>
              </a:solidFill>
            </a:endParaRPr>
          </a:p>
        </p:txBody>
      </p:sp>
      <p:sp>
        <p:nvSpPr>
          <p:cNvPr id="3" name="Prostokąt 2"/>
          <p:cNvSpPr/>
          <p:nvPr/>
        </p:nvSpPr>
        <p:spPr>
          <a:xfrm>
            <a:off x="755576" y="332656"/>
            <a:ext cx="7632848" cy="1815882"/>
          </a:xfrm>
          <a:prstGeom prst="rect">
            <a:avLst/>
          </a:prstGeom>
        </p:spPr>
        <p:txBody>
          <a:bodyPr wrap="square">
            <a:spAutoFit/>
          </a:bodyPr>
          <a:lstStyle/>
          <a:p>
            <a:pPr algn="ctr"/>
            <a:r>
              <a:rPr lang="pl-PL" sz="2800" b="1" i="1" dirty="0">
                <a:solidFill>
                  <a:schemeClr val="bg1"/>
                </a:solidFill>
              </a:rPr>
              <a:t>Ewaluacja bieżąca wdrażania zintegrowanego podejścia do rozwoju terytorialnego w ramach Regionalnego Programu Operacyjnego Województwa Mazowieckiego na lata 2014-2020</a:t>
            </a:r>
            <a:endParaRPr lang="pl-PL" sz="2800" b="1" dirty="0">
              <a:solidFill>
                <a:schemeClr val="bg1"/>
              </a:solidFill>
            </a:endParaRPr>
          </a:p>
        </p:txBody>
      </p:sp>
      <p:sp>
        <p:nvSpPr>
          <p:cNvPr id="9" name="pole tekstowe 8"/>
          <p:cNvSpPr txBox="1"/>
          <p:nvPr/>
        </p:nvSpPr>
        <p:spPr>
          <a:xfrm>
            <a:off x="2483768" y="5551348"/>
            <a:ext cx="4104456" cy="307777"/>
          </a:xfrm>
          <a:prstGeom prst="rect">
            <a:avLst/>
          </a:prstGeom>
          <a:noFill/>
        </p:spPr>
        <p:txBody>
          <a:bodyPr wrap="square" rtlCol="0">
            <a:spAutoFit/>
          </a:bodyPr>
          <a:lstStyle/>
          <a:p>
            <a:pPr algn="ctr"/>
            <a:r>
              <a:rPr lang="pl-PL" sz="1400" i="1" dirty="0"/>
              <a:t>Warszawa, październik 2018</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59125"/>
            <a:ext cx="8208912" cy="77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778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10</a:t>
            </a:fld>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29381501"/>
              </p:ext>
            </p:extLst>
          </p:nvPr>
        </p:nvGraphicFramePr>
        <p:xfrm>
          <a:off x="179512" y="188640"/>
          <a:ext cx="8712967" cy="6461760"/>
        </p:xfrm>
        <a:graphic>
          <a:graphicData uri="http://schemas.openxmlformats.org/drawingml/2006/table">
            <a:tbl>
              <a:tblPr firstRow="1" firstCol="1" bandRow="1"/>
              <a:tblGrid>
                <a:gridCol w="432048"/>
                <a:gridCol w="4139653"/>
                <a:gridCol w="4141266"/>
              </a:tblGrid>
              <a:tr h="1958681">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10.</a:t>
                      </a:r>
                      <a:r>
                        <a:rPr lang="pl-PL" sz="1000" dirty="0">
                          <a:effectLst/>
                          <a:latin typeface="Lato"/>
                          <a:ea typeface="Times New Roman"/>
                          <a:cs typeface="Times New Roman"/>
                        </a:rPr>
                        <a:t> </a:t>
                      </a: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Diagnoza ukształtowania geograficznego zarówno ZIT jak i RIT była trafna, oparta na tendencjach odpowiadających priorytetom rozwojowym i wyzwaniom. Badanie ilościowe przedstawicieli gmin należących do ZIT/RIT wskazuje na zadowolenie beneficjentów z obecnego zasięgu przestrzennego. Nieliczne głosy wskazujące na możliwości włączenia dodatkowych gmin do ZIT należy uznać za naturalny efekt doświadczeń wdrożenia tego instrumentu w obecnym okresie programowania. Wzięcie pod uwagę tych wniosków będzie uwarunkowane koniecznością uwzględnienia w okresie programowania 2021+ obowiązującego podziału statystycznego województwa mazowieckiego i podziału na NUTS2 w tym wydzielenia </a:t>
                      </a:r>
                      <a:r>
                        <a:rPr lang="pl-PL" sz="1000" u="none" dirty="0">
                          <a:effectLst/>
                          <a:latin typeface="Lato"/>
                          <a:ea typeface="Times New Roman"/>
                          <a:cs typeface="Times New Roman"/>
                        </a:rPr>
                        <a:t>nowego subregionu żyrardowskiego </a:t>
                      </a:r>
                      <a:r>
                        <a:rPr lang="pl-PL" sz="1000" dirty="0">
                          <a:effectLst/>
                          <a:latin typeface="Lato"/>
                          <a:ea typeface="Times New Roman"/>
                          <a:cs typeface="Times New Roman"/>
                        </a:rPr>
                        <a:t>obejmującego powiaty grójecki, sochaczewski i </a:t>
                      </a:r>
                      <a:r>
                        <a:rPr lang="pl-PL" sz="1000" dirty="0" smtClean="0">
                          <a:effectLst/>
                          <a:latin typeface="Lato"/>
                          <a:ea typeface="Times New Roman"/>
                          <a:cs typeface="Times New Roman"/>
                        </a:rPr>
                        <a:t>żyrardowski.</a:t>
                      </a:r>
                      <a:r>
                        <a:rPr lang="pl-PL" sz="1000" baseline="0" dirty="0" smtClean="0">
                          <a:effectLst/>
                          <a:latin typeface="Lato"/>
                          <a:ea typeface="Times New Roman"/>
                          <a:cs typeface="Times New Roman"/>
                        </a:rPr>
                        <a:t> </a:t>
                      </a:r>
                      <a:r>
                        <a:rPr lang="pl-PL" sz="1000" dirty="0" smtClean="0">
                          <a:effectLst/>
                          <a:latin typeface="Lato"/>
                          <a:ea typeface="Times New Roman"/>
                          <a:cs typeface="Times New Roman"/>
                        </a:rPr>
                        <a:t>W </a:t>
                      </a:r>
                      <a:r>
                        <a:rPr lang="pl-PL" sz="1000" dirty="0">
                          <a:effectLst/>
                          <a:latin typeface="Lato"/>
                          <a:ea typeface="Times New Roman"/>
                          <a:cs typeface="Times New Roman"/>
                        </a:rPr>
                        <a:t>ramach delimitacji RIT nie odnotowano wniosków badawczych wskazujących na zasadność zmiany delimitacji tego instrumentu. Wynikało to przede wszystkim z oddolności procesu delimitacji obszaru przez liderów RIT</a:t>
                      </a:r>
                      <a:r>
                        <a:rPr lang="pl-PL" sz="1000" dirty="0" smtClean="0">
                          <a:effectLst/>
                          <a:latin typeface="Lato"/>
                          <a:ea typeface="Times New Roman"/>
                          <a:cs typeface="Times New Roman"/>
                        </a:rPr>
                        <a:t>.</a:t>
                      </a:r>
                    </a:p>
                    <a:p>
                      <a:pPr>
                        <a:lnSpc>
                          <a:spcPct val="110000"/>
                        </a:lnSpc>
                        <a:spcBef>
                          <a:spcPts val="600"/>
                        </a:spcBef>
                        <a:spcAft>
                          <a:spcPts val="600"/>
                        </a:spcAft>
                      </a:pPr>
                      <a:r>
                        <a:rPr lang="pl-PL" sz="1000" dirty="0" smtClean="0">
                          <a:effectLst/>
                          <a:latin typeface="Lato"/>
                          <a:ea typeface="Times New Roman"/>
                          <a:cs typeface="Times New Roman"/>
                        </a:rPr>
                        <a:t>Zasięg geograficzny instrumentu ZIT stał się impulsem inicjującym stworzenie struktury organizacyjnej związanej z zarządzeniem ZIT WOF.</a:t>
                      </a:r>
                    </a:p>
                    <a:p>
                      <a:pPr>
                        <a:lnSpc>
                          <a:spcPct val="110000"/>
                        </a:lnSpc>
                        <a:spcBef>
                          <a:spcPts val="600"/>
                        </a:spcBef>
                        <a:spcAft>
                          <a:spcPts val="600"/>
                        </a:spcAft>
                      </a:pPr>
                      <a:r>
                        <a:rPr lang="pl-PL" sz="1000" dirty="0" smtClean="0">
                          <a:effectLst/>
                          <a:latin typeface="Lato"/>
                          <a:ea typeface="Times New Roman"/>
                          <a:cs typeface="Times New Roman"/>
                        </a:rPr>
                        <a:t>REKOMENDACJA </a:t>
                      </a:r>
                      <a:r>
                        <a:rPr lang="pl-PL" sz="1000" dirty="0">
                          <a:effectLst/>
                          <a:latin typeface="Lato"/>
                          <a:ea typeface="Times New Roman"/>
                          <a:cs typeface="Times New Roman"/>
                        </a:rPr>
                        <a:t>OKRES 2021+</a:t>
                      </a:r>
                    </a:p>
                    <a:p>
                      <a:pPr>
                        <a:lnSpc>
                          <a:spcPct val="110000"/>
                        </a:lnSpc>
                        <a:spcBef>
                          <a:spcPts val="600"/>
                        </a:spcBef>
                        <a:spcAft>
                          <a:spcPts val="600"/>
                        </a:spcAft>
                      </a:pPr>
                      <a:r>
                        <a:rPr lang="pl-PL" sz="1000" dirty="0">
                          <a:effectLst/>
                          <a:latin typeface="Lato"/>
                          <a:ea typeface="Times New Roman"/>
                          <a:cs typeface="Times New Roman"/>
                        </a:rPr>
                        <a:t>(ZIT i RIT) </a:t>
                      </a: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Wewnętrzne zróżnicowanie OMW nie stanowi bariery dla solidarnego i efektywnego zarządzania tym obszarem, tworzy natomiast jego ważny zasób. Zasadne będzie dążenie do możliwego bazowania na obecnym kształcie OMW jako podstawy do delimitacji obszaru ZIT w okresie 2021+. </a:t>
                      </a:r>
                    </a:p>
                    <a:p>
                      <a:pPr>
                        <a:lnSpc>
                          <a:spcPct val="110000"/>
                        </a:lnSpc>
                        <a:spcBef>
                          <a:spcPts val="600"/>
                        </a:spcBef>
                        <a:spcAft>
                          <a:spcPts val="600"/>
                        </a:spcAft>
                      </a:pPr>
                      <a:r>
                        <a:rPr lang="pl-PL" sz="1000" dirty="0">
                          <a:effectLst/>
                          <a:latin typeface="Lato"/>
                          <a:ea typeface="Times New Roman"/>
                          <a:cs typeface="Times New Roman"/>
                        </a:rPr>
                        <a:t>Przeprowadzone przez Wykonawcę przedmiotowe badanie nie wskazało natomiast zasadności zmiany dotychczasowej delimitacji obszaru RIT. </a:t>
                      </a:r>
                    </a:p>
                    <a:p>
                      <a:pPr>
                        <a:lnSpc>
                          <a:spcPct val="110000"/>
                        </a:lnSpc>
                        <a:spcBef>
                          <a:spcPts val="600"/>
                        </a:spcBef>
                        <a:spcAft>
                          <a:spcPts val="600"/>
                        </a:spcAft>
                      </a:pPr>
                      <a:r>
                        <a:rPr lang="pl-PL" sz="1000" dirty="0">
                          <a:effectLst/>
                          <a:latin typeface="Lato"/>
                          <a:ea typeface="Times New Roman"/>
                          <a:cs typeface="Times New Roman"/>
                        </a:rPr>
                        <a:t>Delimitacja instrumentu zarówno ZIT, jak i RIT była korzystna dla zapewnienia interwencji terytorialnej na obszary funkcjonalne województwa mazowieckiego. </a:t>
                      </a: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152128">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11.</a:t>
                      </a:r>
                      <a:endParaRPr lang="pl-PL" sz="1000" dirty="0">
                        <a:effectLst/>
                        <a:latin typeface="Lato"/>
                        <a:ea typeface="Times New Roman"/>
                        <a:cs typeface="Times New Roman"/>
                      </a:endParaRP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W przyszłości należałoby określić rolę koordynatorów ZIT, których zadania zostały określone obecnie w Strategii ZIT, czyli poza ramami wdrażania RPO. Pozytywnie należy ocenić znaczenie roli koordynatorów podejścia zintegrowanego w gminach WOF. Ich rola powinna mieć kluczowe znaczenie nie tylko dla efektywnej komunikacji na linii gmina – IP ZIT WOF (bieżący kontakt, sprawna sprawozdawczość), ale również dla współpracy między partnerami wspólnych projektów. Jednocześnie, jak pokazują dotychczasowe doświadczania, obecnie działalność koordynatorów w niedostatecznym stopniu przekłada się na skuteczność podejmowania decyzji oraz wdrażania projektów partnerskich.</a:t>
                      </a:r>
                    </a:p>
                    <a:p>
                      <a:pPr>
                        <a:lnSpc>
                          <a:spcPct val="110000"/>
                        </a:lnSpc>
                        <a:spcBef>
                          <a:spcPts val="600"/>
                        </a:spcBef>
                        <a:spcAft>
                          <a:spcPts val="600"/>
                        </a:spcAft>
                      </a:pPr>
                      <a:r>
                        <a:rPr lang="pl-PL" sz="1000" dirty="0">
                          <a:effectLst/>
                          <a:latin typeface="Lato"/>
                          <a:ea typeface="Times New Roman"/>
                          <a:cs typeface="Times New Roman"/>
                        </a:rPr>
                        <a:t>REKOMENDACJA OKRES 2021+</a:t>
                      </a:r>
                    </a:p>
                    <a:p>
                      <a:pPr>
                        <a:lnSpc>
                          <a:spcPct val="110000"/>
                        </a:lnSpc>
                        <a:spcBef>
                          <a:spcPts val="600"/>
                        </a:spcBef>
                        <a:spcAft>
                          <a:spcPts val="600"/>
                        </a:spcAft>
                      </a:pPr>
                      <a:r>
                        <a:rPr lang="pl-PL" sz="1000" dirty="0">
                          <a:effectLst/>
                          <a:latin typeface="Lato"/>
                          <a:ea typeface="Times New Roman"/>
                          <a:cs typeface="Times New Roman"/>
                        </a:rPr>
                        <a:t>(ZIT i RIT)</a:t>
                      </a: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Rekomenduje się określenie roli koordynatorów zarówno w ramach ZIT, jak i w ramach RIT w kolejnym okresie programowania 2021</a:t>
                      </a:r>
                      <a:r>
                        <a:rPr lang="pl-PL" sz="1000" dirty="0" smtClean="0">
                          <a:effectLst/>
                          <a:latin typeface="Lato"/>
                          <a:ea typeface="Times New Roman"/>
                          <a:cs typeface="Times New Roman"/>
                        </a:rPr>
                        <a:t>+, </a:t>
                      </a:r>
                      <a:r>
                        <a:rPr lang="pl-PL" sz="1000" dirty="0">
                          <a:effectLst/>
                          <a:latin typeface="Lato"/>
                          <a:ea typeface="Times New Roman"/>
                          <a:cs typeface="Times New Roman"/>
                        </a:rPr>
                        <a:t>przede wszystkim w zakresie procesu realizacji i rozliczenia projektów i wymiany dobrych praktyk wdrożeniowych. Rola koordynatorów powinna zostać ustalona w ramach ram wdrożenia RPO.</a:t>
                      </a:r>
                    </a:p>
                  </a:txBody>
                  <a:tcPr marL="42805" marR="42805"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2977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11</a:t>
            </a:fld>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2875401592"/>
              </p:ext>
            </p:extLst>
          </p:nvPr>
        </p:nvGraphicFramePr>
        <p:xfrm>
          <a:off x="87880" y="332656"/>
          <a:ext cx="8876608" cy="6507480"/>
        </p:xfrm>
        <a:graphic>
          <a:graphicData uri="http://schemas.openxmlformats.org/drawingml/2006/table">
            <a:tbl>
              <a:tblPr firstRow="1" firstCol="1" bandRow="1"/>
              <a:tblGrid>
                <a:gridCol w="295887"/>
                <a:gridCol w="3555784"/>
                <a:gridCol w="5024937"/>
              </a:tblGrid>
              <a:tr h="2521443">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12.</a:t>
                      </a:r>
                      <a:r>
                        <a:rPr lang="pl-PL" sz="1000" dirty="0">
                          <a:effectLst/>
                          <a:latin typeface="Lato"/>
                          <a:ea typeface="Times New Roman"/>
                          <a:cs typeface="Times New Roman"/>
                        </a:rPr>
                        <a:t> </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Calibri"/>
                        </a:rPr>
                        <a:t>Doświadczenia wdrożenia zarówno instrumentu ZIT jak i RIT w okresie programowania 2014-2020 pozwoliły na wskazanie rekomendacji odnoszących się do szczegółowych typów operacji realizowanych w formule projektów zintegrowanych w kolejnym okresie 2021+. </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a:solidFill>
                            <a:srgbClr val="000000"/>
                          </a:solidFill>
                          <a:effectLst/>
                          <a:latin typeface="Lato"/>
                          <a:ea typeface="Times New Roman"/>
                          <a:cs typeface="Arial"/>
                        </a:rPr>
                        <a:t>REKOMENDACJA OKRES 2021+</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a:effectLst/>
                          <a:latin typeface="Lato"/>
                          <a:ea typeface="Times New Roman"/>
                          <a:cs typeface="Times New Roman"/>
                        </a:rPr>
                        <a:t>(ZIT i RIT) </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Zasadna będzie kontynuacja wsparcia w obszarze e-usług, który to obszar jest szczególnie predysponowany do wdrożenia w ramach instrumentów terytorialnych. Zasadna będzie kontynuacja wsparcia infrastruktury zdrowia z uwzględnieniem map potrzeb zdrowotnych (w szczególności obszarze analizy epidemiologicznej i potrzeb inwestycyjnych). Realizacja projektów w formule zintegrowanej w ramach ZIT/RIT pozwoli dodatkowo na spójne i kompleksowe oddziaływanie na zdiagnozowane problemy obszarów funkcjonalnych. Zasadne będzie ujęcie w ramach kosztów kwalifikowanych operacji skierowanych na obszary inwestycyjne nie tylko możliwości finansowania dróg wewnętrznych, lecz wzorem rozwiązań przyjętych w perspektywie 2007-2013 również dróg dojazdowych do takich uzbrojonych terenów inwestycyjnych. Koniecznym rozwiązaniem zachęcającym do realizacji takich projektów powinno być umożliwienie lokowania na tych terenach nie tylko firm zaliczanych do MSP, lecz również dużych firm, których działalności bezpośrednio oddziaływać będzie na sektor MSP. Wyniki badania pokazują zasadność większego uzależnienia wsparcia termomodernizacji budynków publicznych od wyników monitoringu jakości powietrza w skali lokalnej oraz większego stopnia zintegrowania termomodernizacji z innymi działaniami, np. wsparciem infrastruktury danej jednostki</a:t>
                      </a:r>
                      <a:r>
                        <a:rPr lang="pl-PL" sz="1000" dirty="0">
                          <a:effectLst/>
                          <a:latin typeface="Lato"/>
                          <a:ea typeface="Times New Roman"/>
                          <a:cs typeface="Calibri"/>
                        </a:rPr>
                        <a:t>. </a:t>
                      </a:r>
                      <a:r>
                        <a:rPr lang="pl-PL" sz="1000" dirty="0">
                          <a:effectLst/>
                          <a:latin typeface="Lato"/>
                          <a:ea typeface="Times New Roman"/>
                          <a:cs typeface="Times New Roman"/>
                        </a:rPr>
                        <a:t>Zasadna jest kontynuacja wsparcia w obszarze inwestycji drogowych typu park&amp;ride. W obszarze dziedzictwa kulturowego nie można zaobserwować efektu integracji. Prowadzone działania mają charakter punktowy, nie towarzyszą mu zintegrowane interwencje we wzmacnianie komunikacji </a:t>
                      </a:r>
                      <a:r>
                        <a:rPr lang="pl-PL" sz="1000" dirty="0" smtClean="0">
                          <a:effectLst/>
                          <a:latin typeface="Lato"/>
                          <a:ea typeface="Times New Roman"/>
                          <a:cs typeface="Times New Roman"/>
                        </a:rPr>
                        <a:t>miejskiej, </a:t>
                      </a:r>
                      <a:r>
                        <a:rPr lang="pl-PL" sz="1000" dirty="0">
                          <a:effectLst/>
                          <a:latin typeface="Lato"/>
                          <a:ea typeface="Times New Roman"/>
                          <a:cs typeface="Times New Roman"/>
                        </a:rPr>
                        <a:t>czy też np. przyrodniczej atrakcyjności </a:t>
                      </a:r>
                      <a:r>
                        <a:rPr lang="pl-PL" sz="1000" dirty="0" smtClean="0">
                          <a:effectLst/>
                          <a:latin typeface="Lato"/>
                          <a:ea typeface="Times New Roman"/>
                          <a:cs typeface="Times New Roman"/>
                        </a:rPr>
                        <a:t>obszaru.</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367904">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13.</a:t>
                      </a:r>
                      <a:r>
                        <a:rPr lang="pl-PL" sz="1000" dirty="0">
                          <a:effectLst/>
                          <a:latin typeface="Lato"/>
                          <a:ea typeface="Times New Roman"/>
                          <a:cs typeface="Times New Roman"/>
                        </a:rPr>
                        <a:t> </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Zidentyfikowano brak syntetycznego dokumentu diagnostycznego, opisującego </a:t>
                      </a:r>
                      <a:r>
                        <a:rPr lang="pl-PL" sz="1000" dirty="0" smtClean="0">
                          <a:effectLst/>
                          <a:latin typeface="Lato"/>
                          <a:ea typeface="Times New Roman"/>
                          <a:cs typeface="Times New Roman"/>
                        </a:rPr>
                        <a:t>w sposób wystarczający mapę </a:t>
                      </a:r>
                      <a:r>
                        <a:rPr lang="pl-PL" sz="1000" dirty="0">
                          <a:effectLst/>
                          <a:latin typeface="Lato"/>
                          <a:ea typeface="Times New Roman"/>
                          <a:cs typeface="Times New Roman"/>
                        </a:rPr>
                        <a:t>dróg rowerowych w ujęciu międzygminnym w skali całego WOF. </a:t>
                      </a:r>
                      <a:r>
                        <a:rPr lang="pl-PL" sz="1000" dirty="0" smtClean="0">
                          <a:effectLst/>
                          <a:latin typeface="Lato"/>
                          <a:ea typeface="Times New Roman"/>
                          <a:cs typeface="Times New Roman"/>
                        </a:rPr>
                        <a:t>Obecnie istniejący Masterplan nie daje pełnych i aktualnych informacji na temat potrzeb ZIT WOF w tym zakresie.</a:t>
                      </a:r>
                      <a:r>
                        <a:rPr lang="pl-PL" sz="1000" baseline="0" dirty="0" smtClean="0">
                          <a:effectLst/>
                          <a:latin typeface="Lato"/>
                          <a:ea typeface="Times New Roman"/>
                          <a:cs typeface="Times New Roman"/>
                        </a:rPr>
                        <a:t> </a:t>
                      </a:r>
                      <a:endParaRPr lang="pl-PL" sz="1000" dirty="0" smtClean="0">
                        <a:effectLst/>
                        <a:latin typeface="Lato"/>
                        <a:ea typeface="Times New Roman"/>
                        <a:cs typeface="Times New Roman"/>
                      </a:endParaRPr>
                    </a:p>
                    <a:p>
                      <a:pPr>
                        <a:lnSpc>
                          <a:spcPct val="110000"/>
                        </a:lnSpc>
                        <a:spcBef>
                          <a:spcPts val="600"/>
                        </a:spcBef>
                        <a:spcAft>
                          <a:spcPts val="600"/>
                        </a:spcAft>
                      </a:pPr>
                      <a:r>
                        <a:rPr lang="pl-PL" sz="1000" dirty="0" smtClean="0">
                          <a:effectLst/>
                          <a:latin typeface="Lato"/>
                          <a:ea typeface="Times New Roman"/>
                          <a:cs typeface="Times New Roman"/>
                        </a:rPr>
                        <a:t>Dokument </a:t>
                      </a:r>
                      <a:r>
                        <a:rPr lang="pl-PL" sz="1000" dirty="0">
                          <a:effectLst/>
                          <a:latin typeface="Lato"/>
                          <a:ea typeface="Times New Roman"/>
                          <a:cs typeface="Times New Roman"/>
                        </a:rPr>
                        <a:t>ten mógłby ułatwić integrację WOF oraz ułatwić Instytucji Zarządzającej RPO WM 2014-2020 wybór projektów o największym potencjale zintegrowania. Doświadczenia okresu programowania 2014-2020 wskazują ponadto na niewystarczające uwzględnianie w opisie projektów informacji dotyczących przepływu pasażerów do pracy środkami komunikacji miejskiej, brak też analiz dotyczących całego WOF. </a:t>
                      </a:r>
                      <a:endParaRPr lang="pl-PL" sz="1000" dirty="0" smtClean="0">
                        <a:effectLst/>
                        <a:latin typeface="Lato"/>
                        <a:ea typeface="Times New Roman"/>
                        <a:cs typeface="Times New Roman"/>
                      </a:endParaRPr>
                    </a:p>
                    <a:p>
                      <a:pPr>
                        <a:lnSpc>
                          <a:spcPct val="110000"/>
                        </a:lnSpc>
                        <a:spcBef>
                          <a:spcPts val="0"/>
                        </a:spcBef>
                        <a:spcAft>
                          <a:spcPts val="600"/>
                        </a:spcAft>
                      </a:pPr>
                      <a:r>
                        <a:rPr lang="pl-PL" sz="1000" dirty="0" smtClean="0">
                          <a:effectLst/>
                          <a:latin typeface="Lato"/>
                          <a:ea typeface="Times New Roman"/>
                          <a:cs typeface="Arial"/>
                        </a:rPr>
                        <a:t>REKOMENDACJA </a:t>
                      </a:r>
                      <a:r>
                        <a:rPr lang="pl-PL" sz="1000" dirty="0">
                          <a:effectLst/>
                          <a:latin typeface="Lato"/>
                          <a:ea typeface="Times New Roman"/>
                          <a:cs typeface="Arial"/>
                        </a:rPr>
                        <a:t>OKRES 2021</a:t>
                      </a:r>
                      <a:r>
                        <a:rPr lang="pl-PL" sz="1000" dirty="0" smtClean="0">
                          <a:effectLst/>
                          <a:latin typeface="Lato"/>
                          <a:ea typeface="Times New Roman"/>
                          <a:cs typeface="Arial"/>
                        </a:rPr>
                        <a:t>+</a:t>
                      </a:r>
                      <a:endParaRPr lang="pl-PL" sz="1000" dirty="0">
                        <a:effectLst/>
                        <a:latin typeface="Lato"/>
                        <a:ea typeface="Times New Roman"/>
                        <a:cs typeface="Times New Roman"/>
                      </a:endParaRPr>
                    </a:p>
                    <a:p>
                      <a:pPr>
                        <a:lnSpc>
                          <a:spcPct val="110000"/>
                        </a:lnSpc>
                        <a:spcBef>
                          <a:spcPts val="0"/>
                        </a:spcBef>
                        <a:spcAft>
                          <a:spcPts val="600"/>
                        </a:spcAft>
                      </a:pPr>
                      <a:r>
                        <a:rPr lang="pl-PL" sz="1000" dirty="0" smtClean="0">
                          <a:effectLst/>
                          <a:latin typeface="Lato"/>
                          <a:ea typeface="Times New Roman"/>
                          <a:cs typeface="Times New Roman"/>
                        </a:rPr>
                        <a:t>(</a:t>
                      </a:r>
                      <a:r>
                        <a:rPr lang="pl-PL" sz="1000" dirty="0">
                          <a:effectLst/>
                          <a:latin typeface="Lato"/>
                          <a:ea typeface="Times New Roman"/>
                          <a:cs typeface="Times New Roman"/>
                        </a:rPr>
                        <a:t>ZIT)</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W celu zapewnienia wyższego potencjału integracji projektów z obszaru mobilności miejskiej zaleca się </a:t>
                      </a:r>
                      <a:r>
                        <a:rPr lang="pl-PL" sz="1000" dirty="0" smtClean="0">
                          <a:effectLst/>
                          <a:latin typeface="Lato"/>
                          <a:ea typeface="Times New Roman"/>
                          <a:cs typeface="Times New Roman"/>
                        </a:rPr>
                        <a:t>uzupełnienie istniejącego</a:t>
                      </a:r>
                      <a:r>
                        <a:rPr lang="pl-PL" sz="1000" baseline="0" dirty="0" smtClean="0">
                          <a:effectLst/>
                          <a:latin typeface="Lato"/>
                          <a:ea typeface="Times New Roman"/>
                          <a:cs typeface="Times New Roman"/>
                        </a:rPr>
                        <a:t> </a:t>
                      </a:r>
                      <a:r>
                        <a:rPr lang="pl-PL" sz="1000" dirty="0" smtClean="0">
                          <a:effectLst/>
                          <a:latin typeface="Lato"/>
                          <a:ea typeface="Times New Roman"/>
                          <a:cs typeface="Times New Roman"/>
                        </a:rPr>
                        <a:t>dokumentu o</a:t>
                      </a:r>
                      <a:r>
                        <a:rPr lang="pl-PL" sz="1000" baseline="0" dirty="0" smtClean="0">
                          <a:effectLst/>
                          <a:latin typeface="Lato"/>
                          <a:ea typeface="Times New Roman"/>
                          <a:cs typeface="Times New Roman"/>
                        </a:rPr>
                        <a:t> wskazanie </a:t>
                      </a:r>
                      <a:r>
                        <a:rPr lang="pl-PL" sz="1000" dirty="0" smtClean="0">
                          <a:effectLst/>
                          <a:latin typeface="Lato"/>
                          <a:ea typeface="Times New Roman"/>
                          <a:cs typeface="Times New Roman"/>
                        </a:rPr>
                        <a:t>stopnia </a:t>
                      </a:r>
                      <a:r>
                        <a:rPr lang="pl-PL" sz="1000" dirty="0">
                          <a:effectLst/>
                          <a:latin typeface="Lato"/>
                          <a:ea typeface="Times New Roman"/>
                          <a:cs typeface="Times New Roman"/>
                        </a:rPr>
                        <a:t>nasycenia drogami rowerowymi w skali lokalnej oraz stopnia ich liniowej integracji w skali ponadlokalnej oraz odnoszących się do dostępności obiektów „parkuj i jedź” w zależności od potencjału liczby dojazdów do pracy. Rozwiązania te pomogłyby zwiększyć stopień integracji obszaru w wyniku realizowania inwestycji z zakresu mobilności miejskiej.</a:t>
                      </a:r>
                    </a:p>
                  </a:txBody>
                  <a:tcPr marL="43734" marR="43734"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380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12</a:t>
            </a:fld>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77000960"/>
              </p:ext>
            </p:extLst>
          </p:nvPr>
        </p:nvGraphicFramePr>
        <p:xfrm>
          <a:off x="107504" y="116632"/>
          <a:ext cx="8784977" cy="6278880"/>
        </p:xfrm>
        <a:graphic>
          <a:graphicData uri="http://schemas.openxmlformats.org/drawingml/2006/table">
            <a:tbl>
              <a:tblPr firstRow="1" firstCol="1" bandRow="1"/>
              <a:tblGrid>
                <a:gridCol w="437059"/>
                <a:gridCol w="4143215"/>
                <a:gridCol w="4204703"/>
              </a:tblGrid>
              <a:tr h="1198075">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14.</a:t>
                      </a: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smtClean="0">
                          <a:effectLst/>
                          <a:latin typeface="Lato"/>
                          <a:ea typeface="Times New Roman"/>
                          <a:cs typeface="Times New Roman"/>
                        </a:rPr>
                        <a:t>Zidentyfikowano problem niepełnego przygotowania projektów ZIT wybranych do dofinansowania, co pociągnęło za sobą m.in. przyjęcie możliwości dostarczenia dokumentacji wykonawczej w ciągu 9 miesięcy od daty podpisania umowy. </a:t>
                      </a:r>
                    </a:p>
                    <a:p>
                      <a:pPr>
                        <a:lnSpc>
                          <a:spcPct val="110000"/>
                        </a:lnSpc>
                        <a:spcBef>
                          <a:spcPts val="600"/>
                        </a:spcBef>
                        <a:spcAft>
                          <a:spcPts val="600"/>
                        </a:spcAft>
                      </a:pPr>
                      <a:r>
                        <a:rPr lang="pl-PL" sz="1000" dirty="0" smtClean="0">
                          <a:effectLst/>
                          <a:latin typeface="Lato"/>
                          <a:ea typeface="Times New Roman"/>
                          <a:cs typeface="Times New Roman"/>
                        </a:rPr>
                        <a:t>Krytyczne podejście do projektów związane z eliminacją barier w ich realizacji. Mowa tu o projektach, których obszar działania obejmuje grunty o nieuregulowanym stanie własnościowym oraz nieokreślone szczegółowo planem zagospodarowania przestrzennego. Tego typu problemy generują wydłużanie się czasu trwania projektów. Ważnym elementem jest perspektywiczne podejście do realizacji projektu. Kompleksowa diagnoza uwarunkowań planowanego przedsięwzięcia już na samym początku może wyeliminować ryzyko opóźnień w realizacji projektów</a:t>
                      </a:r>
                    </a:p>
                    <a:p>
                      <a:pPr>
                        <a:lnSpc>
                          <a:spcPct val="110000"/>
                        </a:lnSpc>
                        <a:spcBef>
                          <a:spcPts val="600"/>
                        </a:spcBef>
                        <a:spcAft>
                          <a:spcPts val="600"/>
                        </a:spcAft>
                      </a:pPr>
                      <a:r>
                        <a:rPr lang="pl-PL" sz="1000" dirty="0" smtClean="0">
                          <a:effectLst/>
                          <a:latin typeface="Lato"/>
                          <a:ea typeface="Times New Roman"/>
                          <a:cs typeface="Times New Roman"/>
                        </a:rPr>
                        <a:t>Przyjęte rozwiązanie podnosiło skuteczność kontraktacji, ale stanowi barierę dla osiągania wskaźników rzeczowych i finansowych. </a:t>
                      </a:r>
                    </a:p>
                    <a:p>
                      <a:pPr>
                        <a:lnSpc>
                          <a:spcPct val="110000"/>
                        </a:lnSpc>
                        <a:spcBef>
                          <a:spcPts val="600"/>
                        </a:spcBef>
                        <a:spcAft>
                          <a:spcPts val="600"/>
                        </a:spcAft>
                      </a:pPr>
                      <a:r>
                        <a:rPr lang="pl-PL" sz="1000" dirty="0" smtClean="0">
                          <a:effectLst/>
                          <a:latin typeface="Lato"/>
                          <a:ea typeface="Times New Roman"/>
                          <a:cs typeface="Times New Roman"/>
                        </a:rPr>
                        <a:t>REKOMENDACJA OKRES 2021+</a:t>
                      </a:r>
                    </a:p>
                    <a:p>
                      <a:pPr>
                        <a:lnSpc>
                          <a:spcPct val="110000"/>
                        </a:lnSpc>
                        <a:spcBef>
                          <a:spcPts val="600"/>
                        </a:spcBef>
                        <a:spcAft>
                          <a:spcPts val="600"/>
                        </a:spcAft>
                      </a:pPr>
                      <a:r>
                        <a:rPr lang="pl-PL" sz="1000" dirty="0" smtClean="0">
                          <a:effectLst/>
                          <a:latin typeface="Lato"/>
                          <a:ea typeface="Times New Roman"/>
                          <a:cs typeface="Times New Roman"/>
                        </a:rPr>
                        <a:t>(ZIT i RIT)</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smtClean="0">
                          <a:effectLst/>
                          <a:latin typeface="Lato"/>
                          <a:ea typeface="Times New Roman"/>
                          <a:cs typeface="Times New Roman"/>
                        </a:rPr>
                        <a:t>W kolejnym okresie programowania zasadne będzie odejście od rozwiązania umożliwiającego dostarczanie dokumentów kluczowych dla rozpoczęcia wdrażania inwestycji. Zaleca się również włączenie do kryteriów oceny projektów kryterium oceniające stopień przygotowania projektu do realizacji.</a:t>
                      </a:r>
                    </a:p>
                    <a:p>
                      <a:pPr>
                        <a:lnSpc>
                          <a:spcPct val="110000"/>
                        </a:lnSpc>
                        <a:spcBef>
                          <a:spcPts val="600"/>
                        </a:spcBef>
                        <a:spcAft>
                          <a:spcPts val="600"/>
                        </a:spcAft>
                      </a:pP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198075">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15.</a:t>
                      </a:r>
                      <a:r>
                        <a:rPr lang="pl-PL" sz="1000" dirty="0">
                          <a:effectLst/>
                          <a:latin typeface="Lato"/>
                          <a:ea typeface="Times New Roman"/>
                          <a:cs typeface="Times New Roman"/>
                        </a:rPr>
                        <a: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Calibri"/>
                        </a:rPr>
                        <a:t>Badanie pokazało problemy z absorbcją środków na tereny inwestycyjne wynikające szczególnie z zagrożeniem brakiem zainteresowania ze strony przedsiębiorców lokowaniem firm na nowych terenach.</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a:effectLst/>
                          <a:latin typeface="Lato"/>
                          <a:ea typeface="Times New Roman"/>
                          <a:cs typeface="Arial"/>
                        </a:rPr>
                        <a:t>REKOMENDACJA OKRES 2021+</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a:effectLst/>
                          <a:latin typeface="Lato"/>
                          <a:ea typeface="Times New Roman"/>
                          <a:cs typeface="Times New Roman"/>
                        </a:rPr>
                        <a:t>(ZIT)</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Calibri"/>
                        </a:rPr>
                        <a:t>W okresie programowania 2021+ zasadne będzie większe uspołecznienie procesu definiowania zakresu projektów ZIT/RIT ze środowiskami reprezentującymi beneficjentów takich projektów.</a:t>
                      </a:r>
                      <a:r>
                        <a:rPr lang="pl-PL" sz="1000" dirty="0">
                          <a:effectLst/>
                          <a:latin typeface="Lato"/>
                          <a:ea typeface="Times New Roman"/>
                          <a:cs typeface="Times New Roman"/>
                        </a:rPr>
                        <a:t> </a:t>
                      </a:r>
                      <a:r>
                        <a:rPr lang="pl-PL" sz="1000" dirty="0">
                          <a:effectLst/>
                          <a:latin typeface="Lato"/>
                          <a:ea typeface="Times New Roman"/>
                          <a:cs typeface="Calibri"/>
                        </a:rPr>
                        <a:t>Zasadne będzie zaangażowanie IOB działających na obszarze ZIT/RIT do </a:t>
                      </a:r>
                      <a:r>
                        <a:rPr lang="pl-PL" sz="1000" dirty="0" smtClean="0">
                          <a:effectLst/>
                          <a:latin typeface="Lato"/>
                          <a:ea typeface="Times New Roman"/>
                          <a:cs typeface="Calibri"/>
                        </a:rPr>
                        <a:t>wyrażania </a:t>
                      </a:r>
                      <a:r>
                        <a:rPr lang="pl-PL" sz="1000" dirty="0">
                          <a:effectLst/>
                          <a:latin typeface="Lato"/>
                          <a:ea typeface="Times New Roman"/>
                          <a:cs typeface="Calibri"/>
                        </a:rPr>
                        <a:t>swojej opinii i propozycji zakresu wsparcia kierowanego pośrednio do przedsiębiorców w ramach uzbrojenia terenów inwestycyjnych. Realnym ograniczeniem możliwości realizacji projektów zintegrowanych będzie konieczność uwzględnienia inteligentnych </a:t>
                      </a:r>
                      <a:r>
                        <a:rPr lang="pl-PL" sz="1000" dirty="0" smtClean="0">
                          <a:effectLst/>
                          <a:latin typeface="Lato"/>
                          <a:ea typeface="Times New Roman"/>
                          <a:cs typeface="Calibri"/>
                        </a:rPr>
                        <a:t>specjalizacji.</a:t>
                      </a: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198075">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16.</a:t>
                      </a:r>
                      <a:r>
                        <a:rPr lang="pl-PL" sz="1000" dirty="0">
                          <a:effectLst/>
                          <a:latin typeface="Lato"/>
                          <a:ea typeface="Times New Roman"/>
                          <a:cs typeface="Times New Roman"/>
                        </a:rPr>
                        <a: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Calibri"/>
                        </a:rPr>
                        <a:t>Niski jest efekt zintegrowania obszarowego i tematycznego projektów rewitalizacyjnych uwzględnionych w Planach Inwestycyjnych, których oddziaływanie jest stricte lokalne, bez uwzględnienia komplementarnego wsparcia.</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a:effectLst/>
                          <a:latin typeface="Lato"/>
                          <a:ea typeface="Times New Roman"/>
                          <a:cs typeface="Arial"/>
                        </a:rPr>
                        <a:t>REKOMENDACJA OKRES 2021+</a:t>
                      </a:r>
                      <a:endParaRPr lang="pl-PL" sz="1000" dirty="0">
                        <a:effectLst/>
                        <a:latin typeface="Lato"/>
                        <a:ea typeface="Times New Roman"/>
                        <a:cs typeface="Times New Roman"/>
                      </a:endParaRPr>
                    </a:p>
                    <a:p>
                      <a:pPr>
                        <a:lnSpc>
                          <a:spcPct val="110000"/>
                        </a:lnSpc>
                        <a:spcBef>
                          <a:spcPts val="600"/>
                        </a:spcBef>
                        <a:spcAft>
                          <a:spcPts val="600"/>
                        </a:spcAft>
                      </a:pPr>
                      <a:r>
                        <a:rPr lang="pl-PL" sz="1000" dirty="0" smtClean="0">
                          <a:effectLst/>
                          <a:latin typeface="Lato"/>
                          <a:ea typeface="Times New Roman"/>
                          <a:cs typeface="Times New Roman"/>
                        </a:rPr>
                        <a:t>(RIT</a:t>
                      </a:r>
                      <a:r>
                        <a:rPr lang="pl-PL" sz="1000" dirty="0">
                          <a:effectLst/>
                          <a:latin typeface="Lato"/>
                          <a:ea typeface="Times New Roman"/>
                          <a:cs typeface="Times New Roman"/>
                        </a:rPr>
                        <a:t>)</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W kolejnym okresie programowania 2021+ warto wzmocnić efekt komplementarności projektów zintegrowanych </a:t>
                      </a:r>
                      <a:r>
                        <a:rPr lang="pl-PL" sz="1000" dirty="0" smtClean="0">
                          <a:effectLst/>
                          <a:latin typeface="Lato"/>
                          <a:ea typeface="Times New Roman"/>
                          <a:cs typeface="Times New Roman"/>
                        </a:rPr>
                        <a:t>RIT</a:t>
                      </a:r>
                      <a:r>
                        <a:rPr lang="pl-PL" sz="1000" dirty="0">
                          <a:effectLst/>
                          <a:latin typeface="Lato"/>
                          <a:ea typeface="Times New Roman"/>
                          <a:cs typeface="Times New Roman"/>
                        </a:rPr>
                        <a:t>. Rekomenduje się kontynuację rozwiązania stosowanego w okresie 2014-2020 tj. wymogu wykazania spójności projektów inwestycyjnych </a:t>
                      </a:r>
                      <a:r>
                        <a:rPr lang="pl-PL" sz="1000" dirty="0" smtClean="0">
                          <a:effectLst/>
                          <a:latin typeface="Lato"/>
                          <a:ea typeface="Times New Roman"/>
                          <a:cs typeface="Times New Roman"/>
                        </a:rPr>
                        <a:t>RIT </a:t>
                      </a:r>
                      <a:r>
                        <a:rPr lang="pl-PL" sz="1000" dirty="0">
                          <a:effectLst/>
                          <a:latin typeface="Lato"/>
                          <a:ea typeface="Times New Roman"/>
                          <a:cs typeface="Times New Roman"/>
                        </a:rPr>
                        <a:t>planowanymi do finansowania z EFRR z projektami </a:t>
                      </a:r>
                      <a:r>
                        <a:rPr lang="pl-PL" sz="1000" dirty="0" smtClean="0">
                          <a:effectLst/>
                          <a:latin typeface="Lato"/>
                          <a:ea typeface="Times New Roman"/>
                          <a:cs typeface="Times New Roman"/>
                        </a:rPr>
                        <a:t>RIT </a:t>
                      </a:r>
                      <a:r>
                        <a:rPr lang="pl-PL" sz="1000" dirty="0">
                          <a:effectLst/>
                          <a:latin typeface="Lato"/>
                          <a:ea typeface="Times New Roman"/>
                          <a:cs typeface="Times New Roman"/>
                        </a:rPr>
                        <a:t>planowanymi do finansowania ze środków EFS. Takie działanie wpłynie pozytywnie na efektywność integracji tematycznej.</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1531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p:cNvSpPr/>
          <p:nvPr/>
        </p:nvSpPr>
        <p:spPr>
          <a:xfrm>
            <a:off x="0" y="2148663"/>
            <a:ext cx="9143999" cy="13563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Evalu z Agro">
            <a:extLst>
              <a:ext uri="{FF2B5EF4-FFF2-40B4-BE49-F238E27FC236}">
                <a16:creationId xmlns="" xmlns:a16="http://schemas.microsoft.com/office/drawing/2014/main" id="{3F4EBDF2-AEF6-41C8-BA5E-F3CB142169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620688"/>
            <a:ext cx="3285876" cy="1044000"/>
          </a:xfrm>
          <a:prstGeom prst="rect">
            <a:avLst/>
          </a:prstGeom>
          <a:noFill/>
        </p:spPr>
      </p:pic>
      <p:sp>
        <p:nvSpPr>
          <p:cNvPr id="3" name="Prostokąt 2"/>
          <p:cNvSpPr/>
          <p:nvPr/>
        </p:nvSpPr>
        <p:spPr>
          <a:xfrm>
            <a:off x="539552" y="2565218"/>
            <a:ext cx="7632848" cy="523220"/>
          </a:xfrm>
          <a:prstGeom prst="rect">
            <a:avLst/>
          </a:prstGeom>
        </p:spPr>
        <p:txBody>
          <a:bodyPr wrap="square">
            <a:spAutoFit/>
          </a:bodyPr>
          <a:lstStyle/>
          <a:p>
            <a:pPr algn="ctr"/>
            <a:r>
              <a:rPr lang="pl-PL" sz="2800" dirty="0">
                <a:solidFill>
                  <a:schemeClr val="bg1"/>
                </a:solidFill>
              </a:rPr>
              <a:t>DZIĘKUJEMY ZA UWAGĘ!</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5859125"/>
            <a:ext cx="8208912" cy="77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392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2</a:t>
            </a:fld>
            <a:endParaRPr lang="pl-PL" dirty="0"/>
          </a:p>
        </p:txBody>
      </p:sp>
      <p:sp>
        <p:nvSpPr>
          <p:cNvPr id="5" name="Prostokąt 4"/>
          <p:cNvSpPr/>
          <p:nvPr/>
        </p:nvSpPr>
        <p:spPr>
          <a:xfrm>
            <a:off x="242004" y="764704"/>
            <a:ext cx="8650476" cy="5740033"/>
          </a:xfrm>
          <a:prstGeom prst="rect">
            <a:avLst/>
          </a:prstGeom>
        </p:spPr>
        <p:txBody>
          <a:bodyPr wrap="square">
            <a:spAutoFit/>
          </a:bodyPr>
          <a:lstStyle/>
          <a:p>
            <a:r>
              <a:rPr lang="pl-PL" sz="1600" u="sng" dirty="0"/>
              <a:t>Celem głównym</a:t>
            </a:r>
            <a:r>
              <a:rPr lang="pl-PL" sz="1600" dirty="0"/>
              <a:t> badania jest </a:t>
            </a:r>
            <a:r>
              <a:rPr lang="pl-PL" sz="1600" b="1" dirty="0"/>
              <a:t>weryfikacja zaprojektowanego sposobu wdrażania </a:t>
            </a:r>
            <a:r>
              <a:rPr lang="pl-PL" sz="1600" dirty="0"/>
              <a:t>zintegrowanego podejścia do rozwoju terytorialnego w ramach instrumentów oraz </a:t>
            </a:r>
            <a:r>
              <a:rPr lang="pl-PL" sz="1600" b="1" dirty="0"/>
              <a:t>ocena skuteczności </a:t>
            </a:r>
            <a:r>
              <a:rPr lang="pl-PL" sz="1600" dirty="0"/>
              <a:t>dotychczasowej realizacji przyjętych założeń. </a:t>
            </a:r>
          </a:p>
          <a:p>
            <a:pPr>
              <a:spcBef>
                <a:spcPts val="1200"/>
              </a:spcBef>
              <a:spcAft>
                <a:spcPts val="600"/>
              </a:spcAft>
            </a:pPr>
            <a:r>
              <a:rPr lang="pl-PL" sz="1600" u="sng" dirty="0"/>
              <a:t>Cele szczegółowe to:</a:t>
            </a:r>
          </a:p>
          <a:p>
            <a:pPr>
              <a:spcBef>
                <a:spcPts val="1200"/>
              </a:spcBef>
              <a:spcAft>
                <a:spcPts val="600"/>
              </a:spcAft>
            </a:pPr>
            <a:endParaRPr lang="pl-PL" sz="1600" u="sng" dirty="0"/>
          </a:p>
          <a:p>
            <a:pPr>
              <a:spcBef>
                <a:spcPts val="1200"/>
              </a:spcBef>
              <a:spcAft>
                <a:spcPts val="600"/>
              </a:spcAft>
            </a:pPr>
            <a:endParaRPr lang="pl-PL" sz="1600" dirty="0"/>
          </a:p>
          <a:p>
            <a:pPr>
              <a:spcBef>
                <a:spcPts val="1200"/>
              </a:spcBef>
              <a:spcAft>
                <a:spcPts val="600"/>
              </a:spcAft>
            </a:pPr>
            <a:endParaRPr lang="pl-PL" sz="1600" dirty="0"/>
          </a:p>
          <a:p>
            <a:pPr algn="just">
              <a:spcBef>
                <a:spcPts val="1200"/>
              </a:spcBef>
              <a:spcAft>
                <a:spcPts val="600"/>
              </a:spcAft>
            </a:pPr>
            <a:r>
              <a:rPr lang="pl-PL" sz="1600" dirty="0"/>
              <a:t>Ostatecznym efektem badania jest zestaw </a:t>
            </a:r>
            <a:r>
              <a:rPr lang="pl-PL" sz="1600" b="1" dirty="0"/>
              <a:t>wniosków i rekomendacji służących usprawnieniu obecnie funkcjonujących rozwiązań </a:t>
            </a:r>
            <a:r>
              <a:rPr lang="pl-PL" sz="1600" dirty="0"/>
              <a:t>przyjętych dla zintegrowanego podejścia do rozwoju terytorialnego w ramach Regionalnego Programu Operacyjnego Województwa Mazowieckiego na lata 2014-2020 (RPO WM 2014-2020).</a:t>
            </a:r>
          </a:p>
          <a:p>
            <a:pPr algn="just">
              <a:spcBef>
                <a:spcPts val="1200"/>
              </a:spcBef>
              <a:spcAft>
                <a:spcPts val="600"/>
              </a:spcAft>
            </a:pPr>
            <a:r>
              <a:rPr lang="pl-PL" sz="1600" dirty="0"/>
              <a:t>Jest to </a:t>
            </a:r>
            <a:r>
              <a:rPr lang="pl-PL" sz="1600" b="1" dirty="0"/>
              <a:t>trzecie badanie ewaluacyjne podejścia terytorialnego w perspektywie 2014-2020</a:t>
            </a:r>
            <a:r>
              <a:rPr lang="pl-PL" sz="1600" dirty="0"/>
              <a:t>. Dwa </a:t>
            </a:r>
            <a:r>
              <a:rPr lang="pl-PL" sz="1600"/>
              <a:t>pozostałe </a:t>
            </a:r>
            <a:r>
              <a:rPr lang="pl-PL" sz="1600" smtClean="0"/>
              <a:t>badania to:</a:t>
            </a:r>
            <a:endParaRPr lang="pl-PL" sz="1600" dirty="0"/>
          </a:p>
          <a:p>
            <a:pPr marL="285750" indent="-285750" algn="just">
              <a:spcAft>
                <a:spcPts val="600"/>
              </a:spcAft>
              <a:buFont typeface="Arial" panose="020B0604020202020204" pitchFamily="34" charset="0"/>
              <a:buChar char="•"/>
            </a:pPr>
            <a:r>
              <a:rPr lang="pl-PL" sz="1600" dirty="0"/>
              <a:t>Ewaluacja bieżąca wdrażania zintegrowanego podejścia do rozwoju terytorialnego w ramach Regionalnego Programu Operacyjnego na lata 2014-2020”, Ecorys 2017 (RPO WSL)</a:t>
            </a:r>
          </a:p>
          <a:p>
            <a:pPr marL="285750" indent="-285750" algn="just">
              <a:spcAft>
                <a:spcPts val="600"/>
              </a:spcAft>
              <a:buFont typeface="Arial" panose="020B0604020202020204" pitchFamily="34" charset="0"/>
              <a:buChar char="•"/>
            </a:pPr>
            <a:r>
              <a:rPr lang="pl-PL" sz="1600" dirty="0"/>
              <a:t>Ewaluacja systemu realizacji instrumentu ZIT w perspektywie finansowej UE na lata 2014-2020, red. dr Michał Wolański, Wolański, EGO, 2018</a:t>
            </a:r>
          </a:p>
        </p:txBody>
      </p:sp>
      <p:sp>
        <p:nvSpPr>
          <p:cNvPr id="6" name="Prostokąt 5"/>
          <p:cNvSpPr/>
          <p:nvPr/>
        </p:nvSpPr>
        <p:spPr>
          <a:xfrm>
            <a:off x="251520" y="116632"/>
            <a:ext cx="3749488" cy="523220"/>
          </a:xfrm>
          <a:prstGeom prst="rect">
            <a:avLst/>
          </a:prstGeom>
        </p:spPr>
        <p:txBody>
          <a:bodyPr wrap="none">
            <a:spAutoFit/>
          </a:bodyPr>
          <a:lstStyle/>
          <a:p>
            <a:r>
              <a:rPr lang="pl-PL" sz="2800" b="1" dirty="0">
                <a:solidFill>
                  <a:srgbClr val="0070C0"/>
                </a:solidFill>
              </a:rPr>
              <a:t>CELE I ZAKRES BADANIA</a:t>
            </a:r>
          </a:p>
        </p:txBody>
      </p:sp>
      <p:cxnSp>
        <p:nvCxnSpPr>
          <p:cNvPr id="8" name="Łącznik prostoliniowy 7"/>
          <p:cNvCxnSpPr/>
          <p:nvPr/>
        </p:nvCxnSpPr>
        <p:spPr>
          <a:xfrm>
            <a:off x="107504" y="639852"/>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327896334"/>
              </p:ext>
            </p:extLst>
          </p:nvPr>
        </p:nvGraphicFramePr>
        <p:xfrm>
          <a:off x="44999" y="2132856"/>
          <a:ext cx="8621953"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9344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descr="C:\Users\AGNIES~1\AppData\Local\Temp\Mapa 3 25.10.jpeg"/>
          <p:cNvPicPr/>
          <p:nvPr/>
        </p:nvPicPr>
        <p:blipFill>
          <a:blip r:embed="rId2" cstate="print">
            <a:extLst>
              <a:ext uri="{28A0092B-C50C-407E-A947-70E740481C1C}">
                <a14:useLocalDpi xmlns:a14="http://schemas.microsoft.com/office/drawing/2010/main" val="0"/>
              </a:ext>
            </a:extLst>
          </a:blip>
          <a:stretch>
            <a:fillRect/>
          </a:stretch>
        </p:blipFill>
        <p:spPr>
          <a:xfrm>
            <a:off x="51877" y="1850476"/>
            <a:ext cx="5544318" cy="4702894"/>
          </a:xfrm>
          <a:prstGeom prst="rect">
            <a:avLst/>
          </a:prstGeom>
        </p:spPr>
      </p:pic>
      <p:sp>
        <p:nvSpPr>
          <p:cNvPr id="2" name="Symbol zastępczy numeru slajdu 1"/>
          <p:cNvSpPr>
            <a:spLocks noGrp="1"/>
          </p:cNvSpPr>
          <p:nvPr>
            <p:ph type="sldNum" sz="quarter" idx="12"/>
          </p:nvPr>
        </p:nvSpPr>
        <p:spPr/>
        <p:txBody>
          <a:bodyPr/>
          <a:lstStyle/>
          <a:p>
            <a:fld id="{05FE5980-90E2-4549-B1B7-63C376D607EF}" type="slidenum">
              <a:rPr lang="pl-PL" smtClean="0"/>
              <a:t>3</a:t>
            </a:fld>
            <a:endParaRPr lang="pl-PL"/>
          </a:p>
        </p:txBody>
      </p:sp>
      <p:sp>
        <p:nvSpPr>
          <p:cNvPr id="4" name="Rectangle 3"/>
          <p:cNvSpPr>
            <a:spLocks noChangeArrowheads="1"/>
          </p:cNvSpPr>
          <p:nvPr/>
        </p:nvSpPr>
        <p:spPr bwMode="auto">
          <a:xfrm>
            <a:off x="144344" y="6553370"/>
            <a:ext cx="545185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050" b="0" i="1" u="none" strike="noStrike" cap="none" normalizeH="0" baseline="0" dirty="0">
                <a:ln>
                  <a:noFill/>
                </a:ln>
                <a:solidFill>
                  <a:schemeClr val="tx1"/>
                </a:solidFill>
                <a:effectLst/>
                <a:latin typeface="Lato" pitchFamily="34" charset="0"/>
                <a:ea typeface="Calibri" pitchFamily="34" charset="0"/>
                <a:cs typeface="Arial" pitchFamily="34" charset="0"/>
              </a:rPr>
              <a:t>Źródło: opracowanie </a:t>
            </a:r>
            <a:r>
              <a:rPr kumimoji="0" lang="pl-PL" altLang="pl-PL" sz="1050" b="0" i="1" u="none" strike="noStrike" cap="none" normalizeH="0" baseline="0" dirty="0" smtClean="0">
                <a:ln>
                  <a:noFill/>
                </a:ln>
                <a:solidFill>
                  <a:schemeClr val="tx1"/>
                </a:solidFill>
                <a:effectLst/>
                <a:latin typeface="Lato" pitchFamily="34" charset="0"/>
                <a:ea typeface="Calibri" pitchFamily="34" charset="0"/>
                <a:cs typeface="Arial" pitchFamily="34" charset="0"/>
              </a:rPr>
              <a:t>własne</a:t>
            </a:r>
            <a:r>
              <a:rPr kumimoji="0" lang="pl-PL" altLang="pl-PL" sz="1050" b="0" i="1" u="none" strike="noStrike" cap="none" normalizeH="0" dirty="0" smtClean="0">
                <a:ln>
                  <a:noFill/>
                </a:ln>
                <a:solidFill>
                  <a:schemeClr val="tx1"/>
                </a:solidFill>
                <a:effectLst/>
                <a:latin typeface="Lato" pitchFamily="34" charset="0"/>
                <a:ea typeface="Calibri" pitchFamily="34" charset="0"/>
                <a:cs typeface="Arial" pitchFamily="34" charset="0"/>
              </a:rPr>
              <a:t> na podstawie bazy SL2014,  </a:t>
            </a:r>
            <a:r>
              <a:rPr kumimoji="0" lang="pl-PL" altLang="pl-PL" sz="1050" b="0" i="1" u="none" strike="noStrike" cap="none" normalizeH="0" dirty="0">
                <a:ln>
                  <a:noFill/>
                </a:ln>
                <a:solidFill>
                  <a:schemeClr val="tx1"/>
                </a:solidFill>
                <a:effectLst/>
                <a:latin typeface="Lato" pitchFamily="34" charset="0"/>
                <a:ea typeface="Calibri" pitchFamily="34" charset="0"/>
                <a:cs typeface="Arial" pitchFamily="34" charset="0"/>
              </a:rPr>
              <a:t>stan na dzień 30.06.2018</a:t>
            </a:r>
            <a:endParaRPr kumimoji="0" lang="pl-PL" altLang="pl-PL" sz="2800" b="0" i="0" u="none" strike="noStrike" cap="none" normalizeH="0" baseline="0" dirty="0">
              <a:ln>
                <a:noFill/>
              </a:ln>
              <a:solidFill>
                <a:schemeClr val="tx1"/>
              </a:solidFill>
              <a:effectLst/>
              <a:latin typeface="Arial" pitchFamily="34" charset="0"/>
              <a:cs typeface="Arial" pitchFamily="34" charset="0"/>
            </a:endParaRPr>
          </a:p>
        </p:txBody>
      </p:sp>
      <p:sp>
        <p:nvSpPr>
          <p:cNvPr id="7" name="Prostokąt 6"/>
          <p:cNvSpPr/>
          <p:nvPr/>
        </p:nvSpPr>
        <p:spPr>
          <a:xfrm>
            <a:off x="51877" y="116632"/>
            <a:ext cx="7245894" cy="830997"/>
          </a:xfrm>
          <a:prstGeom prst="rect">
            <a:avLst/>
          </a:prstGeom>
        </p:spPr>
        <p:txBody>
          <a:bodyPr wrap="none">
            <a:spAutoFit/>
          </a:bodyPr>
          <a:lstStyle/>
          <a:p>
            <a:r>
              <a:rPr lang="pl-PL" sz="2400" b="1" dirty="0">
                <a:solidFill>
                  <a:srgbClr val="0070C0"/>
                </a:solidFill>
              </a:rPr>
              <a:t>ZINTEGROWANE INWESTYCJE TERYTORIALNE DLA WOF </a:t>
            </a:r>
          </a:p>
          <a:p>
            <a:r>
              <a:rPr lang="pl-PL" sz="2400" b="1" dirty="0">
                <a:solidFill>
                  <a:srgbClr val="0070C0"/>
                </a:solidFill>
              </a:rPr>
              <a:t>- POSTĘPY WDRAŻANIA </a:t>
            </a:r>
          </a:p>
        </p:txBody>
      </p:sp>
      <p:cxnSp>
        <p:nvCxnSpPr>
          <p:cNvPr id="8" name="Łącznik prostoliniowy 7"/>
          <p:cNvCxnSpPr/>
          <p:nvPr/>
        </p:nvCxnSpPr>
        <p:spPr>
          <a:xfrm>
            <a:off x="144344" y="1070739"/>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4860032" y="3933056"/>
            <a:ext cx="3986622" cy="2015936"/>
          </a:xfrm>
          <a:prstGeom prst="rect">
            <a:avLst/>
          </a:prstGeom>
        </p:spPr>
        <p:txBody>
          <a:bodyPr wrap="square">
            <a:spAutoFit/>
          </a:bodyPr>
          <a:lstStyle/>
          <a:p>
            <a:pPr algn="just">
              <a:spcBef>
                <a:spcPts val="1200"/>
              </a:spcBef>
            </a:pPr>
            <a:r>
              <a:rPr lang="pl-PL" sz="1200" dirty="0" smtClean="0"/>
              <a:t>Przedstawiona mapa obrazuje </a:t>
            </a:r>
            <a:r>
              <a:rPr lang="pl-PL" sz="1200" b="1" dirty="0" smtClean="0"/>
              <a:t>zdecydowaną koncentrację projektów w ramach ZIT</a:t>
            </a:r>
            <a:r>
              <a:rPr lang="pl-PL" sz="1200" dirty="0" smtClean="0"/>
              <a:t> realizowanych na terenie m.st. Warszawy. Wynika to że największej liczby mieszkańców zamieszkujących ten obszar w stosunku do gmin ościennych Warszawy. </a:t>
            </a:r>
          </a:p>
          <a:p>
            <a:pPr algn="just">
              <a:spcBef>
                <a:spcPts val="600"/>
              </a:spcBef>
            </a:pPr>
            <a:r>
              <a:rPr lang="pl-PL" sz="1200" dirty="0" smtClean="0"/>
              <a:t>Zakontraktowane </a:t>
            </a:r>
            <a:r>
              <a:rPr lang="pl-PL" sz="1200" dirty="0"/>
              <a:t>projekty absorbują łącznie 66% alokacji przeznaczonej na wsparcie. Skuteczność wykorzystania alokacji jest zróżnicowana. Najwyższy poziom zakontraktowanych środków odnotowano w Poddziałaniu 3.1.1. Rozwój MŚP w ramach ZIT (</a:t>
            </a:r>
            <a:r>
              <a:rPr lang="pl-PL" sz="1200" dirty="0" smtClean="0"/>
              <a:t>75%)</a:t>
            </a:r>
            <a:r>
              <a:rPr lang="pl-PL" sz="1200" dirty="0" smtClean="0">
                <a:solidFill>
                  <a:srgbClr val="FF0000"/>
                </a:solidFill>
              </a:rPr>
              <a:t>. </a:t>
            </a:r>
            <a:endParaRPr lang="pl-PL" sz="1200" u="sng" dirty="0">
              <a:solidFill>
                <a:srgbClr val="FF0000"/>
              </a:solidFill>
            </a:endParaRPr>
          </a:p>
        </p:txBody>
      </p:sp>
      <p:graphicFrame>
        <p:nvGraphicFramePr>
          <p:cNvPr id="13" name="Diagram 12"/>
          <p:cNvGraphicFramePr/>
          <p:nvPr>
            <p:extLst>
              <p:ext uri="{D42A27DB-BD31-4B8C-83A1-F6EECF244321}">
                <p14:modId xmlns:p14="http://schemas.microsoft.com/office/powerpoint/2010/main" val="430452354"/>
              </p:ext>
            </p:extLst>
          </p:nvPr>
        </p:nvGraphicFramePr>
        <p:xfrm>
          <a:off x="5383011" y="5948992"/>
          <a:ext cx="3759231"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rostokąt 4"/>
          <p:cNvSpPr/>
          <p:nvPr/>
        </p:nvSpPr>
        <p:spPr>
          <a:xfrm>
            <a:off x="424635" y="1340768"/>
            <a:ext cx="4572000" cy="523220"/>
          </a:xfrm>
          <a:prstGeom prst="rect">
            <a:avLst/>
          </a:prstGeom>
        </p:spPr>
        <p:txBody>
          <a:bodyPr>
            <a:spAutoFit/>
          </a:bodyPr>
          <a:lstStyle/>
          <a:p>
            <a:pPr algn="ctr"/>
            <a:r>
              <a:rPr lang="pl-PL" sz="1400" b="1" dirty="0"/>
              <a:t>Liczba i wartość projektów </a:t>
            </a:r>
            <a:r>
              <a:rPr lang="pl-PL" sz="1400" b="1" dirty="0" err="1"/>
              <a:t>ZIT</a:t>
            </a:r>
            <a:r>
              <a:rPr lang="pl-PL" sz="1400" b="1" dirty="0"/>
              <a:t> realizowanych w poszczególnych gminach Związku </a:t>
            </a:r>
            <a:r>
              <a:rPr lang="pl-PL" sz="1400" b="1" dirty="0" err="1"/>
              <a:t>ZIT</a:t>
            </a:r>
            <a:r>
              <a:rPr lang="pl-PL" sz="1400" b="1" dirty="0"/>
              <a:t> </a:t>
            </a:r>
            <a:r>
              <a:rPr lang="pl-PL" sz="1400" b="1" dirty="0" err="1"/>
              <a:t>WOF</a:t>
            </a:r>
            <a:endParaRPr lang="pl-PL" sz="1400" dirty="0"/>
          </a:p>
        </p:txBody>
      </p:sp>
      <p:graphicFrame>
        <p:nvGraphicFramePr>
          <p:cNvPr id="14" name="Wykres 13"/>
          <p:cNvGraphicFramePr/>
          <p:nvPr>
            <p:extLst>
              <p:ext uri="{D42A27DB-BD31-4B8C-83A1-F6EECF244321}">
                <p14:modId xmlns:p14="http://schemas.microsoft.com/office/powerpoint/2010/main" val="2817635391"/>
              </p:ext>
            </p:extLst>
          </p:nvPr>
        </p:nvGraphicFramePr>
        <p:xfrm>
          <a:off x="5294205" y="500419"/>
          <a:ext cx="3816424" cy="36724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7021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az 11" descr="C:\Users\AGNIES~1\AppData\Local\Temp\Mapa 1_AKTUALIZACJA_16.10_final-1.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957950"/>
            <a:ext cx="4715688" cy="4722378"/>
          </a:xfrm>
          <a:prstGeom prst="rect">
            <a:avLst/>
          </a:prstGeom>
          <a:noFill/>
          <a:ln>
            <a:noFill/>
          </a:ln>
        </p:spPr>
      </p:pic>
      <p:sp>
        <p:nvSpPr>
          <p:cNvPr id="2" name="Symbol zastępczy numeru slajdu 1"/>
          <p:cNvSpPr>
            <a:spLocks noGrp="1"/>
          </p:cNvSpPr>
          <p:nvPr>
            <p:ph type="sldNum" sz="quarter" idx="12"/>
          </p:nvPr>
        </p:nvSpPr>
        <p:spPr/>
        <p:txBody>
          <a:bodyPr/>
          <a:lstStyle/>
          <a:p>
            <a:fld id="{05FE5980-90E2-4549-B1B7-63C376D607EF}" type="slidenum">
              <a:rPr lang="pl-PL" smtClean="0"/>
              <a:t>4</a:t>
            </a:fld>
            <a:endParaRPr lang="pl-PL"/>
          </a:p>
        </p:txBody>
      </p:sp>
      <p:sp>
        <p:nvSpPr>
          <p:cNvPr id="3" name="Rectangle 2"/>
          <p:cNvSpPr>
            <a:spLocks noChangeArrowheads="1"/>
          </p:cNvSpPr>
          <p:nvPr/>
        </p:nvSpPr>
        <p:spPr bwMode="auto">
          <a:xfrm>
            <a:off x="144344" y="537295"/>
            <a:ext cx="8820980"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pl-PL" altLang="pl-PL" sz="1300" dirty="0">
                <a:ea typeface="Calibri" pitchFamily="34" charset="0"/>
                <a:cs typeface="Arial" pitchFamily="34" charset="0"/>
              </a:rPr>
              <a:t>Przegląd wdrażania projektów RIT wskazuje na ich znaczny postęp realizacyjny we wszystkich subregionach. Do dnia 30.06.2018 roku </a:t>
            </a:r>
            <a:r>
              <a:rPr lang="pl-PL" altLang="pl-PL" sz="1300" b="1" dirty="0">
                <a:ea typeface="Calibri" pitchFamily="34" charset="0"/>
                <a:cs typeface="Arial" pitchFamily="34" charset="0"/>
              </a:rPr>
              <a:t>najwięcej projektów realizowanych jest w subregionie ostrołęckim (26 projektów) i subregionie ciechanowskim (19 projektów). </a:t>
            </a:r>
            <a:endParaRPr lang="pl-PL" altLang="pl-PL" sz="1300" b="1" dirty="0" smtClean="0">
              <a:ea typeface="Calibri" pitchFamily="34" charset="0"/>
              <a:cs typeface="Arial" pitchFamily="34" charset="0"/>
            </a:endParaRPr>
          </a:p>
          <a:p>
            <a:pPr lvl="0" algn="just" fontAlgn="base">
              <a:spcBef>
                <a:spcPts val="600"/>
              </a:spcBef>
              <a:spcAft>
                <a:spcPct val="0"/>
              </a:spcAft>
            </a:pPr>
            <a:r>
              <a:rPr lang="pl-PL" altLang="pl-PL" sz="1300" b="1" dirty="0" smtClean="0">
                <a:ea typeface="Calibri" pitchFamily="34" charset="0"/>
                <a:cs typeface="Arial" pitchFamily="34" charset="0"/>
              </a:rPr>
              <a:t>Wyjątek </a:t>
            </a:r>
            <a:r>
              <a:rPr lang="pl-PL" altLang="pl-PL" sz="1300" b="1" dirty="0">
                <a:ea typeface="Calibri" pitchFamily="34" charset="0"/>
                <a:cs typeface="Arial" pitchFamily="34" charset="0"/>
              </a:rPr>
              <a:t>stanowi subregion radomski</a:t>
            </a:r>
            <a:r>
              <a:rPr lang="pl-PL" altLang="pl-PL" sz="1300" dirty="0">
                <a:ea typeface="Calibri" pitchFamily="34" charset="0"/>
                <a:cs typeface="Arial" pitchFamily="34" charset="0"/>
              </a:rPr>
              <a:t>, w którym odnotowano do dnia 30.06.2018 roku mniej niż 10% skuteczność realizacji </a:t>
            </a:r>
            <a:r>
              <a:rPr lang="pl-PL" altLang="pl-PL" sz="1300" dirty="0" smtClean="0">
                <a:ea typeface="Calibri" pitchFamily="34" charset="0"/>
                <a:cs typeface="Arial" pitchFamily="34" charset="0"/>
              </a:rPr>
              <a:t>założeń Planów </a:t>
            </a:r>
            <a:r>
              <a:rPr lang="pl-PL" altLang="pl-PL" sz="1300" dirty="0">
                <a:ea typeface="Calibri" pitchFamily="34" charset="0"/>
                <a:cs typeface="Arial" pitchFamily="34" charset="0"/>
              </a:rPr>
              <a:t>I</a:t>
            </a:r>
            <a:r>
              <a:rPr lang="pl-PL" altLang="pl-PL" sz="1300" dirty="0" smtClean="0">
                <a:ea typeface="Calibri" pitchFamily="34" charset="0"/>
                <a:cs typeface="Arial" pitchFamily="34" charset="0"/>
              </a:rPr>
              <a:t>nwestycyjnych, która wynika z opóźnień organizacyjnych i realizacyjnych. Problem dotyczy modyfikacji Planu </a:t>
            </a:r>
            <a:r>
              <a:rPr lang="pl-PL" altLang="pl-PL" sz="1300" dirty="0">
                <a:ea typeface="Calibri" pitchFamily="34" charset="0"/>
                <a:cs typeface="Arial" pitchFamily="34" charset="0"/>
              </a:rPr>
              <a:t>I</a:t>
            </a:r>
            <a:r>
              <a:rPr lang="pl-PL" altLang="pl-PL" sz="1300" dirty="0" smtClean="0">
                <a:ea typeface="Calibri" pitchFamily="34" charset="0"/>
                <a:cs typeface="Arial" pitchFamily="34" charset="0"/>
              </a:rPr>
              <a:t>nwestycyjnego w latach 2017/2018, kiedy dodatkowo ujęto w nim liczne zadania związane ze wsparciem infrastruktury ochrony zdrowia, podczas gdy zadania te nie będą miały możliwości realizacji z powodu wyczerpania alokacji na działanie 6.1. RPO WM w obszarze wsparcia szpitalnictwa. </a:t>
            </a:r>
            <a:endParaRPr lang="pl-PL" altLang="pl-PL" sz="1300" dirty="0">
              <a:cs typeface="Arial" pitchFamily="34" charset="0"/>
            </a:endParaRPr>
          </a:p>
        </p:txBody>
      </p:sp>
      <p:sp>
        <p:nvSpPr>
          <p:cNvPr id="7" name="Prostokąt 6"/>
          <p:cNvSpPr/>
          <p:nvPr/>
        </p:nvSpPr>
        <p:spPr>
          <a:xfrm>
            <a:off x="51877" y="116632"/>
            <a:ext cx="8692123" cy="523220"/>
          </a:xfrm>
          <a:prstGeom prst="rect">
            <a:avLst/>
          </a:prstGeom>
        </p:spPr>
        <p:txBody>
          <a:bodyPr wrap="none">
            <a:spAutoFit/>
          </a:bodyPr>
          <a:lstStyle/>
          <a:p>
            <a:r>
              <a:rPr lang="pl-PL" sz="2400" b="1" dirty="0">
                <a:solidFill>
                  <a:srgbClr val="0070C0"/>
                </a:solidFill>
              </a:rPr>
              <a:t>REGIONALNE INWESTYCJE TERYTORIALNE – POSTĘPY WDRAŻANIA</a:t>
            </a:r>
            <a:r>
              <a:rPr lang="pl-PL" sz="2800" b="1" dirty="0">
                <a:solidFill>
                  <a:srgbClr val="0070C0"/>
                </a:solidFill>
              </a:rPr>
              <a:t> </a:t>
            </a:r>
          </a:p>
        </p:txBody>
      </p:sp>
      <p:cxnSp>
        <p:nvCxnSpPr>
          <p:cNvPr id="8" name="Łącznik prostoliniowy 7"/>
          <p:cNvCxnSpPr/>
          <p:nvPr/>
        </p:nvCxnSpPr>
        <p:spPr>
          <a:xfrm>
            <a:off x="51877" y="548680"/>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5076056" y="2492896"/>
            <a:ext cx="3667944" cy="2246769"/>
          </a:xfrm>
          <a:prstGeom prst="rect">
            <a:avLst/>
          </a:prstGeom>
          <a:noFill/>
        </p:spPr>
        <p:txBody>
          <a:bodyPr wrap="square" rtlCol="0">
            <a:spAutoFit/>
          </a:bodyPr>
          <a:lstStyle/>
          <a:p>
            <a:r>
              <a:rPr lang="pl-PL" sz="1400" dirty="0"/>
              <a:t>Do dnia 30.06.2018 roku </a:t>
            </a:r>
            <a:r>
              <a:rPr lang="pl-PL" sz="1400" b="1" dirty="0"/>
              <a:t>zrealizowano wszystkie założone interwencje w obszarze wsparcia terenów inwestycyjnych </a:t>
            </a:r>
            <a:r>
              <a:rPr lang="pl-PL" sz="1400" dirty="0"/>
              <a:t>(Poddziałanie 3.1.2.  Rozwój MŚP), </a:t>
            </a:r>
            <a:r>
              <a:rPr lang="pl-PL" sz="1400" b="1" dirty="0"/>
              <a:t>niemal wszystkie planowane inwestycje w obszarze e-usług</a:t>
            </a:r>
            <a:r>
              <a:rPr lang="pl-PL" sz="1400" dirty="0"/>
              <a:t> (Poddziałanie 2.1.1. E-usługi dla Mazowsza) i </a:t>
            </a:r>
            <a:r>
              <a:rPr lang="pl-PL" sz="1400" b="1" dirty="0"/>
              <a:t>dziedzictwa kulturowego</a:t>
            </a:r>
            <a:r>
              <a:rPr lang="pl-PL" sz="1400" dirty="0"/>
              <a:t> (Działanie 5.3.Dziedzictwo kulturowe). Znaczny jest także postęp w kontraktacji projektów RIT z obszaru </a:t>
            </a:r>
            <a:r>
              <a:rPr lang="pl-PL" sz="1400" b="1" dirty="0"/>
              <a:t>infrastruktury drogowej</a:t>
            </a:r>
            <a:r>
              <a:rPr lang="pl-PL" sz="1400" dirty="0"/>
              <a:t> i </a:t>
            </a:r>
            <a:r>
              <a:rPr lang="pl-PL" sz="1400" b="1" dirty="0"/>
              <a:t>rewitalizacji</a:t>
            </a:r>
            <a:r>
              <a:rPr lang="pl-PL" sz="1400" dirty="0"/>
              <a:t>.</a:t>
            </a:r>
          </a:p>
        </p:txBody>
      </p:sp>
      <p:grpSp>
        <p:nvGrpSpPr>
          <p:cNvPr id="16" name="Grupa 15"/>
          <p:cNvGrpSpPr/>
          <p:nvPr/>
        </p:nvGrpSpPr>
        <p:grpSpPr>
          <a:xfrm>
            <a:off x="5220072" y="5157192"/>
            <a:ext cx="3296800" cy="1224136"/>
            <a:chOff x="3094676" y="106"/>
            <a:chExt cx="2710901" cy="1396400"/>
          </a:xfrm>
          <a:scene3d>
            <a:camera prst="orthographicFront">
              <a:rot lat="0" lon="0" rev="0"/>
            </a:camera>
            <a:lightRig rig="contrasting" dir="t">
              <a:rot lat="0" lon="0" rev="7800000"/>
            </a:lightRig>
          </a:scene3d>
        </p:grpSpPr>
        <p:sp>
          <p:nvSpPr>
            <p:cNvPr id="17" name="Prostokąt 16"/>
            <p:cNvSpPr/>
            <p:nvPr/>
          </p:nvSpPr>
          <p:spPr>
            <a:xfrm>
              <a:off x="3094676" y="106"/>
              <a:ext cx="2710901" cy="1396400"/>
            </a:xfrm>
            <a:prstGeom prst="rect">
              <a:avLst/>
            </a:prstGeom>
            <a:ln>
              <a:noFill/>
            </a:ln>
            <a:effectLst/>
            <a:sp3d>
              <a:bevelT w="139700" h="139700"/>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8" name="Prostokąt 17"/>
            <p:cNvSpPr/>
            <p:nvPr/>
          </p:nvSpPr>
          <p:spPr>
            <a:xfrm>
              <a:off x="3094676" y="106"/>
              <a:ext cx="2710901" cy="1396400"/>
            </a:xfrm>
            <a:prstGeom prst="rect">
              <a:avLst/>
            </a:prstGeom>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l-PL" sz="1100" kern="1200" dirty="0"/>
                <a:t>Liczba projektów RIT  realizowana: </a:t>
              </a:r>
              <a:br>
                <a:rPr lang="pl-PL" sz="1100" kern="1200" dirty="0"/>
              </a:br>
              <a:r>
                <a:rPr lang="pl-PL" sz="1600" b="1" dirty="0"/>
                <a:t>8</a:t>
              </a:r>
              <a:r>
                <a:rPr lang="pl-PL" sz="1600" b="1" kern="1200" dirty="0"/>
                <a:t>2</a:t>
              </a:r>
            </a:p>
            <a:p>
              <a:pPr lvl="0" algn="ctr" defTabSz="488950">
                <a:lnSpc>
                  <a:spcPct val="90000"/>
                </a:lnSpc>
                <a:spcBef>
                  <a:spcPct val="0"/>
                </a:spcBef>
                <a:spcAft>
                  <a:spcPct val="35000"/>
                </a:spcAft>
              </a:pPr>
              <a:r>
                <a:rPr lang="pl-PL" sz="1100" b="0" kern="1200" dirty="0"/>
                <a:t>Wartość projektów realizowanych: </a:t>
              </a:r>
              <a:br>
                <a:rPr lang="pl-PL" sz="1100" b="0" kern="1200" dirty="0"/>
              </a:br>
              <a:r>
                <a:rPr lang="pl-PL" sz="1600" b="1" kern="1200" dirty="0"/>
                <a:t>1,158 mld zł</a:t>
              </a:r>
            </a:p>
          </p:txBody>
        </p:sp>
      </p:grpSp>
      <p:sp>
        <p:nvSpPr>
          <p:cNvPr id="22" name="Rectangle 3"/>
          <p:cNvSpPr>
            <a:spLocks noChangeArrowheads="1"/>
          </p:cNvSpPr>
          <p:nvPr/>
        </p:nvSpPr>
        <p:spPr bwMode="auto">
          <a:xfrm>
            <a:off x="144344" y="6553370"/>
            <a:ext cx="545185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050" b="0" i="1" u="none" strike="noStrike" cap="none" normalizeH="0" baseline="0" dirty="0">
                <a:ln>
                  <a:noFill/>
                </a:ln>
                <a:solidFill>
                  <a:schemeClr val="tx1"/>
                </a:solidFill>
                <a:effectLst/>
                <a:latin typeface="Lato" pitchFamily="34" charset="0"/>
                <a:ea typeface="Calibri" pitchFamily="34" charset="0"/>
                <a:cs typeface="Arial" pitchFamily="34" charset="0"/>
              </a:rPr>
              <a:t>Źródło: opracowanie </a:t>
            </a:r>
            <a:r>
              <a:rPr kumimoji="0" lang="pl-PL" altLang="pl-PL" sz="1050" b="0" i="1" u="none" strike="noStrike" cap="none" normalizeH="0" baseline="0" dirty="0" smtClean="0">
                <a:ln>
                  <a:noFill/>
                </a:ln>
                <a:solidFill>
                  <a:schemeClr val="tx1"/>
                </a:solidFill>
                <a:effectLst/>
                <a:latin typeface="Lato" pitchFamily="34" charset="0"/>
                <a:ea typeface="Calibri" pitchFamily="34" charset="0"/>
                <a:cs typeface="Arial" pitchFamily="34" charset="0"/>
              </a:rPr>
              <a:t>własne</a:t>
            </a:r>
            <a:r>
              <a:rPr kumimoji="0" lang="pl-PL" altLang="pl-PL" sz="1050" b="0" i="1" u="none" strike="noStrike" cap="none" normalizeH="0" dirty="0" smtClean="0">
                <a:ln>
                  <a:noFill/>
                </a:ln>
                <a:solidFill>
                  <a:schemeClr val="tx1"/>
                </a:solidFill>
                <a:effectLst/>
                <a:latin typeface="Lato" pitchFamily="34" charset="0"/>
                <a:ea typeface="Calibri" pitchFamily="34" charset="0"/>
                <a:cs typeface="Arial" pitchFamily="34" charset="0"/>
              </a:rPr>
              <a:t> na podst. bazy SL2014,  </a:t>
            </a:r>
            <a:r>
              <a:rPr kumimoji="0" lang="pl-PL" altLang="pl-PL" sz="1050" b="0" i="1" u="none" strike="noStrike" cap="none" normalizeH="0" dirty="0">
                <a:ln>
                  <a:noFill/>
                </a:ln>
                <a:solidFill>
                  <a:schemeClr val="tx1"/>
                </a:solidFill>
                <a:effectLst/>
                <a:latin typeface="Lato" pitchFamily="34" charset="0"/>
                <a:ea typeface="Calibri" pitchFamily="34" charset="0"/>
                <a:cs typeface="Arial" pitchFamily="34" charset="0"/>
              </a:rPr>
              <a:t>stan na dzień 30.06.2018</a:t>
            </a:r>
            <a:endParaRPr kumimoji="0" lang="pl-PL" altLang="pl-PL"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60778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az 10" descr="C:\Users\AGNIES~1\AppData\Local\Temp\Mapa 4_proba.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08720"/>
            <a:ext cx="6718448" cy="4752528"/>
          </a:xfrm>
          <a:prstGeom prst="rect">
            <a:avLst/>
          </a:prstGeom>
          <a:noFill/>
          <a:ln>
            <a:noFill/>
          </a:ln>
        </p:spPr>
      </p:pic>
      <p:sp>
        <p:nvSpPr>
          <p:cNvPr id="4" name="Symbol zastępczy numeru slajdu 3"/>
          <p:cNvSpPr>
            <a:spLocks noGrp="1"/>
          </p:cNvSpPr>
          <p:nvPr>
            <p:ph type="sldNum" sz="quarter" idx="12"/>
          </p:nvPr>
        </p:nvSpPr>
        <p:spPr/>
        <p:txBody>
          <a:bodyPr/>
          <a:lstStyle/>
          <a:p>
            <a:fld id="{05FE5980-90E2-4549-B1B7-63C376D607EF}" type="slidenum">
              <a:rPr lang="pl-PL" smtClean="0"/>
              <a:t>5</a:t>
            </a:fld>
            <a:endParaRPr lang="pl-PL"/>
          </a:p>
        </p:txBody>
      </p:sp>
      <p:sp>
        <p:nvSpPr>
          <p:cNvPr id="6" name="Prostokąt 5"/>
          <p:cNvSpPr/>
          <p:nvPr/>
        </p:nvSpPr>
        <p:spPr>
          <a:xfrm>
            <a:off x="107504" y="188640"/>
            <a:ext cx="9217024" cy="400110"/>
          </a:xfrm>
          <a:prstGeom prst="rect">
            <a:avLst/>
          </a:prstGeom>
        </p:spPr>
        <p:txBody>
          <a:bodyPr wrap="square">
            <a:spAutoFit/>
          </a:bodyPr>
          <a:lstStyle/>
          <a:p>
            <a:r>
              <a:rPr lang="pl-PL" sz="2000" b="1" dirty="0">
                <a:solidFill>
                  <a:schemeClr val="accent1"/>
                </a:solidFill>
              </a:rPr>
              <a:t>Zakres wsparcia w podejściu zintegrowanym w RPO w województwach Polski</a:t>
            </a:r>
          </a:p>
        </p:txBody>
      </p:sp>
      <p:sp>
        <p:nvSpPr>
          <p:cNvPr id="7" name="Prostokąt 6"/>
          <p:cNvSpPr/>
          <p:nvPr/>
        </p:nvSpPr>
        <p:spPr>
          <a:xfrm>
            <a:off x="251520" y="6042390"/>
            <a:ext cx="5688632" cy="1015663"/>
          </a:xfrm>
          <a:prstGeom prst="rect">
            <a:avLst/>
          </a:prstGeom>
        </p:spPr>
        <p:txBody>
          <a:bodyPr wrap="square">
            <a:spAutoFit/>
          </a:bodyPr>
          <a:lstStyle/>
          <a:p>
            <a:r>
              <a:rPr lang="pl-PL" sz="1100" dirty="0"/>
              <a:t>Źródło: opracowanie własne na podstawie zapisów dokumentów programowych RPO województw Polski</a:t>
            </a:r>
            <a:r>
              <a:rPr lang="pl-PL" sz="1100" dirty="0" smtClean="0"/>
              <a:t>.</a:t>
            </a:r>
          </a:p>
          <a:p>
            <a:pPr>
              <a:spcBef>
                <a:spcPts val="600"/>
              </a:spcBef>
            </a:pPr>
            <a:r>
              <a:rPr lang="pl-PL" sz="1100" i="1" dirty="0"/>
              <a:t>UWAGA: </a:t>
            </a:r>
            <a:r>
              <a:rPr lang="pl-PL" sz="1100" i="1" dirty="0" smtClean="0"/>
              <a:t>Alokację RIT przyjęto, jako  sumę zakontraktowanych środków na projekty wynikających z Planów inwestycyjnych</a:t>
            </a:r>
          </a:p>
          <a:p>
            <a:endParaRPr lang="pl-PL" sz="1100" dirty="0"/>
          </a:p>
        </p:txBody>
      </p:sp>
      <p:sp>
        <p:nvSpPr>
          <p:cNvPr id="8" name="Prostokąt 7"/>
          <p:cNvSpPr/>
          <p:nvPr/>
        </p:nvSpPr>
        <p:spPr>
          <a:xfrm>
            <a:off x="5292079" y="2492896"/>
            <a:ext cx="3716957" cy="3693319"/>
          </a:xfrm>
          <a:prstGeom prst="rect">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pl-PL" sz="1400" dirty="0" smtClean="0">
                <a:solidFill>
                  <a:schemeClr val="tx1"/>
                </a:solidFill>
              </a:rPr>
              <a:t>Województwo Mazowieckie </a:t>
            </a:r>
            <a:r>
              <a:rPr lang="pl-PL" sz="1400" b="1" dirty="0" smtClean="0">
                <a:solidFill>
                  <a:schemeClr val="tx1"/>
                </a:solidFill>
              </a:rPr>
              <a:t>znajduje się na 4 miejscu w kraju pod względem uwzględnienia podejścia zintegrowanego w </a:t>
            </a:r>
            <a:r>
              <a:rPr lang="pl-PL" sz="1400" b="1" dirty="0">
                <a:solidFill>
                  <a:schemeClr val="tx1"/>
                </a:solidFill>
              </a:rPr>
              <a:t>ogóle </a:t>
            </a:r>
            <a:r>
              <a:rPr lang="pl-PL" sz="1400" b="1" dirty="0" smtClean="0">
                <a:solidFill>
                  <a:schemeClr val="tx1"/>
                </a:solidFill>
              </a:rPr>
              <a:t>alokacji</a:t>
            </a:r>
            <a:r>
              <a:rPr lang="pl-PL" sz="1400" dirty="0" smtClean="0">
                <a:solidFill>
                  <a:schemeClr val="tx1"/>
                </a:solidFill>
              </a:rPr>
              <a:t>. </a:t>
            </a:r>
          </a:p>
          <a:p>
            <a:pPr>
              <a:spcBef>
                <a:spcPts val="600"/>
              </a:spcBef>
            </a:pPr>
            <a:r>
              <a:rPr lang="pl-PL" sz="1400" dirty="0" smtClean="0">
                <a:solidFill>
                  <a:schemeClr val="tx1"/>
                </a:solidFill>
              </a:rPr>
              <a:t>Stopień koncentracji wsparcia w ramach podejścia zintegrowanego jest w regionie mazowieckim na poziomie średnim w skali kraju.</a:t>
            </a:r>
          </a:p>
          <a:p>
            <a:pPr>
              <a:spcBef>
                <a:spcPts val="600"/>
              </a:spcBef>
            </a:pPr>
            <a:r>
              <a:rPr lang="pl-PL" sz="1400" dirty="0" smtClean="0">
                <a:solidFill>
                  <a:schemeClr val="tx1"/>
                </a:solidFill>
              </a:rPr>
              <a:t>Analiza </a:t>
            </a:r>
            <a:r>
              <a:rPr lang="pl-PL" sz="1400" dirty="0">
                <a:solidFill>
                  <a:schemeClr val="tx1"/>
                </a:solidFill>
              </a:rPr>
              <a:t>porównawcza województw pod względem doboru obszarów wsparcia </a:t>
            </a:r>
            <a:r>
              <a:rPr lang="pl-PL" sz="1400" dirty="0" smtClean="0">
                <a:solidFill>
                  <a:schemeClr val="tx1"/>
                </a:solidFill>
              </a:rPr>
              <a:t>terytorialnego wskazuje</a:t>
            </a:r>
            <a:r>
              <a:rPr lang="pl-PL" sz="1400" dirty="0">
                <a:solidFill>
                  <a:schemeClr val="tx1"/>
                </a:solidFill>
              </a:rPr>
              <a:t>, że </a:t>
            </a:r>
            <a:r>
              <a:rPr lang="pl-PL" sz="1400" b="1" dirty="0">
                <a:solidFill>
                  <a:schemeClr val="tx1"/>
                </a:solidFill>
              </a:rPr>
              <a:t>największa liczba projektów podejścia zintegrowanego dotyczy modernizacji infrastruktury publicznej</a:t>
            </a:r>
            <a:r>
              <a:rPr lang="pl-PL" sz="1400" dirty="0">
                <a:solidFill>
                  <a:schemeClr val="tx1"/>
                </a:solidFill>
              </a:rPr>
              <a:t> dla celów efektywności energetycznej (w tym zwłaszcza termomodernizacja), </a:t>
            </a:r>
            <a:r>
              <a:rPr lang="pl-PL" sz="1400" b="1" dirty="0">
                <a:solidFill>
                  <a:schemeClr val="tx1"/>
                </a:solidFill>
              </a:rPr>
              <a:t>edukacji</a:t>
            </a:r>
            <a:r>
              <a:rPr lang="pl-PL" sz="1400" dirty="0">
                <a:solidFill>
                  <a:schemeClr val="tx1"/>
                </a:solidFill>
              </a:rPr>
              <a:t> na poziomie od przedszkolnej do średniej, </a:t>
            </a:r>
            <a:r>
              <a:rPr lang="pl-PL" sz="1400" b="1" dirty="0">
                <a:solidFill>
                  <a:schemeClr val="tx1"/>
                </a:solidFill>
              </a:rPr>
              <a:t>transportu miejskiego</a:t>
            </a:r>
            <a:r>
              <a:rPr lang="pl-PL" sz="1400" dirty="0">
                <a:solidFill>
                  <a:schemeClr val="tx1"/>
                </a:solidFill>
              </a:rPr>
              <a:t>, </a:t>
            </a:r>
            <a:r>
              <a:rPr lang="pl-PL" sz="1400" b="1" dirty="0">
                <a:solidFill>
                  <a:schemeClr val="tx1"/>
                </a:solidFill>
              </a:rPr>
              <a:t>rynku pracy </a:t>
            </a:r>
            <a:r>
              <a:rPr lang="pl-PL" sz="1400" dirty="0">
                <a:solidFill>
                  <a:schemeClr val="tx1"/>
                </a:solidFill>
              </a:rPr>
              <a:t>i </a:t>
            </a:r>
            <a:r>
              <a:rPr lang="pl-PL" sz="1400" b="1" dirty="0">
                <a:solidFill>
                  <a:schemeClr val="tx1"/>
                </a:solidFill>
              </a:rPr>
              <a:t>dostępu do usług publicznych </a:t>
            </a:r>
            <a:r>
              <a:rPr lang="pl-PL" sz="1400" dirty="0">
                <a:solidFill>
                  <a:schemeClr val="tx1"/>
                </a:solidFill>
              </a:rPr>
              <a:t>(w tym ochrony zdrowia). </a:t>
            </a:r>
          </a:p>
        </p:txBody>
      </p:sp>
      <p:cxnSp>
        <p:nvCxnSpPr>
          <p:cNvPr id="9" name="Łącznik prostoliniowy 8"/>
          <p:cNvCxnSpPr/>
          <p:nvPr/>
        </p:nvCxnSpPr>
        <p:spPr>
          <a:xfrm flipV="1">
            <a:off x="251520" y="620688"/>
            <a:ext cx="8640960" cy="72008"/>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3420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6</a:t>
            </a:fld>
            <a:endParaRPr lang="pl-PL"/>
          </a:p>
        </p:txBody>
      </p:sp>
      <p:sp>
        <p:nvSpPr>
          <p:cNvPr id="5" name="Prostokąt 4"/>
          <p:cNvSpPr/>
          <p:nvPr/>
        </p:nvSpPr>
        <p:spPr>
          <a:xfrm>
            <a:off x="51877" y="116632"/>
            <a:ext cx="8141011" cy="461665"/>
          </a:xfrm>
          <a:prstGeom prst="rect">
            <a:avLst/>
          </a:prstGeom>
        </p:spPr>
        <p:txBody>
          <a:bodyPr wrap="none">
            <a:spAutoFit/>
          </a:bodyPr>
          <a:lstStyle/>
          <a:p>
            <a:r>
              <a:rPr lang="pl-PL" sz="2400" b="1" dirty="0">
                <a:solidFill>
                  <a:srgbClr val="0070C0"/>
                </a:solidFill>
              </a:rPr>
              <a:t>OCENA ZASIĘGU GEOGRAFICZNEGO INSTRUMENTÓW ZIT I RIT </a:t>
            </a:r>
          </a:p>
        </p:txBody>
      </p:sp>
      <p:cxnSp>
        <p:nvCxnSpPr>
          <p:cNvPr id="6" name="Łącznik prostoliniowy 5"/>
          <p:cNvCxnSpPr/>
          <p:nvPr/>
        </p:nvCxnSpPr>
        <p:spPr>
          <a:xfrm>
            <a:off x="107504" y="639852"/>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3304061421"/>
              </p:ext>
            </p:extLst>
          </p:nvPr>
        </p:nvGraphicFramePr>
        <p:xfrm>
          <a:off x="683568" y="1268760"/>
          <a:ext cx="770485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838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7</a:t>
            </a:fld>
            <a:endParaRPr lang="pl-PL"/>
          </a:p>
        </p:txBody>
      </p:sp>
      <p:sp>
        <p:nvSpPr>
          <p:cNvPr id="5" name="Prostokąt 4"/>
          <p:cNvSpPr/>
          <p:nvPr/>
        </p:nvSpPr>
        <p:spPr>
          <a:xfrm>
            <a:off x="51877" y="116632"/>
            <a:ext cx="3235437" cy="461665"/>
          </a:xfrm>
          <a:prstGeom prst="rect">
            <a:avLst/>
          </a:prstGeom>
        </p:spPr>
        <p:txBody>
          <a:bodyPr wrap="none">
            <a:spAutoFit/>
          </a:bodyPr>
          <a:lstStyle/>
          <a:p>
            <a:r>
              <a:rPr lang="pl-PL" sz="2400" b="1" dirty="0">
                <a:solidFill>
                  <a:srgbClr val="0070C0"/>
                </a:solidFill>
              </a:rPr>
              <a:t>Wnioski i rekomendacje</a:t>
            </a:r>
          </a:p>
        </p:txBody>
      </p:sp>
      <p:cxnSp>
        <p:nvCxnSpPr>
          <p:cNvPr id="6" name="Łącznik prostoliniowy 5"/>
          <p:cNvCxnSpPr/>
          <p:nvPr/>
        </p:nvCxnSpPr>
        <p:spPr>
          <a:xfrm>
            <a:off x="0" y="692696"/>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3" name="Tabela 2"/>
          <p:cNvGraphicFramePr>
            <a:graphicFrameLocks noGrp="1"/>
          </p:cNvGraphicFramePr>
          <p:nvPr>
            <p:extLst>
              <p:ext uri="{D42A27DB-BD31-4B8C-83A1-F6EECF244321}">
                <p14:modId xmlns:p14="http://schemas.microsoft.com/office/powerpoint/2010/main" val="93897616"/>
              </p:ext>
            </p:extLst>
          </p:nvPr>
        </p:nvGraphicFramePr>
        <p:xfrm>
          <a:off x="51877" y="836712"/>
          <a:ext cx="9019709" cy="5704168"/>
        </p:xfrm>
        <a:graphic>
          <a:graphicData uri="http://schemas.openxmlformats.org/drawingml/2006/table">
            <a:tbl>
              <a:tblPr firstRow="1" firstCol="1" bandRow="1"/>
              <a:tblGrid>
                <a:gridCol w="336357"/>
                <a:gridCol w="4437683"/>
                <a:gridCol w="4245669"/>
              </a:tblGrid>
              <a:tr h="354816">
                <a:tc>
                  <a:txBody>
                    <a:bodyPr/>
                    <a:lstStyle/>
                    <a:p>
                      <a:pPr algn="ctr">
                        <a:lnSpc>
                          <a:spcPct val="110000"/>
                        </a:lnSpc>
                        <a:spcBef>
                          <a:spcPts val="600"/>
                        </a:spcBef>
                        <a:spcAft>
                          <a:spcPts val="600"/>
                        </a:spcAft>
                      </a:pPr>
                      <a:r>
                        <a:rPr lang="pl-PL" sz="900" dirty="0">
                          <a:solidFill>
                            <a:schemeClr val="bg1"/>
                          </a:solidFill>
                          <a:effectLst/>
                          <a:latin typeface="Lato"/>
                          <a:ea typeface="Times New Roman"/>
                          <a:cs typeface="Times New Roman"/>
                        </a:rPr>
                        <a:t>L.p.</a:t>
                      </a:r>
                    </a:p>
                  </a:txBody>
                  <a:tcPr marL="67901" marR="679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lnSpc>
                          <a:spcPct val="110000"/>
                        </a:lnSpc>
                        <a:spcBef>
                          <a:spcPts val="600"/>
                        </a:spcBef>
                        <a:spcAft>
                          <a:spcPts val="600"/>
                        </a:spcAft>
                      </a:pPr>
                      <a:r>
                        <a:rPr lang="pl-PL" sz="900" dirty="0">
                          <a:solidFill>
                            <a:schemeClr val="bg1"/>
                          </a:solidFill>
                          <a:effectLst/>
                          <a:latin typeface="Lato"/>
                          <a:ea typeface="Times New Roman"/>
                          <a:cs typeface="Times New Roman"/>
                        </a:rPr>
                        <a:t>Treść wniosku</a:t>
                      </a:r>
                    </a:p>
                  </a:txBody>
                  <a:tcPr marL="67901" marR="679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c>
                  <a:txBody>
                    <a:bodyPr/>
                    <a:lstStyle/>
                    <a:p>
                      <a:pPr algn="ctr">
                        <a:lnSpc>
                          <a:spcPct val="110000"/>
                        </a:lnSpc>
                        <a:spcBef>
                          <a:spcPts val="600"/>
                        </a:spcBef>
                        <a:spcAft>
                          <a:spcPts val="600"/>
                        </a:spcAft>
                      </a:pPr>
                      <a:r>
                        <a:rPr lang="pl-PL" sz="900" dirty="0">
                          <a:solidFill>
                            <a:schemeClr val="bg1"/>
                          </a:solidFill>
                          <a:effectLst/>
                          <a:latin typeface="Lato"/>
                          <a:ea typeface="Times New Roman"/>
                          <a:cs typeface="Times New Roman"/>
                        </a:rPr>
                        <a:t>Treść rekomendacji </a:t>
                      </a:r>
                    </a:p>
                  </a:txBody>
                  <a:tcPr marL="67901" marR="67901"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00000"/>
                    </a:solidFill>
                  </a:tcPr>
                </a:tc>
              </a:tr>
              <a:tr h="3200512">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1.</a:t>
                      </a:r>
                      <a:r>
                        <a:rPr lang="pl-PL" sz="1000" dirty="0">
                          <a:effectLst/>
                          <a:latin typeface="Lato"/>
                          <a:ea typeface="Times New Roman"/>
                          <a:cs typeface="Times New Roman"/>
                        </a:rPr>
                        <a: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1000" dirty="0">
                          <a:solidFill>
                            <a:schemeClr val="tx1"/>
                          </a:solidFill>
                          <a:effectLst/>
                          <a:latin typeface="Lato"/>
                          <a:ea typeface="Times New Roman"/>
                          <a:cs typeface="Times New Roman"/>
                        </a:rPr>
                        <a:t>Występuje zagrożenie nieosiągnięcia celów końcowych Poddziałania 8.3.2. RPO WM, wyrażanych wskaźnikiem rezultatu efektywności zatrudnieniowej i wskaźnikiem postępu </a:t>
                      </a:r>
                      <a:r>
                        <a:rPr lang="pl-PL" sz="1000" dirty="0" smtClean="0">
                          <a:solidFill>
                            <a:schemeClr val="tx1"/>
                          </a:solidFill>
                          <a:effectLst/>
                          <a:latin typeface="Lato"/>
                          <a:ea typeface="Times New Roman"/>
                          <a:cs typeface="Times New Roman"/>
                        </a:rPr>
                        <a:t>finansowego</a:t>
                      </a:r>
                      <a:r>
                        <a:rPr lang="pl-PL" sz="1000" baseline="0" dirty="0" smtClean="0">
                          <a:solidFill>
                            <a:schemeClr val="tx1"/>
                          </a:solidFill>
                          <a:effectLst/>
                          <a:latin typeface="Lato"/>
                          <a:ea typeface="Times New Roman"/>
                          <a:cs typeface="Times New Roman"/>
                        </a:rPr>
                        <a:t> – Liczba osób pozostających bez pracy, które znalazły pracę lub poszukują pracy po opuszczeniu programu i wskaźnikiem postępu finansowego, mierzonego wartością certyfikowanych wydatków w relacji do alokacji na to poddziałanie.</a:t>
                      </a:r>
                    </a:p>
                    <a:p>
                      <a:pPr>
                        <a:lnSpc>
                          <a:spcPct val="110000"/>
                        </a:lnSpc>
                        <a:spcBef>
                          <a:spcPts val="600"/>
                        </a:spcBef>
                        <a:spcAft>
                          <a:spcPts val="600"/>
                        </a:spcAft>
                      </a:pPr>
                      <a:r>
                        <a:rPr lang="pl-PL" sz="1000" baseline="0" dirty="0" smtClean="0">
                          <a:solidFill>
                            <a:schemeClr val="tx1"/>
                          </a:solidFill>
                          <a:effectLst/>
                          <a:latin typeface="Lato"/>
                          <a:ea typeface="Times New Roman"/>
                          <a:cs typeface="Times New Roman"/>
                        </a:rPr>
                        <a:t>W strukturze wsparcia dominują podmioty prywatne, które zakładają niską skalę wsparcia. Brakuje większego zaangażowania gmin, które w swoich projektach zakładałaby większą skalę wsparcia w ramach projektu, nie tylko tworzenie nowych miejsc w już istniejących żłobkach, ale także tworzenie nowych żłobków.</a:t>
                      </a:r>
                      <a:endParaRPr lang="pl-PL" sz="1000" baseline="0" dirty="0" smtClean="0">
                        <a:effectLst/>
                        <a:latin typeface="Lato"/>
                        <a:ea typeface="Times New Roman"/>
                        <a:cs typeface="Times New Roman"/>
                      </a:endParaRPr>
                    </a:p>
                    <a:p>
                      <a:pPr>
                        <a:lnSpc>
                          <a:spcPct val="110000"/>
                        </a:lnSpc>
                        <a:spcBef>
                          <a:spcPts val="600"/>
                        </a:spcBef>
                        <a:spcAft>
                          <a:spcPts val="600"/>
                        </a:spcAft>
                      </a:pPr>
                      <a:r>
                        <a:rPr lang="pl-PL" sz="1000" dirty="0" smtClean="0">
                          <a:effectLst/>
                          <a:latin typeface="Lato"/>
                          <a:ea typeface="Times New Roman"/>
                          <a:cs typeface="Times New Roman"/>
                        </a:rPr>
                        <a:t>REKOMENDACJA </a:t>
                      </a:r>
                      <a:r>
                        <a:rPr lang="pl-PL" sz="1000" dirty="0">
                          <a:effectLst/>
                          <a:latin typeface="Lato"/>
                          <a:ea typeface="Times New Roman"/>
                          <a:cs typeface="Times New Roman"/>
                        </a:rPr>
                        <a:t>OKRES 2014-2020</a:t>
                      </a:r>
                    </a:p>
                    <a:p>
                      <a:pPr>
                        <a:lnSpc>
                          <a:spcPct val="110000"/>
                        </a:lnSpc>
                        <a:spcBef>
                          <a:spcPts val="600"/>
                        </a:spcBef>
                        <a:spcAft>
                          <a:spcPts val="600"/>
                        </a:spcAft>
                      </a:pPr>
                      <a:r>
                        <a:rPr lang="pl-PL" sz="1000" dirty="0">
                          <a:effectLst/>
                          <a:latin typeface="Lato"/>
                          <a:ea typeface="Times New Roman"/>
                          <a:cs typeface="Times New Roman"/>
                        </a:rPr>
                        <a:t>(ZIT)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1000" dirty="0">
                          <a:effectLst/>
                          <a:latin typeface="Lato"/>
                          <a:ea typeface="Times New Roman"/>
                          <a:cs typeface="Times New Roman"/>
                        </a:rPr>
                        <a:t>Zaleca się rozszerzenie </a:t>
                      </a:r>
                      <a:r>
                        <a:rPr lang="pl-PL" sz="1000" dirty="0">
                          <a:solidFill>
                            <a:schemeClr val="tx1"/>
                          </a:solidFill>
                          <a:effectLst/>
                          <a:latin typeface="Lato"/>
                          <a:ea typeface="Times New Roman"/>
                          <a:cs typeface="Times New Roman"/>
                        </a:rPr>
                        <a:t>działań informacyjno-promocyjnych (warsztaty, szkolenia) skierowanych do gmin WOF dotyczących korzyści </a:t>
                      </a:r>
                      <a:r>
                        <a:rPr lang="pl-PL" sz="1000" dirty="0">
                          <a:effectLst/>
                          <a:latin typeface="Lato"/>
                          <a:ea typeface="Times New Roman"/>
                          <a:cs typeface="Times New Roman"/>
                        </a:rPr>
                        <a:t>z organizacji miejsc opieki nad dzieckiem do lat 3. </a:t>
                      </a:r>
                      <a:r>
                        <a:rPr lang="pl-PL" sz="1000" dirty="0" smtClean="0">
                          <a:effectLst/>
                          <a:latin typeface="Lato"/>
                          <a:ea typeface="Times New Roman"/>
                          <a:cs typeface="Times New Roman"/>
                        </a:rPr>
                        <a:t>Działania takie</a:t>
                      </a:r>
                      <a:r>
                        <a:rPr lang="pl-PL" sz="1000" baseline="0" dirty="0" smtClean="0">
                          <a:effectLst/>
                          <a:latin typeface="Lato"/>
                          <a:ea typeface="Times New Roman"/>
                          <a:cs typeface="Times New Roman"/>
                        </a:rPr>
                        <a:t> skutecznie zapewnią osiągnięcie celu końcowego założonego dla Poddziałania 8.3.2 RPO WM. </a:t>
                      </a:r>
                      <a:endParaRPr lang="pl-PL" sz="1000" dirty="0" smtClean="0">
                        <a:effectLst/>
                        <a:latin typeface="Lato"/>
                        <a:ea typeface="Times New Roman"/>
                        <a:cs typeface="Times New Roman"/>
                      </a:endParaRPr>
                    </a:p>
                    <a:p>
                      <a:pPr>
                        <a:lnSpc>
                          <a:spcPct val="110000"/>
                        </a:lnSpc>
                        <a:spcBef>
                          <a:spcPts val="600"/>
                        </a:spcBef>
                        <a:spcAft>
                          <a:spcPts val="600"/>
                        </a:spcAft>
                      </a:pPr>
                      <a:r>
                        <a:rPr lang="pl-PL" sz="1000" dirty="0" smtClean="0">
                          <a:effectLst/>
                          <a:latin typeface="Lato"/>
                          <a:ea typeface="Times New Roman"/>
                          <a:cs typeface="Times New Roman"/>
                        </a:rPr>
                        <a:t>Działania </a:t>
                      </a:r>
                      <a:r>
                        <a:rPr lang="pl-PL" sz="1000" dirty="0">
                          <a:effectLst/>
                          <a:latin typeface="Lato"/>
                          <a:ea typeface="Times New Roman"/>
                          <a:cs typeface="Times New Roman"/>
                        </a:rPr>
                        <a:t>te powinny zostać skierowane w pierwszym rzędzie do gmin otaczających Warszawę, ze szczególnym uwzględnieniem lokalizacji, w których można odnotować intensyfikację budownictwa jednorodzinnego i </a:t>
                      </a:r>
                      <a:r>
                        <a:rPr lang="pl-PL" sz="1000" dirty="0" smtClean="0">
                          <a:effectLst/>
                          <a:latin typeface="Lato"/>
                          <a:ea typeface="Times New Roman"/>
                          <a:cs typeface="Times New Roman"/>
                        </a:rPr>
                        <a:t>wielorodzinnego</a:t>
                      </a:r>
                      <a:r>
                        <a:rPr lang="pl-PL" sz="1000" baseline="0" dirty="0" smtClean="0">
                          <a:effectLst/>
                          <a:latin typeface="Lato"/>
                          <a:ea typeface="Times New Roman"/>
                          <a:cs typeface="Times New Roman"/>
                        </a:rPr>
                        <a:t>, a </a:t>
                      </a:r>
                      <a:r>
                        <a:rPr lang="pl-PL" sz="1000" dirty="0" smtClean="0">
                          <a:effectLst/>
                          <a:latin typeface="Lato"/>
                          <a:ea typeface="Times New Roman"/>
                          <a:cs typeface="Times New Roman"/>
                        </a:rPr>
                        <a:t>także duży przyrost liczby mieszkańców. Gminami takimi są</a:t>
                      </a:r>
                      <a:r>
                        <a:rPr lang="pl-PL" sz="1000" baseline="0" dirty="0" smtClean="0">
                          <a:effectLst/>
                          <a:latin typeface="Lato"/>
                          <a:ea typeface="Times New Roman"/>
                          <a:cs typeface="Times New Roman"/>
                        </a:rPr>
                        <a:t> przede wszystkim</a:t>
                      </a:r>
                      <a:r>
                        <a:rPr lang="pl-PL" sz="1000" dirty="0" smtClean="0">
                          <a:effectLst/>
                          <a:latin typeface="Lato"/>
                          <a:ea typeface="Times New Roman"/>
                          <a:cs typeface="Times New Roman"/>
                        </a:rPr>
                        <a:t> </a:t>
                      </a:r>
                      <a:r>
                        <a:rPr lang="pl-PL" sz="1000" dirty="0">
                          <a:effectLst/>
                          <a:latin typeface="Lato"/>
                          <a:ea typeface="Times New Roman"/>
                          <a:cs typeface="Times New Roman"/>
                        </a:rPr>
                        <a:t>Łomianki, Nieporęt, Legionowo, Izabelin, Stare Babice, Marki, Ząbki, Zielonka</a:t>
                      </a:r>
                      <a:r>
                        <a:rPr lang="pl-PL" sz="1000" dirty="0" smtClean="0">
                          <a:effectLst/>
                          <a:latin typeface="Lato"/>
                          <a:ea typeface="Times New Roman"/>
                          <a:cs typeface="Times New Roman"/>
                        </a:rPr>
                        <a:t>.</a:t>
                      </a:r>
                    </a:p>
                    <a:p>
                      <a:pPr>
                        <a:lnSpc>
                          <a:spcPct val="110000"/>
                        </a:lnSpc>
                        <a:spcBef>
                          <a:spcPts val="600"/>
                        </a:spcBef>
                        <a:spcAft>
                          <a:spcPts val="600"/>
                        </a:spcAft>
                      </a:pP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r>
              <a:tr h="2132480">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2.</a:t>
                      </a:r>
                      <a:r>
                        <a:rPr lang="pl-PL" sz="1000" dirty="0">
                          <a:effectLst/>
                          <a:latin typeface="Lato"/>
                          <a:ea typeface="Times New Roman"/>
                          <a:cs typeface="Times New Roman"/>
                        </a:rPr>
                        <a: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smtClean="0">
                          <a:effectLst/>
                          <a:latin typeface="Lato"/>
                          <a:ea typeface="Times New Roman"/>
                          <a:cs typeface="Times New Roman"/>
                        </a:rPr>
                        <a:t>Zidentyfikowano </a:t>
                      </a:r>
                      <a:r>
                        <a:rPr lang="pl-PL" sz="1000" dirty="0">
                          <a:effectLst/>
                          <a:latin typeface="Lato"/>
                          <a:ea typeface="Times New Roman"/>
                          <a:cs typeface="Times New Roman"/>
                        </a:rPr>
                        <a:t>silną </a:t>
                      </a:r>
                      <a:r>
                        <a:rPr lang="pl-PL" sz="1000" dirty="0">
                          <a:solidFill>
                            <a:schemeClr val="tx1"/>
                          </a:solidFill>
                          <a:effectLst/>
                          <a:latin typeface="Lato"/>
                          <a:ea typeface="Times New Roman"/>
                          <a:cs typeface="Times New Roman"/>
                        </a:rPr>
                        <a:t>ingerencję czynników rynkowych wynikających z ożywienia rynku pracy </a:t>
                      </a:r>
                      <a:r>
                        <a:rPr lang="pl-PL" sz="1000" dirty="0" smtClean="0">
                          <a:solidFill>
                            <a:schemeClr val="tx1"/>
                          </a:solidFill>
                          <a:effectLst/>
                          <a:latin typeface="Lato"/>
                          <a:ea typeface="Times New Roman"/>
                          <a:cs typeface="Times New Roman"/>
                        </a:rPr>
                        <a:t>(takich jak większa liczba ofert pracy na terenie WOF) oraz </a:t>
                      </a:r>
                      <a:r>
                        <a:rPr lang="pl-PL" sz="1000" dirty="0">
                          <a:solidFill>
                            <a:schemeClr val="tx1"/>
                          </a:solidFill>
                          <a:effectLst/>
                          <a:latin typeface="Lato"/>
                          <a:ea typeface="Times New Roman"/>
                          <a:cs typeface="Times New Roman"/>
                        </a:rPr>
                        <a:t>czynników prawnych </a:t>
                      </a:r>
                      <a:r>
                        <a:rPr lang="pl-PL" sz="1000" dirty="0">
                          <a:effectLst/>
                          <a:latin typeface="Lato"/>
                          <a:ea typeface="Times New Roman"/>
                          <a:cs typeface="Times New Roman"/>
                        </a:rPr>
                        <a:t>związanych ze zwiększonym wsparciem rodzin w polityce społecznej </a:t>
                      </a:r>
                      <a:r>
                        <a:rPr lang="pl-PL" sz="1000" dirty="0" smtClean="0">
                          <a:effectLst/>
                          <a:latin typeface="Lato"/>
                          <a:ea typeface="Times New Roman"/>
                          <a:cs typeface="Times New Roman"/>
                        </a:rPr>
                        <a:t>(takich jak program</a:t>
                      </a:r>
                      <a:r>
                        <a:rPr lang="pl-PL" sz="1000" baseline="0" dirty="0" smtClean="0">
                          <a:effectLst/>
                          <a:latin typeface="Lato"/>
                          <a:ea typeface="Times New Roman"/>
                          <a:cs typeface="Times New Roman"/>
                        </a:rPr>
                        <a:t> rządowy Rodzina 500 plus) </a:t>
                      </a:r>
                      <a:r>
                        <a:rPr lang="pl-PL" sz="1000" dirty="0" smtClean="0">
                          <a:effectLst/>
                          <a:latin typeface="Lato"/>
                          <a:ea typeface="Times New Roman"/>
                          <a:cs typeface="Times New Roman"/>
                        </a:rPr>
                        <a:t>na </a:t>
                      </a:r>
                      <a:r>
                        <a:rPr lang="pl-PL" sz="1000" dirty="0">
                          <a:effectLst/>
                          <a:latin typeface="Lato"/>
                          <a:ea typeface="Times New Roman"/>
                          <a:cs typeface="Times New Roman"/>
                        </a:rPr>
                        <a:t>skuteczność osiągania wskaźnika efektywności </a:t>
                      </a:r>
                      <a:r>
                        <a:rPr lang="pl-PL" sz="1000" dirty="0" smtClean="0">
                          <a:effectLst/>
                          <a:latin typeface="Lato"/>
                          <a:ea typeface="Times New Roman"/>
                          <a:cs typeface="Times New Roman"/>
                        </a:rPr>
                        <a:t>zatrudnieniowej,</a:t>
                      </a:r>
                      <a:r>
                        <a:rPr lang="pl-PL" sz="1000" baseline="0" dirty="0" smtClean="0">
                          <a:effectLst/>
                          <a:latin typeface="Lato"/>
                          <a:ea typeface="Times New Roman"/>
                          <a:cs typeface="Times New Roman"/>
                        </a:rPr>
                        <a:t> </a:t>
                      </a:r>
                      <a:r>
                        <a:rPr lang="pl-PL" sz="1000" dirty="0" smtClean="0">
                          <a:effectLst/>
                          <a:latin typeface="Lato"/>
                          <a:ea typeface="Times New Roman"/>
                          <a:cs typeface="Times New Roman"/>
                        </a:rPr>
                        <a:t>wyrażanej wskaźnikiem rezultatu Liczba osób pozostających bez pracy, które znalazły pracę  lub poszukują pracy po opuszczeniu programu.</a:t>
                      </a:r>
                      <a:r>
                        <a:rPr lang="pl-PL" sz="1000" baseline="0" dirty="0" smtClean="0">
                          <a:effectLst/>
                          <a:latin typeface="Lato"/>
                          <a:ea typeface="Times New Roman"/>
                          <a:cs typeface="Times New Roman"/>
                        </a:rPr>
                        <a:t> </a:t>
                      </a:r>
                      <a:r>
                        <a:rPr lang="pl-PL" sz="1000" dirty="0" smtClean="0">
                          <a:effectLst/>
                          <a:latin typeface="Lato"/>
                          <a:ea typeface="Times New Roman"/>
                          <a:cs typeface="Times New Roman"/>
                        </a:rPr>
                        <a:t>Ingerencja </a:t>
                      </a:r>
                      <a:r>
                        <a:rPr lang="pl-PL" sz="1000" dirty="0">
                          <a:effectLst/>
                          <a:latin typeface="Lato"/>
                          <a:ea typeface="Times New Roman"/>
                          <a:cs typeface="Times New Roman"/>
                        </a:rPr>
                        <a:t>ta utrudnia uzyskanie efektu powrotu uczestników projektu na rynek pracy w wyniku wsparcia. </a:t>
                      </a:r>
                      <a:endParaRPr lang="pl-PL" sz="1000" dirty="0" smtClean="0">
                        <a:effectLst/>
                        <a:latin typeface="Lato"/>
                        <a:ea typeface="Times New Roman"/>
                        <a:cs typeface="Times New Roman"/>
                      </a:endParaRPr>
                    </a:p>
                    <a:p>
                      <a:pPr>
                        <a:lnSpc>
                          <a:spcPct val="110000"/>
                        </a:lnSpc>
                        <a:spcBef>
                          <a:spcPts val="600"/>
                        </a:spcBef>
                        <a:spcAft>
                          <a:spcPts val="600"/>
                        </a:spcAft>
                      </a:pPr>
                      <a:r>
                        <a:rPr lang="pl-PL" sz="1000" dirty="0" smtClean="0">
                          <a:effectLst/>
                          <a:latin typeface="Lato"/>
                          <a:ea typeface="Times New Roman"/>
                          <a:cs typeface="Times New Roman"/>
                        </a:rPr>
                        <a:t>REKOMENDACJA </a:t>
                      </a:r>
                      <a:r>
                        <a:rPr lang="pl-PL" sz="1000" dirty="0">
                          <a:effectLst/>
                          <a:latin typeface="Lato"/>
                          <a:ea typeface="Times New Roman"/>
                          <a:cs typeface="Times New Roman"/>
                        </a:rPr>
                        <a:t>OKRES 2021+</a:t>
                      </a:r>
                    </a:p>
                    <a:p>
                      <a:pPr>
                        <a:lnSpc>
                          <a:spcPct val="110000"/>
                        </a:lnSpc>
                        <a:spcBef>
                          <a:spcPts val="600"/>
                        </a:spcBef>
                        <a:spcAft>
                          <a:spcPts val="600"/>
                        </a:spcAft>
                      </a:pPr>
                      <a:r>
                        <a:rPr lang="pl-PL" sz="1000" dirty="0">
                          <a:effectLst/>
                          <a:latin typeface="Lato"/>
                          <a:ea typeface="Times New Roman"/>
                          <a:cs typeface="Times New Roman"/>
                        </a:rPr>
                        <a:t>(ZIT i RIT)</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1000" dirty="0">
                          <a:effectLst/>
                          <a:latin typeface="Lato"/>
                          <a:ea typeface="Times New Roman"/>
                          <a:cs typeface="Times New Roman"/>
                        </a:rPr>
                        <a:t>Zaleca się rozważenie zmniejszenia wagi kryterium efektywności zatrudnieniowej w ocenie rezultatów wsparcia tworzenia opieki nad dzieckiem do lat 3 w przyszłym okresie programowania.</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28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val="1414903089"/>
              </p:ext>
            </p:extLst>
          </p:nvPr>
        </p:nvGraphicFramePr>
        <p:xfrm>
          <a:off x="124291" y="2492896"/>
          <a:ext cx="9019709" cy="2088232"/>
        </p:xfrm>
        <a:graphic>
          <a:graphicData uri="http://schemas.openxmlformats.org/drawingml/2006/table">
            <a:tbl>
              <a:tblPr firstRow="1" firstCol="1" bandRow="1"/>
              <a:tblGrid>
                <a:gridCol w="271245"/>
                <a:gridCol w="4502795"/>
                <a:gridCol w="4245669"/>
              </a:tblGrid>
              <a:tr h="2088232">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4.</a:t>
                      </a: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20000"/>
                        </a:lnSpc>
                        <a:spcBef>
                          <a:spcPts val="600"/>
                        </a:spcBef>
                        <a:spcAft>
                          <a:spcPts val="600"/>
                        </a:spcAft>
                      </a:pPr>
                      <a:r>
                        <a:rPr lang="pl-PL" sz="1000" dirty="0" smtClean="0">
                          <a:effectLst/>
                          <a:latin typeface="Lato"/>
                          <a:ea typeface="Times New Roman"/>
                          <a:cs typeface="Times New Roman"/>
                        </a:rPr>
                        <a:t>Projekty rewitalizacji obszarów zmarginalizowanych realizowane w mechanizmie RIT nie wykorzystują potencjału integracji zasobów (integracji tematycznej) np. poprzez realizowanie projektów z zakresu usług społecznych, ekonomii społecznej czy wsparcia osób opiekujących się dziećmi do lat 3 na obszarze rewitalizowanym.</a:t>
                      </a:r>
                    </a:p>
                    <a:p>
                      <a:pPr>
                        <a:lnSpc>
                          <a:spcPct val="120000"/>
                        </a:lnSpc>
                        <a:spcBef>
                          <a:spcPts val="600"/>
                        </a:spcBef>
                        <a:spcAft>
                          <a:spcPts val="600"/>
                        </a:spcAft>
                      </a:pPr>
                      <a:r>
                        <a:rPr lang="pl-PL" sz="1000" dirty="0" smtClean="0">
                          <a:effectLst/>
                          <a:latin typeface="Lato"/>
                          <a:ea typeface="Times New Roman"/>
                          <a:cs typeface="Times New Roman"/>
                        </a:rPr>
                        <a:t>REKOMENDACJA OKRES 2014-2020</a:t>
                      </a:r>
                    </a:p>
                    <a:p>
                      <a:pPr>
                        <a:lnSpc>
                          <a:spcPct val="120000"/>
                        </a:lnSpc>
                        <a:spcBef>
                          <a:spcPts val="600"/>
                        </a:spcBef>
                        <a:spcAft>
                          <a:spcPts val="600"/>
                        </a:spcAft>
                      </a:pPr>
                      <a:r>
                        <a:rPr lang="pl-PL" sz="1000" dirty="0" smtClean="0">
                          <a:effectLst/>
                          <a:latin typeface="Lato"/>
                          <a:ea typeface="Times New Roman"/>
                          <a:cs typeface="Times New Roman"/>
                        </a:rPr>
                        <a:t>(RIT)</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20000"/>
                        </a:lnSpc>
                        <a:spcBef>
                          <a:spcPts val="600"/>
                        </a:spcBef>
                        <a:spcAft>
                          <a:spcPts val="600"/>
                        </a:spcAft>
                      </a:pPr>
                      <a:r>
                        <a:rPr lang="pl-PL" sz="1000" dirty="0" smtClean="0">
                          <a:effectLst/>
                          <a:latin typeface="Lato"/>
                          <a:ea typeface="Times New Roman"/>
                          <a:cs typeface="Times New Roman"/>
                        </a:rPr>
                        <a:t>Zaleca się wprowadzenie w kolejnych naborach Poddziałania 8.3.1. Ułatwianie powrotu do aktywności zawodowej kryterium premiującego tworzenie miejsc opieki nad dzieckiem na obszarach rewitalizowanych, ujętych w Planach Inwestycyjnych. Kryterium to uzupełniałoby obecne kryterium premiujące realizację wsparcia opieki nad dzieckiem do lat 3 na obszarze rewitalizowanym.</a:t>
                      </a:r>
                    </a:p>
                    <a:p>
                      <a:pPr>
                        <a:lnSpc>
                          <a:spcPct val="120000"/>
                        </a:lnSpc>
                        <a:spcBef>
                          <a:spcPts val="600"/>
                        </a:spcBef>
                        <a:spcAft>
                          <a:spcPts val="600"/>
                        </a:spcAft>
                      </a:pP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r>
            </a:tbl>
          </a:graphicData>
        </a:graphic>
      </p:graphicFrame>
      <p:sp>
        <p:nvSpPr>
          <p:cNvPr id="4" name="Symbol zastępczy numeru slajdu 3"/>
          <p:cNvSpPr>
            <a:spLocks noGrp="1"/>
          </p:cNvSpPr>
          <p:nvPr>
            <p:ph type="sldNum" sz="quarter" idx="12"/>
          </p:nvPr>
        </p:nvSpPr>
        <p:spPr/>
        <p:txBody>
          <a:bodyPr/>
          <a:lstStyle/>
          <a:p>
            <a:fld id="{05FE5980-90E2-4549-B1B7-63C376D607EF}" type="slidenum">
              <a:rPr lang="pl-PL" smtClean="0"/>
              <a:t>8</a:t>
            </a:fld>
            <a:endParaRPr lang="pl-PL"/>
          </a:p>
        </p:txBody>
      </p:sp>
      <p:graphicFrame>
        <p:nvGraphicFramePr>
          <p:cNvPr id="6" name="Tabela 5"/>
          <p:cNvGraphicFramePr>
            <a:graphicFrameLocks noGrp="1"/>
          </p:cNvGraphicFramePr>
          <p:nvPr>
            <p:extLst>
              <p:ext uri="{D42A27DB-BD31-4B8C-83A1-F6EECF244321}">
                <p14:modId xmlns:p14="http://schemas.microsoft.com/office/powerpoint/2010/main" val="583629837"/>
              </p:ext>
            </p:extLst>
          </p:nvPr>
        </p:nvGraphicFramePr>
        <p:xfrm>
          <a:off x="124291" y="260648"/>
          <a:ext cx="9019709" cy="2133600"/>
        </p:xfrm>
        <a:graphic>
          <a:graphicData uri="http://schemas.openxmlformats.org/drawingml/2006/table">
            <a:tbl>
              <a:tblPr firstRow="1" firstCol="1" bandRow="1"/>
              <a:tblGrid>
                <a:gridCol w="271245"/>
                <a:gridCol w="4502795"/>
                <a:gridCol w="4245669"/>
              </a:tblGrid>
              <a:tr h="1461529">
                <a:tc>
                  <a:txBody>
                    <a:bodyPr/>
                    <a:lstStyle/>
                    <a:p>
                      <a:pPr marL="0" lvl="0" indent="0" algn="ctr">
                        <a:lnSpc>
                          <a:spcPct val="110000"/>
                        </a:lnSpc>
                        <a:spcBef>
                          <a:spcPts val="600"/>
                        </a:spcBef>
                        <a:spcAft>
                          <a:spcPts val="600"/>
                        </a:spcAft>
                        <a:buFont typeface="+mj-lt"/>
                        <a:buNone/>
                      </a:pPr>
                      <a:r>
                        <a:rPr lang="pl-PL" sz="1000" dirty="0" smtClean="0">
                          <a:effectLst/>
                          <a:latin typeface="Lato"/>
                          <a:ea typeface="Times New Roman"/>
                          <a:cs typeface="Times New Roman"/>
                        </a:rPr>
                        <a:t>3.</a:t>
                      </a:r>
                      <a:endParaRPr lang="pl-PL" sz="1000" dirty="0">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20000"/>
                        </a:lnSpc>
                        <a:spcBef>
                          <a:spcPts val="600"/>
                        </a:spcBef>
                        <a:spcAft>
                          <a:spcPts val="600"/>
                        </a:spcAft>
                      </a:pPr>
                      <a:r>
                        <a:rPr lang="pl-PL" sz="1000" dirty="0">
                          <a:effectLst/>
                          <a:latin typeface="Lato"/>
                          <a:ea typeface="Times New Roman"/>
                          <a:cs typeface="Times New Roman"/>
                        </a:rPr>
                        <a:t>Doświadczenie okresu programowania 2014-2020 </a:t>
                      </a:r>
                      <a:r>
                        <a:rPr lang="pl-PL" sz="1000" dirty="0" smtClean="0">
                          <a:effectLst/>
                          <a:latin typeface="Lato"/>
                          <a:ea typeface="Times New Roman"/>
                          <a:cs typeface="Times New Roman"/>
                        </a:rPr>
                        <a:t>Poddziałanie 10.1.2., 10.3.3., 10.3.1</a:t>
                      </a:r>
                      <a:r>
                        <a:rPr lang="pl-PL" sz="1000" baseline="0" dirty="0" smtClean="0">
                          <a:effectLst/>
                          <a:latin typeface="Lato"/>
                          <a:ea typeface="Times New Roman"/>
                          <a:cs typeface="Times New Roman"/>
                        </a:rPr>
                        <a:t> </a:t>
                      </a:r>
                      <a:r>
                        <a:rPr lang="pl-PL" sz="1000" dirty="0" smtClean="0">
                          <a:effectLst/>
                          <a:latin typeface="Lato"/>
                          <a:ea typeface="Times New Roman"/>
                          <a:cs typeface="Times New Roman"/>
                        </a:rPr>
                        <a:t>wskazuje </a:t>
                      </a:r>
                      <a:r>
                        <a:rPr lang="pl-PL" sz="1000" dirty="0">
                          <a:effectLst/>
                          <a:latin typeface="Lato"/>
                          <a:ea typeface="Times New Roman"/>
                          <a:cs typeface="Times New Roman"/>
                        </a:rPr>
                        <a:t>na konieczność uwzględnienia ewentualnej konkurencji poszczególnych działań i poddziałań EFS przy planowaniu konkursów w przyszłej perspektywie </a:t>
                      </a:r>
                      <a:r>
                        <a:rPr lang="pl-PL" sz="1000" dirty="0" smtClean="0">
                          <a:effectLst/>
                          <a:latin typeface="Lato"/>
                          <a:ea typeface="Times New Roman"/>
                          <a:cs typeface="Times New Roman"/>
                        </a:rPr>
                        <a:t>finansowej. Potencjalni wnioskodawcy ZIT</a:t>
                      </a:r>
                      <a:r>
                        <a:rPr lang="pl-PL" sz="1000" baseline="0" dirty="0" smtClean="0">
                          <a:effectLst/>
                          <a:latin typeface="Lato"/>
                          <a:ea typeface="Times New Roman"/>
                          <a:cs typeface="Times New Roman"/>
                        </a:rPr>
                        <a:t> WOF </a:t>
                      </a:r>
                      <a:r>
                        <a:rPr lang="pl-PL" sz="1000" dirty="0" smtClean="0">
                          <a:effectLst/>
                          <a:latin typeface="Lato"/>
                          <a:ea typeface="Times New Roman"/>
                          <a:cs typeface="Times New Roman"/>
                        </a:rPr>
                        <a:t>preferowali  realizację bardziej kompleksowych projektów uwzględniających również w swoim zakresie doradztwo edukacyjno-zawodowe, wdrażanych w RPO WM 2014-2020 poza podejściem</a:t>
                      </a:r>
                      <a:r>
                        <a:rPr lang="pl-PL" sz="1000" baseline="0" dirty="0" smtClean="0">
                          <a:effectLst/>
                          <a:latin typeface="Lato"/>
                          <a:ea typeface="Times New Roman"/>
                          <a:cs typeface="Times New Roman"/>
                        </a:rPr>
                        <a:t> zintegrowanym.</a:t>
                      </a:r>
                      <a:r>
                        <a:rPr lang="pl-PL" sz="1000" dirty="0" smtClean="0">
                          <a:effectLst/>
                          <a:latin typeface="Lato"/>
                          <a:ea typeface="Times New Roman"/>
                          <a:cs typeface="Times New Roman"/>
                        </a:rPr>
                        <a:t> </a:t>
                      </a:r>
                    </a:p>
                    <a:p>
                      <a:pPr>
                        <a:lnSpc>
                          <a:spcPct val="120000"/>
                        </a:lnSpc>
                        <a:spcBef>
                          <a:spcPts val="600"/>
                        </a:spcBef>
                        <a:spcAft>
                          <a:spcPts val="600"/>
                        </a:spcAft>
                      </a:pPr>
                      <a:r>
                        <a:rPr lang="pl-PL" sz="1000" dirty="0" smtClean="0">
                          <a:effectLst/>
                          <a:latin typeface="Lato"/>
                          <a:ea typeface="Times New Roman"/>
                          <a:cs typeface="Times New Roman"/>
                        </a:rPr>
                        <a:t>REKOMENDACJA </a:t>
                      </a:r>
                      <a:r>
                        <a:rPr lang="pl-PL" sz="1000" dirty="0">
                          <a:effectLst/>
                          <a:latin typeface="Lato"/>
                          <a:ea typeface="Times New Roman"/>
                          <a:cs typeface="Times New Roman"/>
                        </a:rPr>
                        <a:t>OKRES 2021+</a:t>
                      </a:r>
                    </a:p>
                    <a:p>
                      <a:pPr>
                        <a:lnSpc>
                          <a:spcPct val="120000"/>
                        </a:lnSpc>
                        <a:spcBef>
                          <a:spcPts val="600"/>
                        </a:spcBef>
                        <a:spcAft>
                          <a:spcPts val="600"/>
                        </a:spcAft>
                      </a:pPr>
                      <a:r>
                        <a:rPr lang="pl-PL" sz="1000" dirty="0">
                          <a:effectLst/>
                          <a:latin typeface="Lato"/>
                          <a:ea typeface="Times New Roman"/>
                          <a:cs typeface="Times New Roman"/>
                        </a:rPr>
                        <a:t>(ZIT i RIT) </a:t>
                      </a: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20000"/>
                        </a:lnSpc>
                        <a:spcBef>
                          <a:spcPts val="600"/>
                        </a:spcBef>
                        <a:spcAft>
                          <a:spcPts val="600"/>
                        </a:spcAft>
                      </a:pPr>
                      <a:r>
                        <a:rPr lang="pl-PL" sz="1000" dirty="0">
                          <a:effectLst/>
                          <a:latin typeface="Lato"/>
                          <a:ea typeface="Times New Roman"/>
                          <a:cs typeface="Times New Roman"/>
                        </a:rPr>
                        <a:t>W przyszłej perspektywie finansowej zasadne będzie planowanie harmonogramu konkursów EFS z uwzględnieniem ewentualnej </a:t>
                      </a:r>
                      <a:r>
                        <a:rPr lang="pl-PL" sz="1000" dirty="0">
                          <a:solidFill>
                            <a:schemeClr val="tx1"/>
                          </a:solidFill>
                          <a:effectLst/>
                          <a:latin typeface="Lato"/>
                          <a:ea typeface="Times New Roman"/>
                          <a:cs typeface="Times New Roman"/>
                        </a:rPr>
                        <a:t>konkurencyjności poszczególnych działań/poddziałań wynikającej z częściowego pokrywania się zakresów </a:t>
                      </a:r>
                      <a:r>
                        <a:rPr lang="pl-PL" sz="1000" dirty="0" smtClean="0">
                          <a:solidFill>
                            <a:schemeClr val="tx1"/>
                          </a:solidFill>
                          <a:effectLst/>
                          <a:latin typeface="Lato"/>
                          <a:ea typeface="Times New Roman"/>
                          <a:cs typeface="Times New Roman"/>
                        </a:rPr>
                        <a:t>interwencji</a:t>
                      </a:r>
                      <a:r>
                        <a:rPr lang="pl-PL" sz="1000" baseline="0" dirty="0" smtClean="0">
                          <a:solidFill>
                            <a:schemeClr val="tx1"/>
                          </a:solidFill>
                          <a:effectLst/>
                          <a:latin typeface="Lato"/>
                          <a:ea typeface="Times New Roman"/>
                          <a:cs typeface="Times New Roman"/>
                        </a:rPr>
                        <a:t> (w zakresie Poddziałania 10.1.2., 10.3.3., 10.3.1.). </a:t>
                      </a:r>
                      <a:endParaRPr lang="pl-PL" sz="1000" dirty="0">
                        <a:solidFill>
                          <a:schemeClr val="tx1"/>
                        </a:solidFill>
                        <a:effectLst/>
                        <a:latin typeface="Lato"/>
                        <a:ea typeface="Times New Roman"/>
                        <a:cs typeface="Times New Roman"/>
                      </a:endParaRPr>
                    </a:p>
                  </a:txBody>
                  <a:tcPr marL="67901" marR="67901"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977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05FE5980-90E2-4549-B1B7-63C376D607EF}" type="slidenum">
              <a:rPr lang="pl-PL" smtClean="0"/>
              <a:t>9</a:t>
            </a:fld>
            <a:endParaRPr lang="pl-PL"/>
          </a:p>
        </p:txBody>
      </p:sp>
      <p:cxnSp>
        <p:nvCxnSpPr>
          <p:cNvPr id="6" name="Łącznik prostoliniowy 5"/>
          <p:cNvCxnSpPr/>
          <p:nvPr/>
        </p:nvCxnSpPr>
        <p:spPr>
          <a:xfrm>
            <a:off x="51877" y="599651"/>
            <a:ext cx="8496944"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 name="Tabela 1"/>
          <p:cNvGraphicFramePr>
            <a:graphicFrameLocks noGrp="1"/>
          </p:cNvGraphicFramePr>
          <p:nvPr>
            <p:extLst>
              <p:ext uri="{D42A27DB-BD31-4B8C-83A1-F6EECF244321}">
                <p14:modId xmlns:p14="http://schemas.microsoft.com/office/powerpoint/2010/main" val="3808231819"/>
              </p:ext>
            </p:extLst>
          </p:nvPr>
        </p:nvGraphicFramePr>
        <p:xfrm>
          <a:off x="179512" y="188640"/>
          <a:ext cx="8784976" cy="6417564"/>
        </p:xfrm>
        <a:graphic>
          <a:graphicData uri="http://schemas.openxmlformats.org/drawingml/2006/table">
            <a:tbl>
              <a:tblPr firstRow="1" firstCol="1" bandRow="1"/>
              <a:tblGrid>
                <a:gridCol w="348739"/>
                <a:gridCol w="4122167"/>
                <a:gridCol w="4314070"/>
              </a:tblGrid>
              <a:tr h="888635">
                <a:tc>
                  <a:txBody>
                    <a:bodyPr/>
                    <a:lstStyle/>
                    <a:p>
                      <a:pPr marL="0" lvl="0" indent="0" algn="ctr">
                        <a:lnSpc>
                          <a:spcPct val="110000"/>
                        </a:lnSpc>
                        <a:spcBef>
                          <a:spcPts val="600"/>
                        </a:spcBef>
                        <a:spcAft>
                          <a:spcPts val="600"/>
                        </a:spcAft>
                        <a:buFont typeface="+mj-lt"/>
                        <a:buNone/>
                      </a:pPr>
                      <a:r>
                        <a:rPr lang="pl-PL" sz="900" dirty="0" smtClean="0">
                          <a:effectLst/>
                          <a:latin typeface="Lato"/>
                          <a:ea typeface="Times New Roman"/>
                          <a:cs typeface="Times New Roman"/>
                        </a:rPr>
                        <a:t>5.</a:t>
                      </a:r>
                      <a:r>
                        <a:rPr lang="pl-PL" sz="900" dirty="0">
                          <a:effectLst/>
                          <a:latin typeface="Lato"/>
                          <a:ea typeface="Times New Roman"/>
                          <a:cs typeface="Times New Roman"/>
                        </a:rPr>
                        <a: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20000"/>
                        </a:lnSpc>
                        <a:spcBef>
                          <a:spcPts val="600"/>
                        </a:spcBef>
                        <a:spcAft>
                          <a:spcPts val="600"/>
                        </a:spcAft>
                      </a:pPr>
                      <a:r>
                        <a:rPr lang="pl-PL" sz="900" dirty="0">
                          <a:effectLst/>
                          <a:latin typeface="Lato"/>
                          <a:ea typeface="Times New Roman"/>
                          <a:cs typeface="Times New Roman"/>
                        </a:rPr>
                        <a:t>Projekty RIT zaplanowane do realizacji w 2019 w obszarze termomodernizacji czy rewitalizacji napotykają na wysoką konkurencyjność projektów wdrażanych poza podejściem zintegrowanym. </a:t>
                      </a:r>
                    </a:p>
                    <a:p>
                      <a:pPr>
                        <a:lnSpc>
                          <a:spcPct val="120000"/>
                        </a:lnSpc>
                        <a:spcBef>
                          <a:spcPts val="600"/>
                        </a:spcBef>
                        <a:spcAft>
                          <a:spcPts val="600"/>
                        </a:spcAft>
                      </a:pPr>
                      <a:r>
                        <a:rPr lang="pl-PL" sz="900" dirty="0">
                          <a:effectLst/>
                          <a:latin typeface="Lato"/>
                          <a:ea typeface="Times New Roman"/>
                          <a:cs typeface="Times New Roman"/>
                        </a:rPr>
                        <a:t>REKOMENDACJA OKRES 2014-2020</a:t>
                      </a:r>
                    </a:p>
                    <a:p>
                      <a:pPr>
                        <a:lnSpc>
                          <a:spcPct val="120000"/>
                        </a:lnSpc>
                        <a:spcBef>
                          <a:spcPts val="600"/>
                        </a:spcBef>
                        <a:spcAft>
                          <a:spcPts val="600"/>
                        </a:spcAft>
                      </a:pPr>
                      <a:r>
                        <a:rPr lang="pl-PL" sz="900" dirty="0">
                          <a:effectLst/>
                          <a:latin typeface="Lato"/>
                          <a:ea typeface="Times New Roman"/>
                          <a:cs typeface="Times New Roman"/>
                        </a:rPr>
                        <a:t>(RIT)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900" dirty="0">
                          <a:effectLst/>
                          <a:latin typeface="Lato"/>
                          <a:ea typeface="Times New Roman"/>
                          <a:cs typeface="Times New Roman"/>
                        </a:rPr>
                        <a:t>Zaleca się wprowadzenie w silnie konkurencyjnych obszarach </a:t>
                      </a:r>
                      <a:r>
                        <a:rPr lang="pl-PL" sz="900" dirty="0" smtClean="0">
                          <a:effectLst/>
                          <a:latin typeface="Lato"/>
                          <a:ea typeface="Times New Roman"/>
                          <a:cs typeface="Times New Roman"/>
                        </a:rPr>
                        <a:t>wsparcia jakim</a:t>
                      </a:r>
                      <a:r>
                        <a:rPr lang="pl-PL" sz="900" baseline="0" dirty="0" smtClean="0">
                          <a:effectLst/>
                          <a:latin typeface="Lato"/>
                          <a:ea typeface="Times New Roman"/>
                          <a:cs typeface="Times New Roman"/>
                        </a:rPr>
                        <a:t> jest RIT prewencji dla projektów </a:t>
                      </a:r>
                      <a:r>
                        <a:rPr lang="pl-PL" sz="900" dirty="0" smtClean="0">
                          <a:effectLst/>
                          <a:latin typeface="Lato"/>
                          <a:ea typeface="Times New Roman"/>
                          <a:cs typeface="Times New Roman"/>
                        </a:rPr>
                        <a:t>termomodernizacyjnych</a:t>
                      </a:r>
                      <a:r>
                        <a:rPr lang="pl-PL" sz="900" baseline="0" dirty="0" smtClean="0">
                          <a:effectLst/>
                          <a:latin typeface="Lato"/>
                          <a:ea typeface="Times New Roman"/>
                          <a:cs typeface="Times New Roman"/>
                        </a:rPr>
                        <a:t> i rewitalizacyjnych. </a:t>
                      </a:r>
                      <a:endParaRPr lang="pl-PL" sz="900" dirty="0">
                        <a:effectLst/>
                        <a:latin typeface="Lato"/>
                        <a:ea typeface="Times New Roman"/>
                        <a:cs typeface="Times New Roman"/>
                      </a:endParaRP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r>
              <a:tr h="829952">
                <a:tc>
                  <a:txBody>
                    <a:bodyPr/>
                    <a:lstStyle/>
                    <a:p>
                      <a:pPr marL="0" lvl="0" indent="0" algn="ctr">
                        <a:lnSpc>
                          <a:spcPct val="110000"/>
                        </a:lnSpc>
                        <a:spcBef>
                          <a:spcPts val="600"/>
                        </a:spcBef>
                        <a:spcAft>
                          <a:spcPts val="600"/>
                        </a:spcAft>
                        <a:buFont typeface="+mj-lt"/>
                        <a:buNone/>
                      </a:pPr>
                      <a:r>
                        <a:rPr lang="pl-PL" sz="900" dirty="0" smtClean="0">
                          <a:effectLst/>
                          <a:latin typeface="Lato"/>
                          <a:ea typeface="Times New Roman"/>
                          <a:cs typeface="Times New Roman"/>
                        </a:rPr>
                        <a:t>6.</a:t>
                      </a:r>
                      <a:r>
                        <a:rPr lang="pl-PL" sz="900" dirty="0">
                          <a:effectLst/>
                          <a:latin typeface="Lato"/>
                          <a:ea typeface="Times New Roman"/>
                          <a:cs typeface="Times New Roman"/>
                        </a:rPr>
                        <a: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900" dirty="0">
                          <a:effectLst/>
                          <a:latin typeface="Lato"/>
                          <a:ea typeface="Times New Roman"/>
                          <a:cs typeface="Times New Roman"/>
                        </a:rPr>
                        <a:t>Projekty konkursowe ZIT WOF w obszarze e-usług, doradztwa </a:t>
                      </a:r>
                      <a:r>
                        <a:rPr lang="pl-PL" sz="900" dirty="0" smtClean="0">
                          <a:effectLst/>
                          <a:latin typeface="Lato"/>
                          <a:ea typeface="Times New Roman"/>
                          <a:cs typeface="Times New Roman"/>
                        </a:rPr>
                        <a:t>edukacyjno-zawodowego, </a:t>
                      </a:r>
                      <a:r>
                        <a:rPr lang="pl-PL" sz="900" dirty="0">
                          <a:effectLst/>
                          <a:latin typeface="Lato"/>
                          <a:ea typeface="Times New Roman"/>
                          <a:cs typeface="Times New Roman"/>
                        </a:rPr>
                        <a:t>czy kształcenia ogólnego nie wykorzystują wszystkich potencjalnych możliwości integracji obszaru wsparcia.</a:t>
                      </a:r>
                    </a:p>
                    <a:p>
                      <a:pPr>
                        <a:lnSpc>
                          <a:spcPct val="110000"/>
                        </a:lnSpc>
                        <a:spcBef>
                          <a:spcPts val="600"/>
                        </a:spcBef>
                        <a:spcAft>
                          <a:spcPts val="600"/>
                        </a:spcAft>
                      </a:pPr>
                      <a:r>
                        <a:rPr lang="pl-PL" sz="900" dirty="0">
                          <a:effectLst/>
                          <a:latin typeface="Lato"/>
                          <a:ea typeface="Times New Roman"/>
                          <a:cs typeface="Times New Roman"/>
                        </a:rPr>
                        <a:t>REKOMENDACJA OKRES 2014-2020</a:t>
                      </a:r>
                    </a:p>
                    <a:p>
                      <a:pPr>
                        <a:lnSpc>
                          <a:spcPct val="110000"/>
                        </a:lnSpc>
                        <a:spcBef>
                          <a:spcPts val="600"/>
                        </a:spcBef>
                        <a:spcAft>
                          <a:spcPts val="600"/>
                        </a:spcAft>
                      </a:pPr>
                      <a:r>
                        <a:rPr lang="pl-PL" sz="900" dirty="0">
                          <a:effectLst/>
                          <a:latin typeface="Lato"/>
                          <a:ea typeface="Times New Roman"/>
                          <a:cs typeface="Times New Roman"/>
                        </a:rPr>
                        <a:t>(ZIT)</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900" dirty="0">
                          <a:effectLst/>
                          <a:latin typeface="Lato"/>
                          <a:ea typeface="Times New Roman"/>
                          <a:cs typeface="Times New Roman"/>
                        </a:rPr>
                        <a:t>Zaleca się wprowadzenie do oceny strategicznej projektów konkursowych ZIT WOF </a:t>
                      </a:r>
                      <a:r>
                        <a:rPr lang="pl-PL" sz="900" u="none" dirty="0">
                          <a:solidFill>
                            <a:schemeClr val="tx1"/>
                          </a:solidFill>
                          <a:effectLst/>
                          <a:latin typeface="Lato"/>
                          <a:ea typeface="Times New Roman"/>
                          <a:cs typeface="Times New Roman"/>
                        </a:rPr>
                        <a:t>modułu oceny efektu kumulacji rezultatów interwencji realizowanych na terenie WOF w wyniku przeprowadzenia działań opisanych w </a:t>
                      </a:r>
                      <a:r>
                        <a:rPr lang="pl-PL" sz="900" u="none" dirty="0" err="1">
                          <a:solidFill>
                            <a:schemeClr val="tx1"/>
                          </a:solidFill>
                          <a:effectLst/>
                          <a:latin typeface="Lato"/>
                          <a:ea typeface="Times New Roman"/>
                          <a:cs typeface="Times New Roman"/>
                        </a:rPr>
                        <a:t>WoD</a:t>
                      </a:r>
                      <a:r>
                        <a:rPr lang="pl-PL" sz="900" dirty="0">
                          <a:solidFill>
                            <a:schemeClr val="tx1"/>
                          </a:solidFill>
                          <a:effectLst/>
                          <a:latin typeface="Lato"/>
                          <a:ea typeface="Times New Roman"/>
                          <a:cs typeface="Times New Roman"/>
                        </a:rPr>
                        <a:t>. </a:t>
                      </a:r>
                      <a:endParaRPr lang="pl-PL" sz="900" dirty="0" smtClean="0">
                        <a:solidFill>
                          <a:schemeClr val="tx1"/>
                        </a:solidFill>
                        <a:effectLst/>
                        <a:latin typeface="Lato"/>
                        <a:ea typeface="Times New Roman"/>
                        <a:cs typeface="Times New Roman"/>
                      </a:endParaRPr>
                    </a:p>
                    <a:p>
                      <a:pPr>
                        <a:lnSpc>
                          <a:spcPct val="110000"/>
                        </a:lnSpc>
                        <a:spcBef>
                          <a:spcPts val="600"/>
                        </a:spcBef>
                        <a:spcAft>
                          <a:spcPts val="600"/>
                        </a:spcAft>
                      </a:pPr>
                      <a:r>
                        <a:rPr lang="pl-PL" sz="900" dirty="0" smtClean="0">
                          <a:effectLst/>
                          <a:latin typeface="Lato"/>
                          <a:ea typeface="Times New Roman"/>
                          <a:cs typeface="Times New Roman"/>
                        </a:rPr>
                        <a:t>Zapisy </a:t>
                      </a:r>
                      <a:r>
                        <a:rPr lang="pl-PL" sz="900" dirty="0">
                          <a:effectLst/>
                          <a:latin typeface="Lato"/>
                          <a:ea typeface="Times New Roman"/>
                          <a:cs typeface="Times New Roman"/>
                        </a:rPr>
                        <a:t>te powinny uzupełniać obecne kryterium strategiczne odnoszące się do komplementarności projektu, poprzez stawianie wymogu wykazania komplementarności interwencji również wobec działań podnoszonych na obszarze oddziaływania projektu przez inne podmioty.</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r>
              <a:tr h="1039536">
                <a:tc>
                  <a:txBody>
                    <a:bodyPr/>
                    <a:lstStyle/>
                    <a:p>
                      <a:pPr marL="0" lvl="0" indent="0" algn="ctr">
                        <a:lnSpc>
                          <a:spcPct val="110000"/>
                        </a:lnSpc>
                        <a:spcBef>
                          <a:spcPts val="600"/>
                        </a:spcBef>
                        <a:spcAft>
                          <a:spcPts val="600"/>
                        </a:spcAft>
                        <a:buFont typeface="+mj-lt"/>
                        <a:buNone/>
                      </a:pPr>
                      <a:r>
                        <a:rPr lang="pl-PL" sz="900" dirty="0" smtClean="0">
                          <a:effectLst/>
                          <a:latin typeface="Lato"/>
                          <a:ea typeface="Times New Roman"/>
                          <a:cs typeface="Times New Roman"/>
                        </a:rPr>
                        <a:t>7.</a:t>
                      </a:r>
                      <a:r>
                        <a:rPr lang="pl-PL" sz="900" dirty="0">
                          <a:effectLst/>
                          <a:latin typeface="Lato"/>
                          <a:ea typeface="Times New Roman"/>
                          <a:cs typeface="Times New Roman"/>
                        </a:rPr>
                        <a: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900" dirty="0">
                          <a:effectLst/>
                          <a:latin typeface="Lato"/>
                          <a:ea typeface="Times New Roman"/>
                          <a:cs typeface="Times New Roman"/>
                        </a:rPr>
                        <a:t>Doświadczenia podejścia zintegrowanego perspektywy 2014-2020 zwiększyły skłonność gmin do zawiązywania partnerstw ponadlokalnych. Nadal jednak preferowane kierunki współpracy odnoszą się w pierwszej kolejności do wspólnych projektów infrastrukturalnych i nie uwzględniają wszystkich wyzwań rozwojowych subregionów.</a:t>
                      </a:r>
                    </a:p>
                    <a:p>
                      <a:pPr>
                        <a:lnSpc>
                          <a:spcPct val="110000"/>
                        </a:lnSpc>
                        <a:spcBef>
                          <a:spcPts val="600"/>
                        </a:spcBef>
                        <a:spcAft>
                          <a:spcPts val="600"/>
                        </a:spcAft>
                      </a:pPr>
                      <a:r>
                        <a:rPr lang="pl-PL" sz="900" dirty="0">
                          <a:effectLst/>
                          <a:latin typeface="Lato"/>
                          <a:ea typeface="Times New Roman"/>
                          <a:cs typeface="Times New Roman"/>
                        </a:rPr>
                        <a:t>REKOMENDACJA OKRES 2014-2020</a:t>
                      </a:r>
                    </a:p>
                    <a:p>
                      <a:pPr>
                        <a:lnSpc>
                          <a:spcPct val="110000"/>
                        </a:lnSpc>
                        <a:spcBef>
                          <a:spcPts val="600"/>
                        </a:spcBef>
                        <a:spcAft>
                          <a:spcPts val="600"/>
                        </a:spcAft>
                      </a:pPr>
                      <a:r>
                        <a:rPr lang="pl-PL" sz="900" dirty="0">
                          <a:effectLst/>
                          <a:latin typeface="Lato"/>
                          <a:ea typeface="Times New Roman"/>
                          <a:cs typeface="Times New Roman"/>
                        </a:rPr>
                        <a:t>(ZIT i RIT)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c>
                  <a:txBody>
                    <a:bodyPr/>
                    <a:lstStyle/>
                    <a:p>
                      <a:pPr>
                        <a:lnSpc>
                          <a:spcPct val="110000"/>
                        </a:lnSpc>
                        <a:spcBef>
                          <a:spcPts val="600"/>
                        </a:spcBef>
                        <a:spcAft>
                          <a:spcPts val="600"/>
                        </a:spcAft>
                      </a:pPr>
                      <a:r>
                        <a:rPr lang="pl-PL" sz="900" dirty="0">
                          <a:effectLst/>
                          <a:latin typeface="Lato"/>
                          <a:ea typeface="Times New Roman"/>
                          <a:cs typeface="Times New Roman"/>
                        </a:rPr>
                        <a:t>Promowanie wśród gmin i powiatów poszczególnych subregionów podejmowania działań, takich jak: wspólne świadczenie usług (na przykład transport publiczny, gospodarka śmieciowa i wodno-kanalizacyjna), wspólne zamówienia publiczne (np. energia elektryczna). Istotna byłaby także współpraca przy tworzeniu wspólnych dokumentów strategicznych i planistycznych (np. drogi rowerowe, szlaki turystyczne, gospodarka </a:t>
                      </a:r>
                      <a:r>
                        <a:rPr lang="pl-PL" sz="900" dirty="0" smtClean="0">
                          <a:effectLst/>
                          <a:latin typeface="Lato"/>
                          <a:ea typeface="Times New Roman"/>
                          <a:cs typeface="Times New Roman"/>
                        </a:rPr>
                        <a:t>przestrzenna),</a:t>
                      </a:r>
                      <a:r>
                        <a:rPr lang="pl-PL" sz="900" baseline="0" dirty="0" smtClean="0">
                          <a:effectLst/>
                          <a:latin typeface="Lato"/>
                          <a:ea typeface="Times New Roman"/>
                          <a:cs typeface="Times New Roman"/>
                        </a:rPr>
                        <a:t> </a:t>
                      </a:r>
                      <a:r>
                        <a:rPr lang="pl-PL" sz="900" dirty="0" smtClean="0">
                          <a:effectLst/>
                          <a:latin typeface="Lato"/>
                          <a:ea typeface="Times New Roman"/>
                          <a:cs typeface="Times New Roman"/>
                        </a:rPr>
                        <a:t>czy </a:t>
                      </a:r>
                      <a:r>
                        <a:rPr lang="pl-PL" sz="900" dirty="0">
                          <a:effectLst/>
                          <a:latin typeface="Lato"/>
                          <a:ea typeface="Times New Roman"/>
                          <a:cs typeface="Times New Roman"/>
                        </a:rPr>
                        <a:t>też zawiązywanie trwałych stowarzyszeń gminnych w ramach subregionów.</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6">
                        <a:lumMod val="20000"/>
                        <a:lumOff val="80000"/>
                      </a:schemeClr>
                    </a:solidFill>
                  </a:tcPr>
                </a:tc>
              </a:tr>
              <a:tr h="832048">
                <a:tc>
                  <a:txBody>
                    <a:bodyPr/>
                    <a:lstStyle/>
                    <a:p>
                      <a:pPr marL="0" lvl="0" indent="0" algn="ctr">
                        <a:lnSpc>
                          <a:spcPct val="110000"/>
                        </a:lnSpc>
                        <a:spcBef>
                          <a:spcPts val="600"/>
                        </a:spcBef>
                        <a:spcAft>
                          <a:spcPts val="600"/>
                        </a:spcAft>
                        <a:buFont typeface="+mj-lt"/>
                        <a:buNone/>
                      </a:pPr>
                      <a:r>
                        <a:rPr lang="pl-PL" sz="900" dirty="0" smtClean="0">
                          <a:effectLst/>
                          <a:latin typeface="Lato"/>
                          <a:ea typeface="Times New Roman"/>
                          <a:cs typeface="Times New Roman"/>
                        </a:rPr>
                        <a:t>8.</a:t>
                      </a:r>
                      <a:endParaRPr lang="pl-PL" sz="900" dirty="0">
                        <a:effectLst/>
                        <a:latin typeface="Lato"/>
                        <a:ea typeface="Times New Roman"/>
                        <a:cs typeface="Times New Roman"/>
                      </a:endParaRP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900" dirty="0">
                          <a:effectLst/>
                          <a:latin typeface="Lato"/>
                          <a:ea typeface="Times New Roman"/>
                          <a:cs typeface="Times New Roman"/>
                        </a:rPr>
                        <a:t>Wdrażanie podejścia zintegrowanego w województwie mazowieckim w perspektywie 2014-2020 pozwoliło na wybór projektów oddziałujących na sytuację społeczno-gospodarczą regionu szczególnie w ramach projektów ZIT.</a:t>
                      </a:r>
                    </a:p>
                    <a:p>
                      <a:pPr>
                        <a:lnSpc>
                          <a:spcPct val="110000"/>
                        </a:lnSpc>
                        <a:spcBef>
                          <a:spcPts val="600"/>
                        </a:spcBef>
                        <a:spcAft>
                          <a:spcPts val="600"/>
                        </a:spcAft>
                      </a:pPr>
                      <a:r>
                        <a:rPr lang="pl-PL" sz="900" dirty="0">
                          <a:effectLst/>
                          <a:latin typeface="Lato"/>
                          <a:ea typeface="Times New Roman"/>
                          <a:cs typeface="Times New Roman"/>
                        </a:rPr>
                        <a:t>REKOMENDACJA OKRES 2021+</a:t>
                      </a:r>
                    </a:p>
                    <a:p>
                      <a:pPr>
                        <a:lnSpc>
                          <a:spcPct val="110000"/>
                        </a:lnSpc>
                        <a:spcBef>
                          <a:spcPts val="600"/>
                        </a:spcBef>
                        <a:spcAft>
                          <a:spcPts val="600"/>
                        </a:spcAft>
                      </a:pPr>
                      <a:r>
                        <a:rPr lang="pl-PL" sz="900" dirty="0">
                          <a:effectLst/>
                          <a:latin typeface="Lato"/>
                          <a:ea typeface="Times New Roman"/>
                          <a:cs typeface="Times New Roman"/>
                        </a:rPr>
                        <a:t>(RIT)</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900" dirty="0">
                          <a:effectLst/>
                          <a:latin typeface="Lato"/>
                          <a:ea typeface="Times New Roman"/>
                          <a:cs typeface="Times New Roman"/>
                        </a:rPr>
                        <a:t>Odnośnie systemu wyboru kryteriów w okresie programowania 2021+ zasadne byłoby kontynowanie preferencji wsparcia OSI w postaci punktów premiujących oddziaływanie danego przedsięwzięcia RIT na wskaźniki rozwoju społeczno-gospodarczego w skali lokalnej oraz w skali sąsiednich gmin. Przyjęcie proponowanego mechanizmu wzmocniłoby wartość dodaną mechanizmu zintegrowanego, jaką jest kapitał relacyjny, budowanie tożsamości i odpowiedzialności ponadlokalnej jednostek samorządu lokalnego również w zakresie programowania polityki rozwoju.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r h="1444219">
                <a:tc>
                  <a:txBody>
                    <a:bodyPr/>
                    <a:lstStyle/>
                    <a:p>
                      <a:pPr marL="0" lvl="0" indent="0" algn="ctr">
                        <a:lnSpc>
                          <a:spcPct val="110000"/>
                        </a:lnSpc>
                        <a:spcBef>
                          <a:spcPts val="600"/>
                        </a:spcBef>
                        <a:spcAft>
                          <a:spcPts val="600"/>
                        </a:spcAft>
                        <a:buFont typeface="+mj-lt"/>
                        <a:buNone/>
                      </a:pPr>
                      <a:r>
                        <a:rPr lang="pl-PL" sz="900" dirty="0" smtClean="0">
                          <a:effectLst/>
                          <a:latin typeface="Lato"/>
                          <a:ea typeface="Times New Roman"/>
                          <a:cs typeface="Times New Roman"/>
                        </a:rPr>
                        <a:t>9.</a:t>
                      </a:r>
                      <a:endParaRPr lang="pl-PL" sz="900" dirty="0">
                        <a:effectLst/>
                        <a:latin typeface="Lato"/>
                        <a:ea typeface="Times New Roman"/>
                        <a:cs typeface="Times New Roman"/>
                      </a:endParaRP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900" dirty="0" smtClean="0">
                          <a:effectLst/>
                          <a:latin typeface="Lato"/>
                          <a:ea typeface="Times New Roman"/>
                          <a:cs typeface="Times New Roman"/>
                        </a:rPr>
                        <a:t>Należy pozytywnie ocenić znaczenie i rolę miast regionalnych (Płock, Radom) i subregionalnych (Ciechanów, Ostrołęka, Siedlce) w rozwoju NTS3 i byciu liderem RIT, chociaż potrzeby gmin nie ujętych w ramach RIT pozostają wciąż aktualne i wymagają rozwiązania w kolejnym okresie programowania. </a:t>
                      </a:r>
                    </a:p>
                    <a:p>
                      <a:pPr>
                        <a:lnSpc>
                          <a:spcPct val="110000"/>
                        </a:lnSpc>
                        <a:spcBef>
                          <a:spcPts val="600"/>
                        </a:spcBef>
                        <a:spcAft>
                          <a:spcPts val="600"/>
                        </a:spcAft>
                      </a:pPr>
                      <a:r>
                        <a:rPr lang="pl-PL" sz="900" dirty="0" smtClean="0">
                          <a:effectLst/>
                          <a:latin typeface="Lato"/>
                          <a:ea typeface="Times New Roman"/>
                          <a:cs typeface="Arial"/>
                        </a:rPr>
                        <a:t>REKOMENDACJA OKRES 2021+</a:t>
                      </a:r>
                      <a:endParaRPr lang="pl-PL" sz="900" dirty="0" smtClean="0">
                        <a:effectLst/>
                        <a:latin typeface="Lato"/>
                        <a:ea typeface="Times New Roman"/>
                        <a:cs typeface="Times New Roman"/>
                      </a:endParaRPr>
                    </a:p>
                    <a:p>
                      <a:pPr>
                        <a:lnSpc>
                          <a:spcPct val="110000"/>
                        </a:lnSpc>
                        <a:spcBef>
                          <a:spcPts val="600"/>
                        </a:spcBef>
                        <a:spcAft>
                          <a:spcPts val="600"/>
                        </a:spcAft>
                      </a:pPr>
                      <a:r>
                        <a:rPr lang="pl-PL" sz="900" dirty="0" smtClean="0">
                          <a:effectLst/>
                          <a:latin typeface="Lato"/>
                          <a:ea typeface="Times New Roman"/>
                          <a:cs typeface="Arial"/>
                        </a:rPr>
                        <a:t>(RIT) </a:t>
                      </a:r>
                      <a:endParaRPr lang="pl-PL" sz="900" dirty="0" smtClean="0">
                        <a:effectLst/>
                        <a:latin typeface="Lato"/>
                        <a:ea typeface="Times New Roman"/>
                        <a:cs typeface="Times New Roman"/>
                      </a:endParaRPr>
                    </a:p>
                    <a:p>
                      <a:pPr>
                        <a:lnSpc>
                          <a:spcPct val="110000"/>
                        </a:lnSpc>
                        <a:spcBef>
                          <a:spcPts val="600"/>
                        </a:spcBef>
                        <a:spcAft>
                          <a:spcPts val="600"/>
                        </a:spcAft>
                      </a:pPr>
                      <a:endParaRPr lang="pl-PL" sz="900" dirty="0">
                        <a:effectLst/>
                        <a:latin typeface="Lato"/>
                        <a:ea typeface="Times New Roman"/>
                        <a:cs typeface="Times New Roman"/>
                      </a:endParaRP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a:txBody>
                    <a:bodyPr/>
                    <a:lstStyle/>
                    <a:p>
                      <a:pPr>
                        <a:lnSpc>
                          <a:spcPct val="110000"/>
                        </a:lnSpc>
                        <a:spcBef>
                          <a:spcPts val="600"/>
                        </a:spcBef>
                        <a:spcAft>
                          <a:spcPts val="600"/>
                        </a:spcAft>
                      </a:pPr>
                      <a:r>
                        <a:rPr lang="pl-PL" sz="900" dirty="0" smtClean="0">
                          <a:effectLst/>
                          <a:latin typeface="Lato"/>
                          <a:ea typeface="Times New Roman"/>
                          <a:cs typeface="Times New Roman"/>
                        </a:rPr>
                        <a:t>Rekomenduje się zwiększenie roli miast regionalnych i subregionalnych w ramach RIT. Takie rozwiązanie pozwoli na oddziaływanie na potrzeby obszarów i gmin, które nie miały możliwości zostać objęte RIT. Nowe rozwiązania powinny przede wszystkim podnieść zdolność miast do koordynacji działań realizowanych na ich terenie oraz w ich obszarach funkcjonalnych. Warto zwrócić uwagę na aspekt diagnostyczny w nowym okresie programowania instrumentów terytorialnych wskazując zasadność pogłębionej diagnozy obszarów subregionalnych, na bazie której dopiero w dalszym etapie powinny powstawać Plany Inwestycyjne RIT. </a:t>
                      </a:r>
                    </a:p>
                  </a:txBody>
                  <a:tcPr marL="47156" marR="47156"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0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400" b="1" dirty="0">
            <a:solidFill>
              <a:srgbClr val="0070C0"/>
            </a:solidFill>
          </a:defRPr>
        </a:defPPr>
      </a:lstStyle>
    </a:spDef>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3845</TotalTime>
  <Words>2879</Words>
  <Application>Microsoft Office PowerPoint</Application>
  <PresentationFormat>Pokaz na ekranie (4:3)</PresentationFormat>
  <Paragraphs>148</Paragraphs>
  <Slides>13</Slides>
  <Notes>1</Notes>
  <HiddenSlides>0</HiddenSlides>
  <MMClips>0</MMClips>
  <ScaleCrop>false</ScaleCrop>
  <HeadingPairs>
    <vt:vector size="4" baseType="variant">
      <vt:variant>
        <vt:lpstr>Motyw</vt:lpstr>
      </vt:variant>
      <vt:variant>
        <vt:i4>1</vt:i4>
      </vt:variant>
      <vt:variant>
        <vt:lpstr>Tytuły slajdów</vt:lpstr>
      </vt:variant>
      <vt:variant>
        <vt:i4>13</vt:i4>
      </vt:variant>
    </vt:vector>
  </HeadingPairs>
  <TitlesOfParts>
    <vt:vector size="14"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Agnieszka Śnieżek</dc:creator>
  <cp:lastModifiedBy>Pc</cp:lastModifiedBy>
  <cp:revision>372</cp:revision>
  <dcterms:created xsi:type="dcterms:W3CDTF">2018-05-22T07:53:56Z</dcterms:created>
  <dcterms:modified xsi:type="dcterms:W3CDTF">2018-11-20T08:10:44Z</dcterms:modified>
</cp:coreProperties>
</file>