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54" r:id="rId9"/>
    <p:sldId id="448" r:id="rId10"/>
    <p:sldId id="449" r:id="rId11"/>
    <p:sldId id="452" r:id="rId12"/>
    <p:sldId id="455" r:id="rId13"/>
    <p:sldId id="456" r:id="rId14"/>
    <p:sldId id="457" r:id="rId15"/>
    <p:sldId id="458" r:id="rId16"/>
    <p:sldId id="459" r:id="rId17"/>
    <p:sldId id="324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-20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2018-12-10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93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z.gov.pl/rozwoj-i-inwestycje/fundusze-europejskie-dla-sektora-ochrony-zdrowia/krajowe-ramy-strategiczne-policy-paper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20 września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32" y="358011"/>
            <a:ext cx="5838877" cy="5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30481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Skalowalność projektu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Kryteria zapewniają, że projekt dotyczący regionalnej platformy zapewnia skalowalność platformy poprzez możliwość zwiększenia liczby użytkowników, tj. podmioty udzielające świadczeń zdrowotnych bez względu na rodzaj udzielanych świadczeń opieki zdrowotnej  – opieka szpitalna, ambulatoryjna opieka specjalistyczna (zwana dalej: AOS), podstawowa opieka zdrowotna (zwana dalej: POZ) oraz bez względu na podmiot tworzący.</a:t>
                      </a:r>
                      <a:endParaRPr lang="pl-PL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8972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19515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Dane medyczne w elektronicznym rekordzie pacjenta oraz tworzenie elektronicznej dokumentacji medycznej (EDM)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Kryteria zapewniają, że projekt dotyczący prowadzenia lub wymiany EDM, uwzględnia rozwiązania umożliwiające zbieranie przez podmiot udzielający świadczeń opieki zdrowotnej jednostkowych danych medycznych, tworzenie EDM zgodnej z Polską Implementacją Krajową HL7 CDA oraz udostępnianie EDM zgodnie z profilami IHE  zamieszczonymi w Biuletynie Informacji Publicznej ministra właściwego do spraw zdrowia oraz zgodnie z rekomendacjami Rady ds. Interoperacyjności.</a:t>
                      </a:r>
                      <a:endParaRPr lang="pl-PL" sz="1400" i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7005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35194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Komplementarność i interoperacyjność </a:t>
                      </a:r>
                      <a:b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 platformą krajową P1 lub P2 lub P4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zapewnia komplementarność i interoperacyjność z innymi projektami z obszaru e-zdrowia. Oznacza to, że projekty, w tym m.in. polegające na dostosowaniu systemów informatycznych świadczeniodawców do wymiany danych z Systemem Informacji Medycznej lub z systemami innych świadczeniodawców, będą weryfikowane pod kątem komplementarności, interoperacyjności oraz nie dublowania funkcjonalności przewidzianych w krajowych Platformach P1 lub P2 lub P4 lub e-Krew.</a:t>
                      </a: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http://www.p1.csioz.gov.pl/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https://www.csioz.gov.pl/projekty/zrealizowane/projekt-p2-1/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https://www.csioz.gov.pl/projekty/zrealizowane/projekt-p4/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16959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89224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Wykorzystanie istniejących zasobów informatycznych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Zgodnie z RPO WM 2014-2020, w ramach kryterium wnioskodawca zobowiązany jest wykazać, że planowana inwestycja wykorzystuje obecne zasoby informatyczne będące w dyspozycji wnioskodawcy, </a:t>
                      </a:r>
                      <a:b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 tym uwzględnia posiadaną przez wnioskodawcę infrastrukturę.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Jeżeli wnioskodawca wykazał, że wykorzystanie posiadanej infrastruktury nie jest możliwe kryterium uznaje się za spełnione.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9047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31688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Zasadność i adekwatność wydatków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będzie podlegać, czy zaplanowane zakupy środków trwałych są adekwatne do celów i skali projektu oraz zaangażowanych środków.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837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90066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Bezpieczeństwo ciągłości działania systemów informatycznych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Kryterium zapewnia rozwiązania gwarantujące i podnoszące bezpieczeństwo w zakresie ciągłości działania systemów do prowadzenia EDM, platform regionalnych, w tym szczególnie w zakresie prowadzenia, wymiany i długoterminowego przechowywania EDM. Dotyczy podmiotów opieki zdrowotnej wykorzystujących i wdrażających</a:t>
                      </a:r>
                      <a:r>
                        <a:rPr lang="pl-PL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te </a:t>
                      </a: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rozwiązania i właścicieli platform regionalnych.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8892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95253"/>
              </p:ext>
            </p:extLst>
          </p:nvPr>
        </p:nvGraphicFramePr>
        <p:xfrm>
          <a:off x="77724" y="1383523"/>
          <a:ext cx="8971223" cy="915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Zasadność oraz komplementarność realizacji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Zgodnie z RPO WM 2014-2020, wnioskodawca zobowiązany jest wykazać należytą staranność przy zapewnieniu: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66750" algn="l"/>
                        </a:tabLs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zasadności oraz komplementarności realizacji</a:t>
                      </a:r>
                      <a:r>
                        <a:rPr lang="pl-PL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projektu w odniesieniu do innych projektów/przedsięwzięć – wnioskodawca w szczególności zobowiązany jest wykazać czy produkty specjalistyczne projektu nie dublują tych, które są już eksploatowane (przede wszystkim bezpłatnie udostępnione lub stworzone w innych projektach realizowanych przez wnioskodawcę i inne podmioty na poziomie regionalnym i krajowym);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66750" algn="l"/>
                        </a:tabLs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optymalnego wykorzystania efektów dotychczasowych</a:t>
                      </a:r>
                      <a:r>
                        <a:rPr lang="pl-PL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inwestycji w zakresie rozwoju e-usług realizowanych przez wnioskodawcę oraz partnerów (w szczególności weryfikacji będą podlegały przedsięwzięcia finansowane ze środków UE);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66750" algn="l"/>
                        </a:tabLs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nie dublowania w projekcie  rozwiązań udostępnianych w ramach projektów Samorządu Województwa Mazowieckiego lub innych projektów finansowanych ze środków unijnych.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przypadku, gdy wnioskodawca oraz partnerzy nie realizowali dotychczas inwestycji w zakresie rozwoju e-usług, ale wykazali zasadność oraz komplementarność projektu w odniesieniu do innych projektów/przedsięwzięć realizowanych przez inne podmioty na poziomie regionalnym i krajowym kryterium uznaje się za spełnione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3137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7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21" y="197238"/>
            <a:ext cx="5838877" cy="55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</a:t>
            </a:r>
            <a:r>
              <a:rPr lang="pl-PL" sz="3600" dirty="0" smtClean="0">
                <a:latin typeface="+mn-lt"/>
              </a:rPr>
              <a:t>pozakonkursowych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2.1</a:t>
            </a:r>
            <a:endParaRPr lang="pl-PL" sz="3600" dirty="0">
              <a:latin typeface="+mn-lt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6425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2.1.1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/>
              <a:t>Typ projektu – Projekt pozakonkursowy pn. </a:t>
            </a:r>
            <a:endParaRPr lang="pl-PL" sz="2800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/>
              <a:t>E-zdrowie dla Mazowsza 2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17" y="146996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85869"/>
              </p:ext>
            </p:extLst>
          </p:nvPr>
        </p:nvGraphicFramePr>
        <p:xfrm>
          <a:off x="77724" y="1486643"/>
          <a:ext cx="8971223" cy="543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39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709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7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Narzędziem 26 Policy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dla ochrony zdrowia na lata 2014-2020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załącznikiem do Uchwały nr 46/2018/XVIII Komitetu Sterującego do spraw koordynacji interwencji EFSI w sektorze zdrowia z dnia 25 września 2018 r. w sprawie rekomendacji dla kryteriów wyboru projektów z sektora zdrowia w ramach Priorytetu Inwestycyjnego 2c - Wzmocnienie zastosowań TIK dla e-administracji, e-uczenia się, e-włączenia społecznego, e-kultury i e-zdrowia, wnioskodawca zobowiązany jest wykazać zgodność projektu z Narzędziem 26 – Upowszechnienie wymiany elektronicznej dokumentacji medycznej, zdefiniowanym w dokumencie Krajowe ramy strategiczne - Policy </a:t>
                      </a:r>
                      <a:r>
                        <a:rPr lang="pl-PL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dla ochrony zdrowia na lata 2014-2020.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pl-PL" sz="1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http://www.mz.gov.pl/rozwoj-i-inwestycje/fundusze-europejskie-dla-sektora-ochrony-zdrowia/krajowe-ramy-strategiczne-policy-paper/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21733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44002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7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8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Oszczędności dla przedsiębiorstw i/lub obywateli oraz uproszczeń administracyjnych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analizy przedstawione przez wnioskodawcę wykazują, że  realizacja projektu przyczyni się do wygenerowania oszczędności dla przedsiębiorstw i/lub obywateli oraz uproszczenia administracyjne, w tym lepszy dostęp do usług publicznych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87189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15560"/>
              </p:ext>
            </p:extLst>
          </p:nvPr>
        </p:nvGraphicFramePr>
        <p:xfrm>
          <a:off x="77724" y="1486643"/>
          <a:ext cx="8971223" cy="739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6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Dostosowanie do obowiązujących norm krajowych, w tym zgodność e-usług ze standardami WCAG 2.0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wnioskodawca zobowiązany jest wykazać, że wszystkie systemy teleinformatyczne w ramach projektu będą wdrażane zgodnie z: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wymaganiami dotyczącymi interoperacyjności wynikającymi m.in. z Rozporządzenia Rady Ministrów z dnia 12 kwietnia 2012 r. </a:t>
                      </a:r>
                      <a:b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sprawie Krajowych Ram Interoperacyjności, minimalnych wymagań dla rejestrów publicznych i wymiany informacji w postaci elektronicznej oraz minimalnych wymagań dla systemów teleinformatycznych (Dz. U. z 2017 r.,</a:t>
                      </a:r>
                      <a:r>
                        <a:rPr lang="pl-PL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poz. 2247).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Ponadto w ramach kryterium wnioskodawca powinien wykazać zgodność e-usług ze standardami WCAG 2.0 </a:t>
                      </a:r>
                      <a:r>
                        <a:rPr lang="pl-PL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poziomie AA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osób z niepełnosprawnością.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dodatkowo w obszarze e-zdrowia wdrażanie elektronicznej dokumentacji medycznej będzie zgodne z zapisami Ustawy z dnia 28 kwietnia 2011 r. o systemie informacji w ochronie zdrowia (Dz.U. z 2017 r., poz. 1845 z </a:t>
                      </a:r>
                      <a:r>
                        <a:rPr lang="pl-PL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późn</a:t>
                      </a: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 zm.). 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207286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12267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5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Bezpieczeństwo wdrażanych systemów informatycznych oraz przetwarzania danych zgodnie z obowiązującym prawem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 ramach kryterium wnioskodawca zobowiązany jest wykazać zgodność standardów bezpieczeństwa wdrażanych systemów informatycznych oraz przetwarzania danych z obowiązującym prawem </a:t>
                      </a:r>
                      <a:r>
                        <a:rPr lang="pl-PL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szczególności z zapisami Ustawy z dnia 5 lipca 2018 r. o krajowym systemie </a:t>
                      </a:r>
                      <a:r>
                        <a:rPr lang="pl-PL" sz="16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cyberbezpieczeństwa</a:t>
                      </a:r>
                      <a:r>
                        <a:rPr lang="pl-PL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(Dz. U. z 2018 r., poz. 1560).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53049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4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0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6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2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Podłączenie  z Platformą P1 oraz zgodność ze standardami wymiany informacji opracowanymi przez CSIOZ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Kryteria zapewniają zgodność produktów wytworzonych w projekcie ze standardami wymiany oraz formatami  elektronicznej dokumentacji medycznej (dalej: EDM), zamieszczonymi w Biuletynie Informacji Publicznej ministra właściwego do spraw zdrowia. W przypadku gdy w regionie funkcjonuje platforma regionalna, produkty wytworzone w ramach projektu powinny zostać zintegrowane z Platformą P1 za pomocą platformy regionalnej.</a:t>
                      </a:r>
                      <a:endParaRPr lang="pl-PL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11769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62072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2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6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8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Regionalne repozytorium EDM, z obsługą przechowywania EDM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Kryteria zapewniają, że projekt w zakresie budowy lub rozbudowy regionalnej platformy uwzględnienia funkcjonalności dotyczące regionalnego repozytorium EDM, z obsługą przechowywania EDM. Repozytorium EDM powinno realizować co najmniej usługę przyjmowania, archiwizacji i udostępniania EDM zgodnej z HL7 CDA oraz standardami udostępniania danych medycznych zamieszczonymi w Biuletynie Informacji Publicznej ministra właściwego do spraw zdrowia w tym co najmniej ze standardem DICOM w przypadku gdy repozytorium EDM obejmuje dane obrazowe.</a:t>
                      </a:r>
                      <a:endParaRPr lang="pl-PL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562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4927</TotalTime>
  <Words>1120</Words>
  <Application>Microsoft Office PowerPoint</Application>
  <PresentationFormat>Pokaz na ekranie (4:3)</PresentationFormat>
  <Paragraphs>173</Paragraphs>
  <Slides>17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Chabiera Robert</cp:lastModifiedBy>
  <cp:revision>692</cp:revision>
  <cp:lastPrinted>2018-05-22T11:34:27Z</cp:lastPrinted>
  <dcterms:created xsi:type="dcterms:W3CDTF">2015-04-20T12:46:14Z</dcterms:created>
  <dcterms:modified xsi:type="dcterms:W3CDTF">2018-12-10T10:04:25Z</dcterms:modified>
</cp:coreProperties>
</file>