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4" r:id="rId1"/>
  </p:sldMasterIdLst>
  <p:notesMasterIdLst>
    <p:notesMasterId r:id="rId13"/>
  </p:notesMasterIdLst>
  <p:handoutMasterIdLst>
    <p:handoutMasterId r:id="rId14"/>
  </p:handoutMasterIdLst>
  <p:sldIdLst>
    <p:sldId id="258" r:id="rId2"/>
    <p:sldId id="382" r:id="rId3"/>
    <p:sldId id="442" r:id="rId4"/>
    <p:sldId id="446" r:id="rId5"/>
    <p:sldId id="443" r:id="rId6"/>
    <p:sldId id="445" r:id="rId7"/>
    <p:sldId id="433" r:id="rId8"/>
    <p:sldId id="447" r:id="rId9"/>
    <p:sldId id="431" r:id="rId10"/>
    <p:sldId id="434" r:id="rId11"/>
    <p:sldId id="324" r:id="rId1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7208" autoAdjust="0"/>
  </p:normalViewPr>
  <p:slideViewPr>
    <p:cSldViewPr snapToGrid="0">
      <p:cViewPr varScale="1">
        <p:scale>
          <a:sx n="112" d="100"/>
          <a:sy n="112" d="100"/>
        </p:scale>
        <p:origin x="6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123F-3768-4046-ADCB-E993A0919F3F}" type="datetimeFigureOut">
              <a:rPr lang="pl-PL" smtClean="0"/>
              <a:t>2018-11-16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167C-7E77-430F-BDD9-575A2C32B4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69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2018-11-16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22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644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67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/>
            </a:r>
            <a:br>
              <a:rPr lang="pl-PL" dirty="0" smtClean="0">
                <a:latin typeface="+mj-lt"/>
              </a:rPr>
            </a:br>
            <a:r>
              <a:rPr lang="pl-PL" dirty="0" smtClean="0">
                <a:latin typeface="+mj-lt"/>
              </a:rPr>
              <a:t>22 listopada 2018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74" y="157531"/>
            <a:ext cx="5962405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926068"/>
              </p:ext>
            </p:extLst>
          </p:nvPr>
        </p:nvGraphicFramePr>
        <p:xfrm>
          <a:off x="77724" y="1373474"/>
          <a:ext cx="9066276" cy="4734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8646"/>
                <a:gridCol w="1481429"/>
                <a:gridCol w="3029950"/>
                <a:gridCol w="3116214"/>
                <a:gridCol w="940037"/>
              </a:tblGrid>
              <a:tr h="762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3989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Przeciwdziałanie ubóstwu energetycznemu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147955"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Przedmiotem kryterium będzie ocena, czy Wnioskodawca posiada/planuje przygotowanie programu wsparcia dla najuboższych osób, które w wyniku realizacji projektu będą ponosić zwiększone koszty grzewcze lokalu związane z trwałą zmianą systemu ogrzewania.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zostaną przyznane następująco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171450" marR="90170" lvl="0" indent="-1714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obszaru, na którym realizowany jest projekt uchwalony i wdrażany jest  program wsparcia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</a:t>
                      </a:r>
                    </a:p>
                    <a:p>
                      <a:pPr marL="171450" marR="90170" lvl="0" indent="-171450" algn="l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Dla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obszaru, na którym realizowany jest projekt planowane jest opracowanie w okresie realizacji projektu programu wsparcia – 2 pkt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spełnienia wyżej wymienionych warunków lub brak informacji w tym zakresie – 0 pkt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indent="161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432047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10. 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3" marR="6531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Nasilenie problemów społeczno -gospodarczych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Ocenie podlegać będzie czy projekt realizowany jest na terenie miast średnich tracących funkcje społeczno-gospodarcze i ulegających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depopulacji</a:t>
                      </a:r>
                      <a:r>
                        <a:rPr lang="pl-PL" sz="10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588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588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ze „Strategią na rzecz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Odpowiedzialnego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Rozwoju” (SOR).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zostaną przyznane następująco: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89535" indent="-1714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Silna utrata funkcji, niekorzystna sytuacja społeczno-gospodarcza – 3 pkt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89535" indent="-1714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Utrata funkcji, mocno niekorzystna sytuacja społeczno-gospodarcza – 2 pkt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marR="89535" indent="-17145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Utrata funkcji, niekorzystna sytuacja społeczno-gospodarcza -1 pkt</a:t>
                      </a:r>
                      <a:endParaRPr lang="pl-PL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5240" marR="9017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89535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indent="161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92686" y="6293010"/>
            <a:ext cx="8836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 smtClean="0"/>
              <a:t>2. Lista </a:t>
            </a:r>
            <a:r>
              <a:rPr lang="pl-PL" sz="900" dirty="0"/>
              <a:t>miast średnich tracących funkcje społeczno-gospodarcze wskazana jest w załączniku nr 2 do „Delimitacji miast średnich tracących funkcje społeczno-gospodarcze” . https://www.funduszeeuropejskie.gov.pl/media/36254/Delimitacja_miast_srednich_SOR_11.pdf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301" y="276520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138" y="293611"/>
            <a:ext cx="4151736" cy="493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0377" y="1042586"/>
            <a:ext cx="84547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3200" dirty="0">
                <a:latin typeface="+mn-lt"/>
              </a:rPr>
              <a:t>Kryteria szczegółowe wyboru projektów konkursowych </a:t>
            </a:r>
            <a:r>
              <a:rPr lang="pl-PL" sz="3200" dirty="0" smtClean="0">
                <a:latin typeface="+mn-lt"/>
              </a:rPr>
              <a:t>w </a:t>
            </a:r>
            <a:r>
              <a:rPr lang="pl-PL" sz="3200" dirty="0">
                <a:latin typeface="+mn-lt"/>
              </a:rPr>
              <a:t>ramach Regionalnego Programu Operacyjnego Województwa Mazowieckiego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na </a:t>
            </a:r>
            <a:r>
              <a:rPr lang="pl-PL" sz="3200" dirty="0">
                <a:latin typeface="+mn-lt"/>
              </a:rPr>
              <a:t>lata 2014 – 2020 </a:t>
            </a:r>
            <a:r>
              <a:rPr lang="pl-PL" sz="3200" dirty="0" smtClean="0">
                <a:latin typeface="+mn-lt"/>
              </a:rPr>
              <a:t/>
            </a:r>
            <a:br>
              <a:rPr lang="pl-PL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ze </a:t>
            </a:r>
            <a:r>
              <a:rPr lang="pl-PL" sz="3200" dirty="0">
                <a:latin typeface="+mn-lt"/>
              </a:rPr>
              <a:t>środków </a:t>
            </a:r>
            <a:r>
              <a:rPr lang="pl-PL" sz="3200" dirty="0" smtClean="0">
                <a:latin typeface="+mn-lt"/>
              </a:rPr>
              <a:t>EFRR</a:t>
            </a:r>
          </a:p>
          <a:p>
            <a:pPr algn="ctr" eaLnBrk="0" hangingPunct="0">
              <a:defRPr/>
            </a:pPr>
            <a:r>
              <a:rPr lang="pl-PL" sz="3200" b="1" dirty="0" smtClean="0">
                <a:latin typeface="+mn-lt"/>
              </a:rPr>
              <a:t>Działanie </a:t>
            </a:r>
            <a:r>
              <a:rPr lang="pl-PL" sz="3200" b="1" dirty="0">
                <a:latin typeface="+mn-lt"/>
              </a:rPr>
              <a:t>4.3 </a:t>
            </a:r>
            <a:r>
              <a:rPr lang="pl-PL" sz="3200" b="1" dirty="0" smtClean="0">
                <a:latin typeface="+mn-lt"/>
              </a:rPr>
              <a:t>„Redukcja </a:t>
            </a:r>
            <a:r>
              <a:rPr lang="pl-PL" sz="3200" b="1" dirty="0">
                <a:latin typeface="+mn-lt"/>
              </a:rPr>
              <a:t>emisji zanieczyszczeń </a:t>
            </a:r>
            <a:r>
              <a:rPr lang="pl-PL" sz="3200" b="1" dirty="0" smtClean="0">
                <a:latin typeface="+mn-lt"/>
              </a:rPr>
              <a:t>powietrza”,  Poddziałanie </a:t>
            </a:r>
            <a:r>
              <a:rPr lang="pl-PL" sz="3200" b="1" dirty="0">
                <a:latin typeface="+mn-lt"/>
              </a:rPr>
              <a:t>4.3.1 „Ograniczanie zanieczyszczeń powietrza i rozwój mobilności miejskiej”, </a:t>
            </a:r>
            <a:r>
              <a:rPr lang="pl-PL" sz="3200" b="1" dirty="0" smtClean="0">
                <a:latin typeface="+mn-lt"/>
              </a:rPr>
              <a:t>typ </a:t>
            </a:r>
            <a:r>
              <a:rPr lang="pl-PL" sz="3200" b="1" dirty="0">
                <a:latin typeface="+mn-lt"/>
              </a:rPr>
              <a:t>projektu: Ograniczenie ,,niskiej emisji</a:t>
            </a:r>
            <a:r>
              <a:rPr lang="pl-PL" sz="3200" b="1" dirty="0" smtClean="0">
                <a:latin typeface="+mn-lt"/>
              </a:rPr>
              <a:t>”, wymiana urządzeń grzewczych</a:t>
            </a:r>
            <a:endParaRPr lang="pl-PL" sz="32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78" y="200260"/>
            <a:ext cx="4146477" cy="4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50343"/>
              </p:ext>
            </p:extLst>
          </p:nvPr>
        </p:nvGraphicFramePr>
        <p:xfrm>
          <a:off x="184638" y="1383523"/>
          <a:ext cx="8669216" cy="45351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113"/>
                <a:gridCol w="982767"/>
                <a:gridCol w="5324030"/>
                <a:gridCol w="871671"/>
                <a:gridCol w="1068635"/>
              </a:tblGrid>
              <a:tr h="679411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2346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Efektywność energetyczna budynku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Zgodnie z RPO WM 2014-2020, w ramach kryterium ocenie podlegać będzie, standard efektywności energetycznej budynku wyrażony maksymalną wartością wskaźnika EP.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Standard zapotrzebowania budynku na nieodnawialną energię pierwotną do ogrzewania, wentylacji, chłodzenia, przygotowania ciepłej wody użytkowej w przypadku domów jednorodzinnych nie może przekroczyć 150 kWh/(m2 x rok) , zaś dla domów wielorodzinnych nie może przekroczyć wartości 135 kWh/(m2 x rok).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przypadku pozostałych budynków standard musi być potwierdzony spełnieniem warunku obowiązującego od 1 stycznia 2017 r. wskazanego w § 329 Rozporządzenia Ministra Infrastruktury i Budownictwa z dnia 14 listopada 2017 r. zmieniającego rozporządzenie w sprawie warunków technicznych, jakim powinny odpowiadać budynki i ich usytuowanie (Dz.U. z 2017 poz. 2285).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Ww. wartości muszą zostać osiągnięte najpóźniej rok po zakończeniu realizacji projektu.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nie stosuje się w przypadku zabytkowych budynków mieszkalnych (zgodnie z art. 7 Ustawy z dnia 23 lipca 2003 r. o ochronie zabytków i opiece nad zabytkami oraz z ewidencją zabytków). W takim przypadku kryterium uznaje się za spełnione.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będzie weryfikowane na podstawie audytu energetycznego . W przypadku projektu obejmującego wyłącznie wymianę urządzenia grzewczego dopuszczalne jest przedłożenie jedynie świadectwa energetycznego.</a:t>
                      </a:r>
                      <a:endParaRPr lang="pl-PL" sz="1000" dirty="0">
                        <a:solidFill>
                          <a:srgbClr val="0D0D0D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4638" y="5959071"/>
            <a:ext cx="86692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000" dirty="0" smtClean="0"/>
              <a:t>1. </a:t>
            </a:r>
            <a:r>
              <a:rPr lang="pl-PL" sz="1000" dirty="0"/>
              <a:t>Zgodnie z Rozporządzeniem Ministra Infrastruktury z dnia 17 marca 2009 r. w sprawie szczegółowego zakresu i form audytu energetycznego oraz części audytu remontowego, wzorów kart audytów, a także algorytmu oceny opłacalności przedsięwzięcia termomodernizacyjnego (Dz.U. nr 43 poz. 346 z 2009 r. z </a:t>
            </a:r>
            <a:r>
              <a:rPr lang="pl-PL" sz="1000" dirty="0" err="1"/>
              <a:t>późn</a:t>
            </a:r>
            <a:r>
              <a:rPr lang="pl-PL" sz="1000" dirty="0"/>
              <a:t>. zm.).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592" y="225245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14191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755440"/>
              </p:ext>
            </p:extLst>
          </p:nvPr>
        </p:nvGraphicFramePr>
        <p:xfrm>
          <a:off x="184638" y="1383523"/>
          <a:ext cx="8669216" cy="533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930"/>
                <a:gridCol w="1093862"/>
                <a:gridCol w="5247118"/>
                <a:gridCol w="871671"/>
                <a:gridCol w="1068635"/>
              </a:tblGrid>
              <a:tr h="342727">
                <a:tc>
                  <a:txBody>
                    <a:bodyPr/>
                    <a:lstStyle/>
                    <a:p>
                      <a:pPr algn="ctr"/>
                      <a:r>
                        <a:rPr lang="pl-PL" sz="1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Lp.</a:t>
                      </a:r>
                      <a:endParaRPr lang="pl-PL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93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Zgodność projektu </a:t>
                      </a:r>
                      <a:b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 przepisami dotyczącymi emisji zanieczyszczeń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Dotyczy wyłącznie projektów w zakresie wymiany/modernizacji urządzeń grzewczych.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 może zostać udzielone na inwestycje w kotły elektryczne, olejowe, spalające biomasę lub ewentualnie paliwa gazowe, ale jedynie w szczególnie uzasadnionych przypadkach, gdy osiągnięte zostanie znaczne zwiększenie efektywności energetycznej oraz gdy istnieją szczególnie pilne potrzeby. Wsparcie kotłów zużywających węgiel stanowi wydatek niekwalifikowany.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Wymiana urządzeń grzewczych kwalifikuje się do wsparcia pod warunkiem zapewnienia znacznej redukcji CO2 w odniesieniu do istniejących instalacji (o co najmniej 30% w przypadku zmiany spalanego paliwa). Ze względu na to, że inwestycje w tym zakresie mają długotrwały charakter, powinny być zgodne z właściwymi przepisami unijnymi. Wspierane urządzenia do ogrzewania muszą od początku okresu programowania charakteryzować się obowiązującym od końca 2020 r. minimalnym poziomem efektywności energetycznej i normami emisji zanieczyszczeń, które zostały określone w środkach wykonawczych do dyrektywy 2009/125/WE z dnia 21 października 2009 r. ustanawiającej ogólne zasady ustalania wymogów dotyczących </a:t>
                      </a:r>
                      <a:r>
                        <a:rPr lang="pl-PL" sz="1000" dirty="0" err="1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ekoprojektu</a:t>
                      </a: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dla produktów związanych z energią. Projekty uwzględniające wymianę/modernizację urządzeń grzewczych opalanych na biomasę powinny być zgodne z programami ochrony powietrza.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Wymiana urządzeń grzewczych powinna być również zgodna z przepisami prawa krajowego tj. Rozporządzeniem Ministra Rozwoju i Finansów z dnia 1 sierpnia 2017 roku w sprawie wymagań dla kotłów na paliwo stałe.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Kotły będą wyposażone w automatyczny podajnik paliwa (nie dotyczy kotłów zgazowujących) i nie będą posiadały rusztu awaryjnego ani elementów umożliwiających jego zamontowanie.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Kotły elektryczne, olejowe, spalające biomasę lub paliwa gazowe mogą zostać wsparte jedynie w przypadku, gdy podłączenie do sieci ciepłowniczej na danym obszarze nie jest uzasadnione ekonomicznie.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i="1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Uwaga: Jeżeli nie dotyczy kryterium uznaje się za spełnione.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  <a:cs typeface="Arial" panose="020B0604020202020204" pitchFamily="34" charset="0"/>
                        </a:rPr>
                        <a:t>0/1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TAK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38" marR="31438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63838" y="189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54" y="225246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0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044" y="1103575"/>
            <a:ext cx="20744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b="1" dirty="0">
                <a:latin typeface="Calibri" pitchFamily="34" charset="0"/>
                <a:cs typeface="Calibri" pitchFamily="34" charset="0"/>
              </a:rPr>
              <a:t>DOSTĘPU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611451"/>
              </p:ext>
            </p:extLst>
          </p:nvPr>
        </p:nvGraphicFramePr>
        <p:xfrm>
          <a:off x="73044" y="1879179"/>
          <a:ext cx="8879081" cy="2291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911"/>
                <a:gridCol w="1105332"/>
                <a:gridCol w="5443671"/>
                <a:gridCol w="889988"/>
                <a:gridCol w="1007179"/>
              </a:tblGrid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j-lt"/>
                        </a:rPr>
                        <a:t>Ocena kryterium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Możliwość uzupełnienia</a:t>
                      </a:r>
                      <a:endParaRPr lang="pl-PL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18201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Obszar realizacji </a:t>
                      </a:r>
                      <a:r>
                        <a:rPr lang="pl-PL" sz="100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projektu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Ocenie podlegać będzie czy projekt realizowany jest na terenie </a:t>
                      </a: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gminy do 300 tys. mieszkańców.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Wsparciem zostaną objęte wszystkie ośrodki regionalne (liczące między 100</a:t>
                      </a:r>
                      <a:r>
                        <a:rPr lang="pl-PL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300 tys. mieszkańców), </a:t>
                      </a:r>
                      <a:r>
                        <a:rPr lang="pl-PL" sz="10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subregionalne</a:t>
                      </a:r>
                      <a:r>
                        <a:rPr lang="pl-PL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(liczące pomiędzy 50 a 100 tys. mieszkańców), lokalne (poniżej 50 tys. mieszkańców) oraz tereny wiejskie wyznaczone w Koncepcji Przestrzennego Zagospodarowania Kraju 2030. 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b="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realizacji projektu na terenie kilku gmin, każda z gmin musi spełniać powyższy warunek. 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0/1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TAK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3" y="250883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1326319"/>
            <a:ext cx="7886700" cy="933450"/>
          </a:xfrm>
        </p:spPr>
        <p:txBody>
          <a:bodyPr/>
          <a:lstStyle/>
          <a:p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Działanie 4.3</a:t>
            </a:r>
            <a:br>
              <a:rPr lang="pl-PL" sz="2400" b="1" dirty="0" smtClean="0"/>
            </a:br>
            <a:r>
              <a:rPr lang="pl-PL" sz="2400" b="1" dirty="0" smtClean="0"/>
              <a:t>Typ projektu: Ograniczenie „niskiej emisji”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Kryteria nie będą stosowane w sytuacji, gdy wartość alokacji przeznaczona na dofinansowanie projektów w konkursie będzie pozwalała na wybranie </a:t>
            </a:r>
            <a:r>
              <a:rPr lang="pl-P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</a:t>
            </a: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dofinansowania wszystkich projektów, które miałyby być oceniane pod względem niniejszych kryteriów.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l-P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Jeżeli kryteria będą stosowane, nie ma konieczności uzyskania minimalnej  liczby punktów. Wysoka jakość projektów zagwarantowana jest bardzo ambitnymi i trudnymi do spełnienia kryteriami dostępu.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02009" y="1039638"/>
            <a:ext cx="448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pl-PL" b="1" dirty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2" y="276520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197042"/>
              </p:ext>
            </p:extLst>
          </p:nvPr>
        </p:nvGraphicFramePr>
        <p:xfrm>
          <a:off x="239282" y="1373474"/>
          <a:ext cx="8810714" cy="4560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378"/>
                <a:gridCol w="1318501"/>
                <a:gridCol w="3249448"/>
                <a:gridCol w="2977987"/>
                <a:gridCol w="914400"/>
              </a:tblGrid>
              <a:tr h="26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Punktacja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181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AutoNum type="arabicPeriod"/>
                      </a:pPr>
                      <a:r>
                        <a:rPr lang="pl-PL" sz="1200">
                          <a:effectLst/>
                          <a:latin typeface="+mj-lt"/>
                        </a:rPr>
                        <a:t> 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Stopień redukcji CO2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72390" marR="90170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w ramach kryterium oceniana będzie wartość redukcji gazów cieplarnianych na podstawie wartości redukcji wyrażonej w ekwiwalencie CO2.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Wartość redukcji tony emisji CO2/rok, w wyniku realizacji projektu, powinna zostać wyrażona wskaźnikiem: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Szacowany roczny spadek emisji gazów cieplarnianych [tony równoważnika CO2] (CI 34).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8275" marR="89535" indent="1206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przyznawane są następująco: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 –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&gt; 750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pkt –  750 ≥ X &gt; 500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pkt – 500 ≥ X &gt; 250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pkt -  250 ≥ X &gt; 50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2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 pkt – 50 ≥ X lub brak informacji w tym zakresie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9181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Stopień redukcji emisji pyłu zawieszonego PM10 (%)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 ramach kryterium ocenie podlegać będzie wartość redukcji emisji pyłu zawieszonego PM10 [%/rok].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Wielkość redukcji wyrażona w % jako stosunek wielkości emisji zredukowanych do wielkości emisji bazowych, określonych w oparciu o dokumentacje stanowiące podstawę do aktualizacji programów ochrony powietrza.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68275" marR="89535" indent="1206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przyznawane są następująco: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pkt  - X ≥ 60 %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pkt –  </a:t>
                      </a:r>
                      <a:r>
                        <a:rPr lang="pl-PL" sz="1000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 &gt; X ≥ 30%</a:t>
                      </a: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 – </a:t>
                      </a:r>
                      <a:r>
                        <a:rPr lang="pl-PL" sz="1000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 &gt; X ≥ 10%</a:t>
                      </a:r>
                    </a:p>
                    <a:p>
                      <a:pPr marL="342900" marR="89535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 -  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000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&gt; X ≥ 3%</a:t>
                      </a:r>
                    </a:p>
                    <a:p>
                      <a:pPr marL="342900" marR="89535" lvl="0" indent="-34290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pl-PL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pkt – 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 &gt; X ≥ 0%</a:t>
                      </a:r>
                    </a:p>
                    <a:p>
                      <a:pPr marL="342900" marR="89535" lvl="0" indent="-34290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lub 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informacji w tym zakresie.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60" y="242337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7724" y="1004142"/>
            <a:ext cx="45370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575125"/>
              </p:ext>
            </p:extLst>
          </p:nvPr>
        </p:nvGraphicFramePr>
        <p:xfrm>
          <a:off x="196553" y="1373474"/>
          <a:ext cx="8853443" cy="5095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404"/>
                <a:gridCol w="1416204"/>
                <a:gridCol w="3249448"/>
                <a:gridCol w="2975171"/>
                <a:gridCol w="917216"/>
              </a:tblGrid>
              <a:tr h="262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  <a:r>
                        <a:rPr lang="pl-PL" sz="12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Obszar zdiagnozowany </a:t>
                      </a:r>
                      <a:b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wojewódzkim programie ochrony powietrza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90170" marR="9017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Kryterium promuje projekty realizowane na  terenie gminy </a:t>
                      </a: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 </a:t>
                      </a: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przekroczonych dopuszczalnych i docelowych poziomach substancji w powietrzu – w szczególności pyłu zawieszonego PM 10 określonych w </a:t>
                      </a: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programach ochrony powietrza obowiązujących dla strefy, na obszarze której realizowany jest projekt.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lub część projektu znajduje się na terenie gminy o przekroczonych limitach pyłu zawieszonego PM 10 </a:t>
                      </a: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 pkt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52705"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Żadna część projektu nie znajduje się na terenie gminy o przekroczonych limitach pyłu zawieszonego PM 10 lub brak informacji w tym zakresie </a:t>
                      </a: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 pkt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Wykorzystanie energii ze źródeł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odnawialnych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k</a:t>
                      </a: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ryterium promuje instalacje </a:t>
                      </a: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wykorzystujące energię ze źródeł odnawialnych.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uwzględnia OZE dla produkcji energii </a:t>
                      </a:r>
                      <a:b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2 pkt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111899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Zgodność projektu </a:t>
                      </a:r>
                      <a:b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 programem rewitalizacji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90170" marR="1778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Kryterium promuje zgodność projektu z obowiązującym </a:t>
                      </a:r>
                      <a:b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 dzień składania wniosku o dofinansowanie) właściwym miejscowo programem rewitalizacji.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778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 rewitalizacji musi znajdować się w Wykazie programów rewitalizacji województwa mazowieckiego (na dzień składania wniosku o dofinansowanie).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778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Projekt powinien być określony wskaźnikiem: 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778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„Udział projektu w odniesieniu do obszaru objętego programem rewitalizacji [%]”.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70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znajduje się na liście projektów podstawowych w programie rewitalizacji – 2 pkt;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wskazany jest jako pozostałe przedsięwzięcia rewitalizacyjne </a:t>
                      </a:r>
                      <a:b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programie rewitalizacji – 1 pkt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 marR="90170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sumują się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 marR="90170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260" y="252112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59593"/>
              </p:ext>
            </p:extLst>
          </p:nvPr>
        </p:nvGraphicFramePr>
        <p:xfrm>
          <a:off x="222191" y="1494991"/>
          <a:ext cx="8733802" cy="4927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714"/>
                <a:gridCol w="1143349"/>
                <a:gridCol w="3187582"/>
                <a:gridCol w="2649196"/>
                <a:gridCol w="1298961"/>
              </a:tblGrid>
              <a:tr h="611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Lp.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Kryterium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679" marR="29679" marT="0" marB="0" anchor="ctr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Opis kryterium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169545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>
                          <a:effectLst/>
                          <a:latin typeface="+mj-lt"/>
                        </a:rPr>
                        <a:t>Punktacja</a:t>
                      </a:r>
                      <a:endParaRPr lang="pl-PL" sz="12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pl-PL" sz="1200" dirty="0">
                          <a:effectLst/>
                          <a:latin typeface="+mj-lt"/>
                        </a:rPr>
                        <a:t>Maksymalna liczba punktów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6626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</a:rPr>
                        <a:t>7.</a:t>
                      </a:r>
                      <a:r>
                        <a:rPr lang="pl-PL" sz="1200" dirty="0">
                          <a:effectLst/>
                          <a:latin typeface="+mj-lt"/>
                        </a:rPr>
                        <a:t> 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Efektywność kosztowa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2014-2020, wskaźnik: „Powierzchnia podlegająca zmianie sposobu ogrzewania [m2]”</a:t>
                      </a: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jest wskaźnikiem realizacji celów osi priorytetowej i będzie służył KE do oceny realizacji celów RPO WM.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jest liczone zgodnie z poniższym wzorem: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Wartość dofinansowania UE projektu (euro)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                                                                           </a:t>
                      </a:r>
                      <a:r>
                        <a:rPr lang="pl-PL" sz="100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&lt; </a:t>
                      </a: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Wartości docelowa wskaźnika w ramach projektu: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„Powierzchnia podlegająca zmianie sposobu ogrzewania [m2]”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 należy przeliczyć kursem euro podanym w regulaminie konkursu.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95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Średnia wartość dofinansowania UE w przeliczeniu na 1 m2 powierzchni ogrzewanej: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&lt; 15 euro </a:t>
                      </a:r>
                      <a:r>
                        <a:rPr lang="pl-PL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 </a:t>
                      </a:r>
                      <a:r>
                        <a:rPr lang="pl-PL" sz="1000" dirty="0" smtClean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pkt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 &lt; 28,6 euro </a:t>
                      </a: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–</a:t>
                      </a: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pkt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95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95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Punkty w ramach kryterium nie sumują się.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895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A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Koszt należy przeliczyć kursem euro podanym w Regulaminie konkursu.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  <a:tr h="2183248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Font typeface="+mj-lt"/>
                        <a:buNone/>
                      </a:pPr>
                      <a:r>
                        <a:rPr lang="pl-PL" sz="12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 </a:t>
                      </a:r>
                      <a:endParaRPr lang="pl-PL" sz="12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314" marR="65314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00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Zgodność ze strategiami niskoemisyjnymi </a:t>
                      </a:r>
                      <a:endParaRPr lang="pl-PL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Zgodność z</a:t>
                      </a: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Planem </a:t>
                      </a: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Gospodarki Niskoemisyjnej (PGN) lub Programem Ograniczenia Niskiej Emisji (PONE).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7955" marR="196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ramach kryterium ocenie podlegać będzie, czy projekt jest zgodny z Planem/-</a:t>
                      </a:r>
                      <a:r>
                        <a:rPr lang="pl-PL" sz="1000" dirty="0" err="1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ami</a:t>
                      </a: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Gospodarki Niskoemisyjnej oraz Programem Ograniczania Niskiej Emisji, obowiązującym/-i na obszarze na którym realizowany jest projekt.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Weryfikacji podlegać będzie czy projekt wpisuje się w kierunki działań niskoemisyjnych i/ lub został zidentyfikowany </a:t>
                      </a:r>
                      <a:r>
                        <a:rPr lang="pl-PL" sz="1000" dirty="0" smtClean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</a:t>
                      </a:r>
                      <a:r>
                        <a:rPr lang="pl-PL" sz="1000" dirty="0">
                          <a:solidFill>
                            <a:srgbClr val="0D0D0D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ww. dokumentach.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wynika z  PGN lub PONE - 2 pkt 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  <a:tc>
                  <a:txBody>
                    <a:bodyPr/>
                    <a:lstStyle/>
                    <a:p>
                      <a:pPr indent="1612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30" marR="68580" marT="0" marB="0" anchor="ctr"/>
                </a:tc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779" y="3251987"/>
            <a:ext cx="2591025" cy="1219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046" y="259428"/>
            <a:ext cx="415173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7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4628</TotalTime>
  <Words>1548</Words>
  <Application>Microsoft Office PowerPoint</Application>
  <PresentationFormat>Pokaz na ekranie (4:3)</PresentationFormat>
  <Paragraphs>192</Paragraphs>
  <Slides>11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Działanie 4.3 Typ projektu: Ograniczenie „niskiej emisji”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RF-ER</cp:lastModifiedBy>
  <cp:revision>693</cp:revision>
  <cp:lastPrinted>2018-11-16T12:19:32Z</cp:lastPrinted>
  <dcterms:created xsi:type="dcterms:W3CDTF">2015-04-20T12:46:14Z</dcterms:created>
  <dcterms:modified xsi:type="dcterms:W3CDTF">2018-11-16T12:49:53Z</dcterms:modified>
</cp:coreProperties>
</file>