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sldIdLst>
    <p:sldId id="258" r:id="rId2"/>
    <p:sldId id="406" r:id="rId3"/>
    <p:sldId id="387" r:id="rId4"/>
    <p:sldId id="420" r:id="rId5"/>
    <p:sldId id="404" r:id="rId6"/>
    <p:sldId id="421" r:id="rId7"/>
    <p:sldId id="422" r:id="rId8"/>
    <p:sldId id="423" r:id="rId9"/>
    <p:sldId id="424" r:id="rId10"/>
    <p:sldId id="437" r:id="rId11"/>
    <p:sldId id="405" r:id="rId12"/>
    <p:sldId id="425" r:id="rId13"/>
    <p:sldId id="426" r:id="rId14"/>
    <p:sldId id="429" r:id="rId15"/>
    <p:sldId id="427" r:id="rId16"/>
    <p:sldId id="414" r:id="rId17"/>
    <p:sldId id="324" r:id="rId1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3326" autoAdjust="0"/>
  </p:normalViewPr>
  <p:slideViewPr>
    <p:cSldViewPr snapToGrid="0">
      <p:cViewPr varScale="1">
        <p:scale>
          <a:sx n="100" d="100"/>
          <a:sy n="100" d="100"/>
        </p:scale>
        <p:origin x="2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19.10.2018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Kryterium wynika z zapisów RPO WM 20124 – 2020.   Wykaz gmin uprawnionych do wzięcia udziału w konkursie stanowi załącznik do Regulaminu konkursu.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Kryterium zostanie zweryfikowane na podstawie deklaracji Wnioskodawcy zawartej w treści Wniosku o dofinansowanie.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Kryterium zapewni, że tworzenie miejsc opieki nad dziećmi do lat 3 będzie przebiegać zgodnie z obowiązującymi przepisami w tym zakresie, a mianowicie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Ustawą z dnia 4 lutego 2011 r. o opiece nad dziećmi w wieku do lat 3 (Dz. U. z 2013 r. poz. 1457),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Rozporządzeniem Ministra Pracy i Polityki Społecznej z dnia 10 lipca 2014 r. w sprawie wymagań lokalowych i sanitarnych, jakie musi spełniać lokal, w którym ma być prowadzony żłobek lub klub dziecięcy (Dz. U. poz. 925)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Rozporządzeniem Ministra Pracy i Polityki Społecznej z dnia 25 marca 2011 r. w sprawie zakresu programów szkoleń dla opiekuna w żłobku lub klubie dziecięcym, wolontariusza oraz dziennego opiekuna (Dz. U. Nr 69, poz. 368)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6991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1200" dirty="0" smtClean="0">
                <a:effectLst/>
              </a:rPr>
              <a:t>Kryterium wynika z zapisów RPO WM 2014 – 2020.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 smtClean="0">
              <a:effectLst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Jego celem jest uzyskanie możliwie najwyższej efektywności kosztowej projektu. Jednocześnie projekt ma zapewnić komplementarność z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Resortowym Programem „Maluch”  Ministerstwa Rodziny i Pracy i Polityki Społecznej.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związku z powyższym średniomiesięczny koszt utworzenia jednego miejsca opieki nad dzieckiem do lat 3 określono na podstawie wysokości dofinansowania w konkursie Maluch ogłoszonym w roku 2016 r. na stronie internetowej j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Resortowego Programem „Maluch” - 2016 Ministerstwa Rodziny i Pracy i Polityki Społecznej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link: 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http://www.mpips.gov.pl/wsparcie-dla-rodzin-z-dziecmi/opieka-nad-dzieckiem-w-wieku-do-lat-trzech/resortowy-pogram-maluch/rok-2016/ogloszenie-o-konkursie/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Koszt powiększono o narzut na cross-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Średni miesięczny koszt całkowity zawiera kwotę dofinansowania EFS i wkład własny wnioskodawcy.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 należy przeliczać według kursu wskazanego w Regulaminie konkursu.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Kryterium zostanie wyrażone wskaźnikiem: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Kcp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Mup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Smk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-------------------------------, gdzie:</a:t>
            </a:r>
          </a:p>
          <a:p>
            <a:r>
              <a:rPr lang="pl-PL" sz="1200" dirty="0" smtClean="0">
                <a:effectLst/>
              </a:rPr>
              <a:t>                        </a:t>
            </a:r>
            <a:r>
              <a:rPr lang="pl-PL" sz="1200" dirty="0" err="1" smtClean="0">
                <a:effectLst/>
              </a:rPr>
              <a:t>Dp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Smk</a:t>
            </a:r>
            <a:r>
              <a:rPr lang="pl-PL" sz="1200" dirty="0" smtClean="0">
                <a:effectLst/>
              </a:rPr>
              <a:t> = średni miesięczny koszt całkowity utworzenia jednego miejsca opieki 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            nad dzieckiem do lat 3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Kcp</a:t>
            </a:r>
            <a:r>
              <a:rPr lang="pl-PL" sz="1200" dirty="0" smtClean="0">
                <a:effectLst/>
              </a:rPr>
              <a:t> = koszt całkowity projektu (wartość dofinansowania + wkład własny 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           wnioskodawcy)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Mup</a:t>
            </a:r>
            <a:r>
              <a:rPr lang="pl-PL" sz="1200" dirty="0" smtClean="0">
                <a:effectLst/>
              </a:rPr>
              <a:t> = miejsca utworzone w projekcie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Dp</a:t>
            </a:r>
            <a:r>
              <a:rPr lang="pl-PL" sz="1200" dirty="0" smtClean="0">
                <a:effectLst/>
              </a:rPr>
              <a:t> = czas trwania projektu w miesiącach.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>
              <a:effectLst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134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2551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8197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423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9208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63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567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209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22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1795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1200" dirty="0" smtClean="0">
                <a:effectLst/>
              </a:rPr>
              <a:t>Kryterium wynika z zapisów RPO WM 2014 – 2020.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 smtClean="0">
              <a:effectLst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Jego celem jest uzyskanie możliwie najwyższej efektywności kosztowej projektu. Jednocześnie projekt ma zapewnić komplementarność z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Resortowym Programem „Maluch”  Ministerstwa Rodziny i Pracy i Polityki Społecznej.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związku z powyższym średniomiesięczny koszt utworzenia jednego miejsca opieki nad dzieckiem do lat 3 określono na podstawie wysokości dofinansowania w konkursie Maluch ogłoszonym w roku 2016 r. na stronie internetowej j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Resortowego Programem „Maluch” - 2016 Ministerstwa Rodziny i Pracy i Polityki Społecznej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link: 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http://www.mpips.gov.pl/wsparcie-dla-rodzin-z-dziecmi/opieka-nad-dzieckiem-w-wieku-do-lat-trzech/resortowy-pogram-maluch/rok-2016/ogloszenie-o-konkursie/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Koszt powiększono o narzut na cross-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Średni miesięczny koszt całkowity zawiera kwotę dofinansowania EFS i wkład własny wnioskodawcy.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 należy przeliczać według kursu wskazanego w Regulaminie konkursu.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Kryterium zostanie wyrażone wskaźnikiem: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Kcp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Mup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Smk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-------------------------------, gdzie:</a:t>
            </a:r>
          </a:p>
          <a:p>
            <a:r>
              <a:rPr lang="pl-PL" sz="1200" dirty="0" smtClean="0">
                <a:effectLst/>
              </a:rPr>
              <a:t>                        </a:t>
            </a:r>
            <a:r>
              <a:rPr lang="pl-PL" sz="1200" dirty="0" err="1" smtClean="0">
                <a:effectLst/>
              </a:rPr>
              <a:t>Dp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Smk</a:t>
            </a:r>
            <a:r>
              <a:rPr lang="pl-PL" sz="1200" dirty="0" smtClean="0">
                <a:effectLst/>
              </a:rPr>
              <a:t> = średni miesięczny koszt całkowity utworzenia jednego miejsca opieki 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            nad dzieckiem do lat 3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Kcp</a:t>
            </a:r>
            <a:r>
              <a:rPr lang="pl-PL" sz="1200" dirty="0" smtClean="0">
                <a:effectLst/>
              </a:rPr>
              <a:t> = koszt całkowity projektu (wartość dofinansowania + wkład własny 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           wnioskodawcy)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Mup</a:t>
            </a:r>
            <a:r>
              <a:rPr lang="pl-PL" sz="1200" dirty="0" smtClean="0">
                <a:effectLst/>
              </a:rPr>
              <a:t> = miejsca utworzone w projekcie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Dp</a:t>
            </a:r>
            <a:r>
              <a:rPr lang="pl-PL" sz="1200" dirty="0" smtClean="0">
                <a:effectLst/>
              </a:rPr>
              <a:t> = czas trwania projektu w miesiącach.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>
              <a:effectLst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227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1200" dirty="0" smtClean="0">
                <a:effectLst/>
              </a:rPr>
              <a:t>Kryterium wynika z zapisów RPO WM 2014 – 2020.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 smtClean="0">
              <a:effectLst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Jego celem jest uzyskanie możliwie najwyższej efektywności kosztowej projektu. Jednocześnie projekt ma zapewnić komplementarność z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Resortowym Programem „Maluch”  Ministerstwa Rodziny i Pracy i Polityki Społecznej.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związku z powyższym średniomiesięczny koszt utworzenia jednego miejsca opieki nad dzieckiem do lat 3 określono na podstawie wysokości dofinansowania w konkursie Maluch ogłoszonym w roku 2016 r. na stronie internetowej j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Resortowego Programem „Maluch” - 2016 Ministerstwa Rodziny i Pracy i Polityki Społecznej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link: 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http://www.mpips.gov.pl/wsparcie-dla-rodzin-z-dziecmi/opieka-nad-dzieckiem-w-wieku-do-lat-trzech/resortowy-pogram-maluch/rok-2016/ogloszenie-o-konkursie/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Koszt powiększono o narzut na cross-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Średni miesięczny koszt całkowity zawiera kwotę dofinansowania EFS i wkład własny wnioskodawcy.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 należy przeliczać według kursu wskazanego w Regulaminie konkursu.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Kryterium zostanie wyrażone wskaźnikiem: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Kcp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Mup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Smk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-------------------------------, gdzie:</a:t>
            </a:r>
          </a:p>
          <a:p>
            <a:r>
              <a:rPr lang="pl-PL" sz="1200" dirty="0" smtClean="0">
                <a:effectLst/>
              </a:rPr>
              <a:t>                        </a:t>
            </a:r>
            <a:r>
              <a:rPr lang="pl-PL" sz="1200" dirty="0" err="1" smtClean="0">
                <a:effectLst/>
              </a:rPr>
              <a:t>Dp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Smk</a:t>
            </a:r>
            <a:r>
              <a:rPr lang="pl-PL" sz="1200" dirty="0" smtClean="0">
                <a:effectLst/>
              </a:rPr>
              <a:t> = średni miesięczny koszt całkowity utworzenia jednego miejsca opieki 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            nad dzieckiem do lat 3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Kcp</a:t>
            </a:r>
            <a:r>
              <a:rPr lang="pl-PL" sz="1200" dirty="0" smtClean="0">
                <a:effectLst/>
              </a:rPr>
              <a:t> = koszt całkowity projektu (wartość dofinansowania + wkład własny 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           wnioskodawcy)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Mup</a:t>
            </a:r>
            <a:r>
              <a:rPr lang="pl-PL" sz="1200" dirty="0" smtClean="0">
                <a:effectLst/>
              </a:rPr>
              <a:t> = miejsca utworzone w projekcie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Dp</a:t>
            </a:r>
            <a:r>
              <a:rPr lang="pl-PL" sz="1200" dirty="0" smtClean="0">
                <a:effectLst/>
              </a:rPr>
              <a:t> = czas trwania projektu w miesiącach.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>
              <a:effectLst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srr@mazovia.p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823855"/>
            <a:ext cx="7886700" cy="126538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Propozycja </a:t>
            </a:r>
            <a:r>
              <a:rPr lang="pl-PL" sz="2000" b="1" dirty="0" smtClean="0">
                <a:solidFill>
                  <a:schemeClr val="tx1"/>
                </a:solidFill>
              </a:rPr>
              <a:t>kryteriów </a:t>
            </a:r>
            <a:r>
              <a:rPr lang="pl-PL" sz="2000" b="1" dirty="0">
                <a:solidFill>
                  <a:schemeClr val="tx1"/>
                </a:solidFill>
              </a:rPr>
              <a:t>wyboru projektów w Działaniu 8.1 Aktywizacja zawodowa osób bezrobotnych przez </a:t>
            </a:r>
            <a:r>
              <a:rPr lang="pl-PL" sz="2000" b="1" dirty="0" smtClean="0">
                <a:solidFill>
                  <a:schemeClr val="tx1"/>
                </a:solidFill>
              </a:rPr>
              <a:t>PUP dla naboru w trybie pozakonkursowym</a:t>
            </a:r>
            <a:endParaRPr lang="pl-PL" sz="2000" b="1" dirty="0">
              <a:solidFill>
                <a:schemeClr val="tx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Regionalny </a:t>
            </a:r>
            <a:r>
              <a:rPr lang="pl-PL" sz="2000" b="1" dirty="0">
                <a:solidFill>
                  <a:schemeClr val="tx1"/>
                </a:solidFill>
              </a:rPr>
              <a:t>Program </a:t>
            </a:r>
            <a:r>
              <a:rPr lang="pl-PL" sz="2000" b="1" dirty="0" smtClean="0">
                <a:solidFill>
                  <a:schemeClr val="tx1"/>
                </a:solidFill>
              </a:rPr>
              <a:t>Operacyjny </a:t>
            </a:r>
            <a:r>
              <a:rPr lang="pl-PL" sz="2000" b="1" dirty="0">
                <a:solidFill>
                  <a:schemeClr val="tx1"/>
                </a:solidFill>
              </a:rPr>
              <a:t>Województwa Mazowieckiego na lata 2014 </a:t>
            </a:r>
            <a:r>
              <a:rPr lang="pl-PL" sz="2000" b="1" dirty="0" smtClean="0">
                <a:solidFill>
                  <a:schemeClr val="tx1"/>
                </a:solidFill>
              </a:rPr>
              <a:t>– 2020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42218" y="5225616"/>
            <a:ext cx="66595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sz="1100" dirty="0" smtClean="0"/>
              <a:t>XL </a:t>
            </a:r>
            <a:r>
              <a:rPr lang="pl-PL" sz="1100" dirty="0"/>
              <a:t>Posiedzenie Komitetu Monitorującego RPO WM na lata 2014 -2020  </a:t>
            </a:r>
            <a:br>
              <a:rPr lang="pl-PL" sz="1100" dirty="0"/>
            </a:br>
            <a:r>
              <a:rPr lang="pl-PL" sz="1100" b="1" dirty="0" smtClean="0"/>
              <a:t>25 października 2018 </a:t>
            </a:r>
            <a:r>
              <a:rPr lang="pl-PL" sz="1100" b="1" dirty="0"/>
              <a:t>r.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10525"/>
            <a:ext cx="5937206" cy="56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57673"/>
              </p:ext>
            </p:extLst>
          </p:nvPr>
        </p:nvGraphicFramePr>
        <p:xfrm>
          <a:off x="502920" y="1809345"/>
          <a:ext cx="8050451" cy="476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0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58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966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5.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Minimum 10 % środków i nie więcej niż 70% środków w ramach projektu zostanie przeznaczone na dotacje na utworzenie działalności gospodarczej. </a:t>
                      </a:r>
                      <a:endParaRPr lang="pl-P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4064" y="1094868"/>
            <a:ext cx="6472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12826"/>
              </p:ext>
            </p:extLst>
          </p:nvPr>
        </p:nvGraphicFramePr>
        <p:xfrm>
          <a:off x="502920" y="1809345"/>
          <a:ext cx="8050451" cy="476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0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58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966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7.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zapewnia możliwość skorzystania ze wsparcia byłym uczestnikom projektów z zakresu włączenia społecznego, realizowanych w ramach CT 9 RPO.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2847"/>
            <a:ext cx="6472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</a:t>
            </a:r>
            <a:endParaRPr lang="pl-PL" sz="1600" dirty="0">
              <a:latin typeface="Calibri" pitchFamily="34" charset="0"/>
            </a:endParaRPr>
          </a:p>
          <a:p>
            <a:pPr eaLnBrk="0" hangingPunct="0"/>
            <a:endParaRPr lang="pl-PL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210214"/>
              </p:ext>
            </p:extLst>
          </p:nvPr>
        </p:nvGraphicFramePr>
        <p:xfrm>
          <a:off x="502920" y="2361071"/>
          <a:ext cx="8050451" cy="266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0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22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890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projektodawca opisał grupę docelową (tj. osoby, które zostaną objęte wsparciem) oraz określił jej cechy charakterystyczne ?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40568"/>
            <a:ext cx="6472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 smtClean="0"/>
              <a:t>KRYTERIA MERYTORYCZNE OGÓLNE</a:t>
            </a:r>
            <a:endParaRPr lang="pl-PL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93751"/>
              </p:ext>
            </p:extLst>
          </p:nvPr>
        </p:nvGraphicFramePr>
        <p:xfrm>
          <a:off x="543560" y="1753991"/>
          <a:ext cx="8012610" cy="457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2.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projekt jest adekwatny do problemów, które ma rozwiązać albo złagodzić? 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projektodawca opisał w jaki sposób ułatwi udział w projekcie uczestnikom, w kontekście barier, które ich dotyczą?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64358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/>
              <a:t>Kryteria merytoryczne ogólne</a:t>
            </a:r>
            <a:endParaRPr lang="pl-PL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25830"/>
              </p:ext>
            </p:extLst>
          </p:nvPr>
        </p:nvGraphicFramePr>
        <p:xfrm>
          <a:off x="543560" y="1753991"/>
          <a:ext cx="8012610" cy="435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78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51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4.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planowane wydatki są niezbędne i adekwatne do realizacji zadań oraz osiągania celów projektu?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4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55957"/>
            <a:ext cx="6343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/>
              <a:t>Kryteria merytoryczne ogólne</a:t>
            </a:r>
            <a:endParaRPr lang="pl-PL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885578"/>
              </p:ext>
            </p:extLst>
          </p:nvPr>
        </p:nvGraphicFramePr>
        <p:xfrm>
          <a:off x="543560" y="1753991"/>
          <a:ext cx="8012610" cy="456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5.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wskaźniki realizacji właściwego celu szczegółowego RPO WM 2014-2020 lub inne wskaźniki określone we wniosku o dofinansowanie są trafnie i prawidłowo dobrane i opisane w stosunku do zadań przewidzianych do realizacji w projekcie?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wydatki wykazane we wniosku o dofinansowanie są racjonalne i efektywne, zgodnie z zasadą efektywnego zarządzania finansami?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55957"/>
            <a:ext cx="63804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/>
              <a:t>Kryteria merytoryczne ogólne</a:t>
            </a:r>
            <a:endParaRPr lang="pl-PL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28520"/>
              </p:ext>
            </p:extLst>
          </p:nvPr>
        </p:nvGraphicFramePr>
        <p:xfrm>
          <a:off x="429769" y="1609343"/>
          <a:ext cx="8168609" cy="458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794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201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7.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wydatki spełniają zasady kwalifikowalności określone w Wytycznych w zakresie kwalifikowalności wydatków w ramach Europejskiego</a:t>
                      </a: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Funduszu Rozwoju Regionalnego, Europejskiego Funduszu Społecznego oraz Funduszu Spójności na lata 2014-2020?</a:t>
                      </a:r>
                      <a:endParaRPr lang="pl-PL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0511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768">
                <a:tc>
                  <a:txBody>
                    <a:bodyPr/>
                    <a:lstStyle/>
                    <a:p>
                      <a:pPr eaLnBrk="0" hangingPunct="0"/>
                      <a:r>
                        <a:rPr lang="pl-PL" b="1" dirty="0" smtClean="0"/>
                        <a:t>Kryteria merytoryczne ogólne</a:t>
                      </a:r>
                      <a:endParaRPr lang="pl-PL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9535" marR="895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  <a:hlinkClick r:id="rId3"/>
              </a:rPr>
              <a:t>dsrr@mazovia.pl</a:t>
            </a: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sz="1400" dirty="0" smtClean="0">
              <a:latin typeface="+mn-lt"/>
            </a:endParaRPr>
          </a:p>
          <a:p>
            <a:pPr algn="ctr">
              <a:defRPr/>
            </a:pPr>
            <a:endParaRPr lang="pl-PL" altLang="pl-PL" sz="1400" dirty="0" smtClean="0">
              <a:latin typeface="+mn-lt"/>
            </a:endParaRPr>
          </a:p>
          <a:p>
            <a:pPr algn="ctr">
              <a:defRPr/>
            </a:pPr>
            <a:endParaRPr lang="pl-PL" altLang="pl-PL" dirty="0">
              <a:latin typeface="+mn-lt"/>
            </a:endParaRPr>
          </a:p>
          <a:p>
            <a:pPr algn="ctr">
              <a:defRPr/>
            </a:pP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938" y="1467104"/>
            <a:ext cx="7886700" cy="4851400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Typ </a:t>
            </a:r>
            <a:r>
              <a:rPr lang="pl-PL" sz="2400" b="1" dirty="0" smtClean="0"/>
              <a:t>projektów (formy </a:t>
            </a:r>
            <a:r>
              <a:rPr lang="pl-PL" sz="2400" b="1" dirty="0"/>
              <a:t>wsparcia</a:t>
            </a:r>
            <a:r>
              <a:rPr lang="pl-PL" sz="2400" b="1" dirty="0" smtClean="0"/>
              <a:t>):</a:t>
            </a:r>
          </a:p>
          <a:p>
            <a:pPr marL="0" indent="0">
              <a:buNone/>
            </a:pPr>
            <a:endParaRPr lang="pl-PL" sz="2400" b="1" dirty="0"/>
          </a:p>
          <a:p>
            <a:pPr lvl="0"/>
            <a:r>
              <a:rPr lang="pl-PL" sz="2000" b="1" dirty="0"/>
              <a:t>Diagnozowanie indywidualnej sytuacji uczestników projektów i pomoc w aktywnym poszukiwaniu pracy (w tym pośrednictwo pracy i/lub poradnictwo zawodowe)</a:t>
            </a:r>
            <a:r>
              <a:rPr lang="pl-PL" sz="2000" b="1" dirty="0" smtClean="0"/>
              <a:t>; </a:t>
            </a:r>
            <a:endParaRPr lang="pl-PL" sz="2000" b="1" dirty="0"/>
          </a:p>
          <a:p>
            <a:pPr lvl="0"/>
            <a:r>
              <a:rPr lang="pl-PL" sz="2000" b="1" dirty="0"/>
              <a:t>Podnoszenie lub </a:t>
            </a:r>
            <a:r>
              <a:rPr lang="pl-PL" sz="2000" b="1" dirty="0" smtClean="0"/>
              <a:t>zmiana </a:t>
            </a:r>
            <a:r>
              <a:rPr lang="pl-PL" sz="2000" b="1" dirty="0"/>
              <a:t>kwalifikacji zawodowych oraz ich lepsze dopasowanie do potrzeb rynku pracy</a:t>
            </a:r>
            <a:r>
              <a:rPr lang="pl-PL" sz="2000" b="1" dirty="0" smtClean="0"/>
              <a:t>; </a:t>
            </a:r>
            <a:endParaRPr lang="pl-PL" sz="2000" b="1" dirty="0"/>
          </a:p>
          <a:p>
            <a:pPr lvl="0"/>
            <a:r>
              <a:rPr lang="pl-PL" sz="2000" b="1" dirty="0"/>
              <a:t>Pomoc w zdobyciu doświadczenia </a:t>
            </a:r>
            <a:r>
              <a:rPr lang="pl-PL" sz="2000" b="1" dirty="0" smtClean="0"/>
              <a:t>zawodowego; </a:t>
            </a:r>
          </a:p>
          <a:p>
            <a:pPr lvl="0"/>
            <a:r>
              <a:rPr lang="pl-PL" sz="2000" b="1" dirty="0"/>
              <a:t>Wspieranie samozatrudnienia i powstawania nowych miejsc </a:t>
            </a:r>
            <a:r>
              <a:rPr lang="pl-PL" sz="2000" b="1" dirty="0" smtClean="0"/>
              <a:t>pracy;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006491"/>
              </p:ext>
            </p:extLst>
          </p:nvPr>
        </p:nvGraphicFramePr>
        <p:xfrm>
          <a:off x="571841" y="1653562"/>
          <a:ext cx="8012610" cy="410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530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Wniosek pozakonkursowy znajduje się w Wykazie zidentyfikowanych projektów pozakonkursowych współfinansowanych ze środków Europejskiego Funduszu Społecznego w ramach RPO WM 2014-2020.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odrzuceniem wniosku.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2.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projekt jest zgodny z Kartą zgłoszenia projektu PUP?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FORMALNE </a:t>
            </a:r>
            <a:endParaRPr lang="pl-PL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96184"/>
              </p:ext>
            </p:extLst>
          </p:nvPr>
        </p:nvGraphicFramePr>
        <p:xfrm>
          <a:off x="543560" y="1753991"/>
          <a:ext cx="8012610" cy="456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3.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wniosek został podpisany przez osoby upoważnione do reprezentacji Wnioskodawcy? 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projekt jest zgodny prawodawstwem krajowym oraz z zasadą zrównoważonego rozwoju?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2847"/>
            <a:ext cx="3383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FORMALNE</a:t>
            </a:r>
            <a:endParaRPr lang="pl-PL" sz="1600" dirty="0">
              <a:latin typeface="Calibri" pitchFamily="34" charset="0"/>
            </a:endParaRPr>
          </a:p>
          <a:p>
            <a:pPr eaLnBrk="0" hangingPunct="0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81228"/>
              </p:ext>
            </p:extLst>
          </p:nvPr>
        </p:nvGraphicFramePr>
        <p:xfrm>
          <a:off x="534324" y="1753991"/>
          <a:ext cx="8351058" cy="48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0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5.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z zasadą równości szans i niedyskryminacji w tym dostępności dla osób z niepełnosprawnościami.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z zasadą równości szans kobiet i mężczyzn, w oparciu o standard minimum.</a:t>
                      </a: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FORMALNE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76402"/>
              </p:ext>
            </p:extLst>
          </p:nvPr>
        </p:nvGraphicFramePr>
        <p:xfrm>
          <a:off x="543560" y="1599247"/>
          <a:ext cx="8012610" cy="498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90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6378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7.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wydatki przewidziane w projekcie nie są współfinansowane z innych wspólnotowych instrumentów finansowych?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9489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poziom kosztów pośrednich nie przekracza wysokości 3% kwoty przyznanej ze środków będących w dyspozycji samorządu województwa? 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FORMALNE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45689"/>
              </p:ext>
            </p:extLst>
          </p:nvPr>
        </p:nvGraphicFramePr>
        <p:xfrm>
          <a:off x="571500" y="1504951"/>
          <a:ext cx="7984670" cy="516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81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93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osiągnięcie wskaźników minimalnej efektywności zatrudnieniowej dla poszczególnych grup objętych wsparciem w programie na poziomie ustalanym przez Ministra właściwego ds. rozwoju.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448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objęcie wsparciem osób należących wyłącznie do grup zarejestrowanych w powiatowych urzędach pracy województwa mazowieckiego, tj.: kobiet, osób o niskich kwalifikacjach, osób z niepełnosprawnościami, osób długotrwale bezrobotnych i osób w wieku 50 lat i więcej oraz bezrobotnych mężczyzn w wieku 30 - 49 lat z zastrzeżeniem, że ich udział nie przekroczy 20% ogólnej liczby uczestników projektów objętych w niniejszym projekcie.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294116"/>
              </p:ext>
            </p:extLst>
          </p:nvPr>
        </p:nvGraphicFramePr>
        <p:xfrm>
          <a:off x="543560" y="1753991"/>
          <a:ext cx="8012610" cy="479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3.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objęcie wsparciem osób w wieku 30 lat i więcej.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Uczestnicy otrzymają wsparcie, które będzie dostosowane do potrzeb pracodawców oraz możliwości uczestników także w zakresie zielonych lub białych miejsc pracy, o ile wynika to z potrzeb i możliwości lokalnego rynku pracy.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2847"/>
            <a:ext cx="3383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1600" dirty="0">
              <a:latin typeface="Calibri" pitchFamily="34" charset="0"/>
            </a:endParaRPr>
          </a:p>
          <a:p>
            <a:pPr eaLnBrk="0" hangingPunct="0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993579"/>
              </p:ext>
            </p:extLst>
          </p:nvPr>
        </p:nvGraphicFramePr>
        <p:xfrm>
          <a:off x="543560" y="1753991"/>
          <a:ext cx="8012610" cy="4937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5.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projekt przewiduje szkolenia, muszą one wynikać z IPD oraz mieć na celu podniesienie/nabycie kwalifikacji lub nabycie kompetencji. Szkolenie musi: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kwalifikacji kończyć się egzaminem zewnętrznym i uzyskaniem certyfikatu potwierdzającego  uzyskanie/nabycie kwalifikacji.  Zarówno egzamin musi być przeprowadzony, a certyfikat musi być nadany (tj. proces walidacji i certyfikacji) przez upoważniony do tego podmiot, który otrzymał akredytację do ww. czynności.</a:t>
                      </a:r>
                      <a:b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kompetencji przebiegać w 4 etapach wymienionych w Wytycznych w zakresie monitorowania postępu rzeczowego realizacji programów operacyjnych na lata 2014-2020.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4431</TotalTime>
  <Words>1147</Words>
  <Application>Microsoft Office PowerPoint</Application>
  <PresentationFormat>Pokaz na ekranie (4:3)</PresentationFormat>
  <Paragraphs>242</Paragraphs>
  <Slides>17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Kęsicka Katarzyna</cp:lastModifiedBy>
  <cp:revision>645</cp:revision>
  <cp:lastPrinted>2016-01-14T07:13:19Z</cp:lastPrinted>
  <dcterms:created xsi:type="dcterms:W3CDTF">2015-04-20T12:46:14Z</dcterms:created>
  <dcterms:modified xsi:type="dcterms:W3CDTF">2018-10-19T09:34:27Z</dcterms:modified>
</cp:coreProperties>
</file>