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4" r:id="rId1"/>
  </p:sldMasterIdLst>
  <p:notesMasterIdLst>
    <p:notesMasterId r:id="rId23"/>
  </p:notesMasterIdLst>
  <p:handoutMasterIdLst>
    <p:handoutMasterId r:id="rId24"/>
  </p:handoutMasterIdLst>
  <p:sldIdLst>
    <p:sldId id="272" r:id="rId2"/>
    <p:sldId id="545" r:id="rId3"/>
    <p:sldId id="546" r:id="rId4"/>
    <p:sldId id="557" r:id="rId5"/>
    <p:sldId id="556" r:id="rId6"/>
    <p:sldId id="559" r:id="rId7"/>
    <p:sldId id="564" r:id="rId8"/>
    <p:sldId id="565" r:id="rId9"/>
    <p:sldId id="566" r:id="rId10"/>
    <p:sldId id="567" r:id="rId11"/>
    <p:sldId id="568" r:id="rId12"/>
    <p:sldId id="569" r:id="rId13"/>
    <p:sldId id="570" r:id="rId14"/>
    <p:sldId id="571" r:id="rId15"/>
    <p:sldId id="553" r:id="rId16"/>
    <p:sldId id="554" r:id="rId17"/>
    <p:sldId id="560" r:id="rId18"/>
    <p:sldId id="561" r:id="rId19"/>
    <p:sldId id="562" r:id="rId20"/>
    <p:sldId id="563" r:id="rId21"/>
    <p:sldId id="343" r:id="rId22"/>
  </p:sldIdLst>
  <p:sldSz cx="9144000" cy="6858000" type="screen4x3"/>
  <p:notesSz cx="6797675" cy="9874250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 pośredni 2 — Ak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84E427A-3D55-4303-BF80-6455036E1DE7}" styleName="Styl z motywem 1 — Ak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F1AB2-1976-4502-BF36-3FF5EA218861}" styleName="Styl pośredni 4 — Ak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Styl pośredni 4 — Ak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C4B1156A-380E-4F78-BDF5-A606A8083BF9}" styleName="Styl pośredni 4 — Ak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35758FB7-9AC5-4552-8A53-C91805E547FA}" styleName="Styl z motywem 1 — Ak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Styl z motywem 1 — Ak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D113A9D2-9D6B-4929-AA2D-F23B5EE8CBE7}" styleName="Styl z motywem 2 — Ak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301B821-A1FF-4177-AEE7-76D212191A09}" styleName="Styl pośredni 1 — Ak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3296810-A885-4BE3-A3E7-6D5BEEA58F35}" styleName="Styl pośredni 2 — Ak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2" autoAdjust="0"/>
    <p:restoredTop sz="94690" autoAdjust="0"/>
  </p:normalViewPr>
  <p:slideViewPr>
    <p:cSldViewPr snapToGrid="0">
      <p:cViewPr varScale="1">
        <p:scale>
          <a:sx n="99" d="100"/>
          <a:sy n="99" d="100"/>
        </p:scale>
        <p:origin x="78" y="1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umwm.local\nas_rf\RF_nowy\RF.EFRR\FINANSE_(kamienie_wskazniki_monitoring)_MW\Kamienie%20milowe\kam%20milowe_wykresy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przyslupska\Documents\Analiza%20KAMIENI%20MILOWYCH\2018%20sierpnie&#324;\Dane%20do%20wykresu%20nt%20kamieni%20VIII.2018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l-PL" sz="1400" b="1" dirty="0">
                <a:solidFill>
                  <a:schemeClr val="tx1"/>
                </a:solidFill>
              </a:rPr>
              <a:t>Osiągnięte wartości wskaźników objętych ramami wykonania w OP I - VII </a:t>
            </a:r>
            <a:endParaRPr lang="en-US" sz="1400" b="1" dirty="0">
              <a:solidFill>
                <a:schemeClr val="tx1"/>
              </a:solidFill>
            </a:endParaRPr>
          </a:p>
          <a:p>
            <a:pPr>
              <a:defRPr sz="1600" b="1">
                <a:solidFill>
                  <a:schemeClr val="tx1"/>
                </a:solidFill>
              </a:defRPr>
            </a:pPr>
            <a:r>
              <a:rPr lang="pl-PL" sz="1400" b="1" dirty="0">
                <a:solidFill>
                  <a:schemeClr val="tx1"/>
                </a:solidFill>
              </a:rPr>
              <a:t>wg stanu na 31 sierpnia 2018 r. oraz wzrost wartości w pkt proc. od 31 maja 2018 r</a:t>
            </a:r>
            <a:r>
              <a:rPr lang="pl-PL" sz="1600" b="1" dirty="0">
                <a:solidFill>
                  <a:schemeClr val="tx1"/>
                </a:solidFill>
              </a:rPr>
              <a:t>.</a:t>
            </a:r>
            <a:endParaRPr lang="en-US" sz="1600" b="1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8.1233595800525029E-4"/>
          <c:y val="6.0340692565650743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>
        <c:manualLayout>
          <c:layoutTarget val="inner"/>
          <c:xMode val="edge"/>
          <c:yMode val="edge"/>
          <c:x val="0.5495884357738865"/>
          <c:y val="0.12307127412182285"/>
          <c:w val="0.42392658737730032"/>
          <c:h val="0.818422476983123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Arkusz1!$D$44</c:f>
              <c:strCache>
                <c:ptCount val="1"/>
                <c:pt idx="0">
                  <c:v>maj-18</c:v>
                </c:pt>
              </c:strCache>
            </c:strRef>
          </c:tx>
          <c:spPr>
            <a:solidFill>
              <a:srgbClr val="00B050"/>
            </a:solidFill>
            <a:ln w="19050">
              <a:solidFill>
                <a:srgbClr val="00B050"/>
              </a:solidFill>
            </a:ln>
            <a:effectLst/>
          </c:spPr>
          <c:invertIfNegative val="0"/>
          <c:dLbls>
            <c:dLbl>
              <c:idx val="7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2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4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6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Arkusz1!$A$45:$B$63</c:f>
              <c:multiLvlStrCache>
                <c:ptCount val="19"/>
                <c:lvl>
                  <c:pt idx="0">
                    <c:v>Inwestycje prywatne uzupełniające wsparcie publiczne dla przedsiębiorstw (dotacje) [EUR]</c:v>
                  </c:pt>
                  <c:pt idx="1">
                    <c:v>Całkowita kwota certyfikowanych wydatków kwalifikowalnych [EUR]</c:v>
                  </c:pt>
                  <c:pt idx="2">
                    <c:v>Liczba usług publicznych udostępnionych on-line o stopniu dojrzałości co najmniej 3 [szt.]</c:v>
                  </c:pt>
                  <c:pt idx="3">
                    <c:v>Całkowita kwota certyfikowanych wydatków kwalifikowalnych [EUR]</c:v>
                  </c:pt>
                  <c:pt idx="4">
                    <c:v>Liczba przedsiębiorstw otrzymujących wsparcie [przedsiębiorstwa]</c:v>
                  </c:pt>
                  <c:pt idx="5">
                    <c:v>Całkowita kwota certyfikowanych wydatków kwalifikowalnych [EUR]</c:v>
                  </c:pt>
                  <c:pt idx="6">
                    <c:v>Liczba zmodernizowanych energetycznie budynków [szt.]</c:v>
                  </c:pt>
                  <c:pt idx="7">
                    <c:v>Długość wybudowanych lub przebudowanych dróg dla rowerów [km]</c:v>
                  </c:pt>
                  <c:pt idx="8">
                    <c:v>Liczba wybudowanych lub przebudowanych obiektów "parkuj i jedź" [szt.]</c:v>
                  </c:pt>
                  <c:pt idx="9">
                    <c:v>Całkowita kwota certyfikowanych wydatków kwalifikowalnych [EUR]</c:v>
                  </c:pt>
                  <c:pt idx="10">
                    <c:v>Liczba obiektów zabytkowych objętych wsparciem [szt.]</c:v>
                  </c:pt>
                  <c:pt idx="11">
                    <c:v>Liczba instytucji kultury objętych wsparciem [szt.]</c:v>
                  </c:pt>
                  <c:pt idx="12">
                    <c:v>Całkowita kwota certyfikowanych wydatków kwalifikowalnych [EUR]</c:v>
                  </c:pt>
                  <c:pt idx="13">
                    <c:v>Liczba obiektów infrastruktury zlokalizowanych na rewitalizowanych obszarach [szt.]</c:v>
                  </c:pt>
                  <c:pt idx="14">
                    <c:v>Liczba podpisanych umów na wsparcie podmiotów leczniczych [szt.] </c:v>
                  </c:pt>
                  <c:pt idx="15">
                    <c:v>Całkowita kwota certyfikowanych wydatków kwalifikowalnych [EUR]</c:v>
                  </c:pt>
                  <c:pt idx="16">
                    <c:v>Całkowita długość nowych dróg [km]</c:v>
                  </c:pt>
                  <c:pt idx="17">
                    <c:v>Całkowita długość przebudowanych lub zmodernizowanych dróg [km]</c:v>
                  </c:pt>
                  <c:pt idx="18">
                    <c:v>Całkowita kwota certyfikowanych wydatków kwalifikowalnych [EUR]</c:v>
                  </c:pt>
                </c:lvl>
                <c:lvl>
                  <c:pt idx="0">
                    <c:v>I</c:v>
                  </c:pt>
                  <c:pt idx="2">
                    <c:v>II</c:v>
                  </c:pt>
                  <c:pt idx="4">
                    <c:v>III</c:v>
                  </c:pt>
                  <c:pt idx="6">
                    <c:v>IV</c:v>
                  </c:pt>
                  <c:pt idx="10">
                    <c:v>V</c:v>
                  </c:pt>
                  <c:pt idx="13">
                    <c:v>VI</c:v>
                  </c:pt>
                  <c:pt idx="16">
                    <c:v>VII</c:v>
                  </c:pt>
                </c:lvl>
              </c:multiLvlStrCache>
            </c:multiLvlStrRef>
          </c:cat>
          <c:val>
            <c:numRef>
              <c:f>Arkusz1!$D$45:$D$63</c:f>
              <c:numCache>
                <c:formatCode>0.00%</c:formatCode>
                <c:ptCount val="19"/>
                <c:pt idx="0">
                  <c:v>9.1704621739804995E-2</c:v>
                </c:pt>
                <c:pt idx="1">
                  <c:v>0.49458285000927615</c:v>
                </c:pt>
                <c:pt idx="2">
                  <c:v>0.78205128205128205</c:v>
                </c:pt>
                <c:pt idx="3">
                  <c:v>0.71855211648034012</c:v>
                </c:pt>
                <c:pt idx="4">
                  <c:v>0.33888888888888891</c:v>
                </c:pt>
                <c:pt idx="5">
                  <c:v>1.0725800160330861</c:v>
                </c:pt>
                <c:pt idx="6">
                  <c:v>0.77272727272727271</c:v>
                </c:pt>
                <c:pt idx="7">
                  <c:v>0</c:v>
                </c:pt>
                <c:pt idx="8">
                  <c:v>4.5</c:v>
                </c:pt>
                <c:pt idx="9">
                  <c:v>0.33418068720339855</c:v>
                </c:pt>
                <c:pt idx="10">
                  <c:v>0.25</c:v>
                </c:pt>
                <c:pt idx="11">
                  <c:v>0.33333333333333331</c:v>
                </c:pt>
                <c:pt idx="12">
                  <c:v>1.1857633887253312</c:v>
                </c:pt>
                <c:pt idx="13">
                  <c:v>0</c:v>
                </c:pt>
                <c:pt idx="14">
                  <c:v>0.75</c:v>
                </c:pt>
                <c:pt idx="15">
                  <c:v>0.67445124774624465</c:v>
                </c:pt>
                <c:pt idx="16">
                  <c:v>1.374074074074074</c:v>
                </c:pt>
                <c:pt idx="17">
                  <c:v>1.7233333333333334</c:v>
                </c:pt>
                <c:pt idx="18">
                  <c:v>1.6951121413258439</c:v>
                </c:pt>
              </c:numCache>
            </c:numRef>
          </c:val>
        </c:ser>
        <c:ser>
          <c:idx val="1"/>
          <c:order val="1"/>
          <c:tx>
            <c:strRef>
              <c:f>Arkusz1!$G$44</c:f>
              <c:strCache>
                <c:ptCount val="1"/>
                <c:pt idx="0">
                  <c:v>wzrost w stosunku do stanu na 31 maja [pkt proc.]</c:v>
                </c:pt>
              </c:strCache>
            </c:strRef>
          </c:tx>
          <c:spPr>
            <a:pattFill prst="ltUpDiag">
              <a:fgClr>
                <a:schemeClr val="accent3">
                  <a:lumMod val="40000"/>
                  <a:lumOff val="60000"/>
                </a:schemeClr>
              </a:fgClr>
              <a:bgClr>
                <a:schemeClr val="bg1"/>
              </a:bgClr>
            </a:pattFill>
            <a:ln w="19050" cap="sq">
              <a:solidFill>
                <a:srgbClr val="00B050"/>
              </a:solidFill>
              <a:miter lim="800000"/>
            </a:ln>
            <a:effectLst/>
          </c:spPr>
          <c:invertIfNegative val="0"/>
          <c:dLbls>
            <c:dLbl>
              <c:idx val="7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4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Arkusz1!$A$45:$B$63</c:f>
              <c:multiLvlStrCache>
                <c:ptCount val="19"/>
                <c:lvl>
                  <c:pt idx="0">
                    <c:v>Inwestycje prywatne uzupełniające wsparcie publiczne dla przedsiębiorstw (dotacje) [EUR]</c:v>
                  </c:pt>
                  <c:pt idx="1">
                    <c:v>Całkowita kwota certyfikowanych wydatków kwalifikowalnych [EUR]</c:v>
                  </c:pt>
                  <c:pt idx="2">
                    <c:v>Liczba usług publicznych udostępnionych on-line o stopniu dojrzałości co najmniej 3 [szt.]</c:v>
                  </c:pt>
                  <c:pt idx="3">
                    <c:v>Całkowita kwota certyfikowanych wydatków kwalifikowalnych [EUR]</c:v>
                  </c:pt>
                  <c:pt idx="4">
                    <c:v>Liczba przedsiębiorstw otrzymujących wsparcie [przedsiębiorstwa]</c:v>
                  </c:pt>
                  <c:pt idx="5">
                    <c:v>Całkowita kwota certyfikowanych wydatków kwalifikowalnych [EUR]</c:v>
                  </c:pt>
                  <c:pt idx="6">
                    <c:v>Liczba zmodernizowanych energetycznie budynków [szt.]</c:v>
                  </c:pt>
                  <c:pt idx="7">
                    <c:v>Długość wybudowanych lub przebudowanych dróg dla rowerów [km]</c:v>
                  </c:pt>
                  <c:pt idx="8">
                    <c:v>Liczba wybudowanych lub przebudowanych obiektów "parkuj i jedź" [szt.]</c:v>
                  </c:pt>
                  <c:pt idx="9">
                    <c:v>Całkowita kwota certyfikowanych wydatków kwalifikowalnych [EUR]</c:v>
                  </c:pt>
                  <c:pt idx="10">
                    <c:v>Liczba obiektów zabytkowych objętych wsparciem [szt.]</c:v>
                  </c:pt>
                  <c:pt idx="11">
                    <c:v>Liczba instytucji kultury objętych wsparciem [szt.]</c:v>
                  </c:pt>
                  <c:pt idx="12">
                    <c:v>Całkowita kwota certyfikowanych wydatków kwalifikowalnych [EUR]</c:v>
                  </c:pt>
                  <c:pt idx="13">
                    <c:v>Liczba obiektów infrastruktury zlokalizowanych na rewitalizowanych obszarach [szt.]</c:v>
                  </c:pt>
                  <c:pt idx="14">
                    <c:v>Liczba podpisanych umów na wsparcie podmiotów leczniczych [szt.] </c:v>
                  </c:pt>
                  <c:pt idx="15">
                    <c:v>Całkowita kwota certyfikowanych wydatków kwalifikowalnych [EUR]</c:v>
                  </c:pt>
                  <c:pt idx="16">
                    <c:v>Całkowita długość nowych dróg [km]</c:v>
                  </c:pt>
                  <c:pt idx="17">
                    <c:v>Całkowita długość przebudowanych lub zmodernizowanych dróg [km]</c:v>
                  </c:pt>
                  <c:pt idx="18">
                    <c:v>Całkowita kwota certyfikowanych wydatków kwalifikowalnych [EUR]</c:v>
                  </c:pt>
                </c:lvl>
                <c:lvl>
                  <c:pt idx="0">
                    <c:v>I</c:v>
                  </c:pt>
                  <c:pt idx="2">
                    <c:v>II</c:v>
                  </c:pt>
                  <c:pt idx="4">
                    <c:v>III</c:v>
                  </c:pt>
                  <c:pt idx="6">
                    <c:v>IV</c:v>
                  </c:pt>
                  <c:pt idx="10">
                    <c:v>V</c:v>
                  </c:pt>
                  <c:pt idx="13">
                    <c:v>VI</c:v>
                  </c:pt>
                  <c:pt idx="16">
                    <c:v>VII</c:v>
                  </c:pt>
                </c:lvl>
              </c:multiLvlStrCache>
            </c:multiLvlStrRef>
          </c:cat>
          <c:val>
            <c:numRef>
              <c:f>Arkusz1!$G$45:$G$63</c:f>
              <c:numCache>
                <c:formatCode>0.0%</c:formatCode>
                <c:ptCount val="19"/>
                <c:pt idx="0">
                  <c:v>1.7363882253862706E-2</c:v>
                </c:pt>
                <c:pt idx="1">
                  <c:v>0.20455027218426591</c:v>
                </c:pt>
                <c:pt idx="2">
                  <c:v>0.48717948717948711</c:v>
                </c:pt>
                <c:pt idx="3">
                  <c:v>0.12481367630069162</c:v>
                </c:pt>
                <c:pt idx="4">
                  <c:v>8.3333333333333315E-2</c:v>
                </c:pt>
                <c:pt idx="5">
                  <c:v>0.61967083264371614</c:v>
                </c:pt>
                <c:pt idx="6">
                  <c:v>0.43181818181818188</c:v>
                </c:pt>
                <c:pt idx="7">
                  <c:v>0</c:v>
                </c:pt>
                <c:pt idx="8">
                  <c:v>0</c:v>
                </c:pt>
                <c:pt idx="9">
                  <c:v>0.21305351549145979</c:v>
                </c:pt>
                <c:pt idx="10">
                  <c:v>0</c:v>
                </c:pt>
                <c:pt idx="11">
                  <c:v>0.16666666666666669</c:v>
                </c:pt>
                <c:pt idx="12">
                  <c:v>0.55871427604891677</c:v>
                </c:pt>
                <c:pt idx="13">
                  <c:v>0</c:v>
                </c:pt>
                <c:pt idx="14">
                  <c:v>-0.64</c:v>
                </c:pt>
                <c:pt idx="15">
                  <c:v>0.18193053252957159</c:v>
                </c:pt>
                <c:pt idx="16">
                  <c:v>0</c:v>
                </c:pt>
                <c:pt idx="17">
                  <c:v>0</c:v>
                </c:pt>
                <c:pt idx="18">
                  <c:v>0.16015501868782911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405907304"/>
        <c:axId val="405907696"/>
      </c:barChart>
      <c:catAx>
        <c:axId val="405907304"/>
        <c:scaling>
          <c:orientation val="maxMin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05907696"/>
        <c:crosses val="autoZero"/>
        <c:auto val="1"/>
        <c:lblAlgn val="ctr"/>
        <c:lblOffset val="100"/>
        <c:noMultiLvlLbl val="0"/>
      </c:catAx>
      <c:valAx>
        <c:axId val="405907696"/>
        <c:scaling>
          <c:orientation val="minMax"/>
          <c:max val="2"/>
          <c:min val="0"/>
        </c:scaling>
        <c:delete val="0"/>
        <c:axPos val="t"/>
        <c:majorGridlines>
          <c:spPr>
            <a:ln w="19050" cap="flat" cmpd="sng" algn="ctr">
              <a:solidFill>
                <a:srgbClr val="FF0000"/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rgbClr val="FF0000"/>
              </a:solidFill>
              <a:prstDash val="dash"/>
              <a:round/>
            </a:ln>
            <a:effectLst/>
          </c:spPr>
        </c:minorGridlines>
        <c:numFmt formatCode="0.00%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05907304"/>
        <c:crosses val="autoZero"/>
        <c:crossBetween val="between"/>
        <c:majorUnit val="1"/>
        <c:minorUnit val="0.25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5733885852998681"/>
          <c:y val="0.94675923164927622"/>
          <c:w val="0.463717272704601"/>
          <c:h val="4.254810400959477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pl-P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1800" b="1" i="0" baseline="0">
                <a:effectLst/>
              </a:rPr>
              <a:t>Wartości osiągnięte dla kamieni milowych w OP VIII - X</a:t>
            </a:r>
            <a:br>
              <a:rPr lang="pl-PL" sz="1800" b="1" i="0" baseline="0">
                <a:effectLst/>
              </a:rPr>
            </a:br>
            <a:r>
              <a:rPr lang="pl-PL" sz="1800" b="1" i="0" baseline="0">
                <a:effectLst/>
              </a:rPr>
              <a:t>stan na 31 sierpnia 2018 r. i zmiana w stosunku do stanu z 31 maja 2018 r.</a:t>
            </a:r>
            <a:endParaRPr lang="pl-PL" sz="1600">
              <a:effectLst/>
            </a:endParaRPr>
          </a:p>
        </c:rich>
      </c:tx>
      <c:layout>
        <c:manualLayout>
          <c:xMode val="edge"/>
          <c:yMode val="edge"/>
          <c:x val="9.4363397379330999E-2"/>
          <c:y val="2.2257838658711095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>
        <c:manualLayout>
          <c:layoutTarget val="inner"/>
          <c:xMode val="edge"/>
          <c:yMode val="edge"/>
          <c:x val="0.40539649984727694"/>
          <c:y val="0.12524187873684134"/>
          <c:w val="0.56728666293762464"/>
          <c:h val="0.7513095033702242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Arkusz1!$G$1</c:f>
              <c:strCache>
                <c:ptCount val="1"/>
                <c:pt idx="0">
                  <c:v>sierpień 2018 r.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Arkusz1!$A$2:$A$10</c:f>
              <c:strCache>
                <c:ptCount val="9"/>
                <c:pt idx="0">
                  <c:v>Liczba osób bezrobotnych (łącznie z długotrwale bezrobotnymi) objętych wsparciem w programie [osoby]</c:v>
                </c:pt>
                <c:pt idx="1">
                  <c:v>Liczba osób, które otrzymały bezzwrotne środki na podjęcie działalności gospodarczej w programie [osoby]</c:v>
                </c:pt>
                <c:pt idx="2">
                  <c:v>Całkowita kwota certyfikowanych wydatków kwalifikowalnych [EUR] OP VIII</c:v>
                </c:pt>
                <c:pt idx="3">
                  <c:v>Liczba osób zagrożonych ubóstwem lub wykluczeniem społecznym objętych wsparciem w programie [osoby]</c:v>
                </c:pt>
                <c:pt idx="4">
                  <c:v>Całkowita kwota certyfikowanych wydatków kwalifikowalnych [EUR] OP IX</c:v>
                </c:pt>
                <c:pt idx="5">
                  <c:v>Liczba uczniów objętych wsparciem w zakresie rozwijania kompetencji kluczowych w programie [osoby]</c:v>
                </c:pt>
                <c:pt idx="6">
                  <c:v>Liczba osób o niskich kwalifikacjach objętych wsparciem w programie [osoby]</c:v>
                </c:pt>
                <c:pt idx="7">
                  <c:v>Liczba uczniów szkół i placówek kształcenia zawodowego uczestniczących w stażach i praktykach u pracodawcy [osoby]</c:v>
                </c:pt>
                <c:pt idx="8">
                  <c:v>Całkowita kwota certyfikowanych wydatków kwalifikowalnych [EUR] OP X</c:v>
                </c:pt>
              </c:strCache>
            </c:strRef>
          </c:cat>
          <c:val>
            <c:numRef>
              <c:f>Arkusz1!$G$2:$G$10</c:f>
              <c:numCache>
                <c:formatCode>0%</c:formatCode>
                <c:ptCount val="9"/>
                <c:pt idx="0">
                  <c:v>1.6229</c:v>
                </c:pt>
                <c:pt idx="1">
                  <c:v>1.33</c:v>
                </c:pt>
                <c:pt idx="2">
                  <c:v>1.08</c:v>
                </c:pt>
                <c:pt idx="3">
                  <c:v>0.81</c:v>
                </c:pt>
                <c:pt idx="4">
                  <c:v>0.5</c:v>
                </c:pt>
                <c:pt idx="5">
                  <c:v>3.44</c:v>
                </c:pt>
                <c:pt idx="6">
                  <c:v>3.14</c:v>
                </c:pt>
                <c:pt idx="7">
                  <c:v>0.36</c:v>
                </c:pt>
                <c:pt idx="8">
                  <c:v>0.83</c:v>
                </c:pt>
              </c:numCache>
            </c:numRef>
          </c:val>
        </c:ser>
        <c:ser>
          <c:idx val="1"/>
          <c:order val="1"/>
          <c:tx>
            <c:strRef>
              <c:f>Arkusz1!$L$1</c:f>
              <c:strCache>
                <c:ptCount val="1"/>
                <c:pt idx="0">
                  <c:v>zmiana w pkt. %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2"/>
              <c:layout>
                <c:manualLayout>
                  <c:x val="-1.0939612662053653E-2"/>
                  <c:y val="-6.1725442531968726E-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5.388888888888884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6.6515151515151513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4.4871251888968469E-2"/>
                  <c:y val="-3.086272126597752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Arkusz1!$A$2:$A$10</c:f>
              <c:strCache>
                <c:ptCount val="9"/>
                <c:pt idx="0">
                  <c:v>Liczba osób bezrobotnych (łącznie z długotrwale bezrobotnymi) objętych wsparciem w programie [osoby]</c:v>
                </c:pt>
                <c:pt idx="1">
                  <c:v>Liczba osób, które otrzymały bezzwrotne środki na podjęcie działalności gospodarczej w programie [osoby]</c:v>
                </c:pt>
                <c:pt idx="2">
                  <c:v>Całkowita kwota certyfikowanych wydatków kwalifikowalnych [EUR] OP VIII</c:v>
                </c:pt>
                <c:pt idx="3">
                  <c:v>Liczba osób zagrożonych ubóstwem lub wykluczeniem społecznym objętych wsparciem w programie [osoby]</c:v>
                </c:pt>
                <c:pt idx="4">
                  <c:v>Całkowita kwota certyfikowanych wydatków kwalifikowalnych [EUR] OP IX</c:v>
                </c:pt>
                <c:pt idx="5">
                  <c:v>Liczba uczniów objętych wsparciem w zakresie rozwijania kompetencji kluczowych w programie [osoby]</c:v>
                </c:pt>
                <c:pt idx="6">
                  <c:v>Liczba osób o niskich kwalifikacjach objętych wsparciem w programie [osoby]</c:v>
                </c:pt>
                <c:pt idx="7">
                  <c:v>Liczba uczniów szkół i placówek kształcenia zawodowego uczestniczących w stażach i praktykach u pracodawcy [osoby]</c:v>
                </c:pt>
                <c:pt idx="8">
                  <c:v>Całkowita kwota certyfikowanych wydatków kwalifikowalnych [EUR] OP X</c:v>
                </c:pt>
              </c:strCache>
            </c:strRef>
          </c:cat>
          <c:val>
            <c:numRef>
              <c:f>Arkusz1!$L$2:$L$10</c:f>
              <c:numCache>
                <c:formatCode>0%</c:formatCode>
                <c:ptCount val="9"/>
                <c:pt idx="0">
                  <c:v>0.10289999999999999</c:v>
                </c:pt>
                <c:pt idx="1">
                  <c:v>0.18000000000000016</c:v>
                </c:pt>
                <c:pt idx="2">
                  <c:v>7.0000000000000062E-2</c:v>
                </c:pt>
                <c:pt idx="3">
                  <c:v>0.29000000000000004</c:v>
                </c:pt>
                <c:pt idx="4">
                  <c:v>0.21999999999999997</c:v>
                </c:pt>
                <c:pt idx="5">
                  <c:v>0.37000000000000011</c:v>
                </c:pt>
                <c:pt idx="6">
                  <c:v>0.45999999999999996</c:v>
                </c:pt>
                <c:pt idx="7">
                  <c:v>9.9999999999999978E-2</c:v>
                </c:pt>
                <c:pt idx="8">
                  <c:v>0.35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02421248"/>
        <c:axId val="402421640"/>
      </c:barChart>
      <c:catAx>
        <c:axId val="4024212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02421640"/>
        <c:crosses val="autoZero"/>
        <c:auto val="1"/>
        <c:lblAlgn val="ctr"/>
        <c:lblOffset val="100"/>
        <c:noMultiLvlLbl val="0"/>
      </c:catAx>
      <c:valAx>
        <c:axId val="402421640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02421248"/>
        <c:crosses val="autoZero"/>
        <c:crossBetween val="between"/>
      </c:valAx>
      <c:spPr>
        <a:noFill/>
        <a:ln>
          <a:noFill/>
          <a:prstDash val="sysDot"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0.51262</cdr:x>
      <cdr:y>0.09838</cdr:y>
    </cdr:from>
    <cdr:to>
      <cdr:x>0.56635</cdr:x>
      <cdr:y>0.12647</cdr:y>
    </cdr:to>
    <cdr:sp macro="" textlink="">
      <cdr:nvSpPr>
        <cdr:cNvPr id="2" name="pole tekstowe 1"/>
        <cdr:cNvSpPr txBox="1"/>
      </cdr:nvSpPr>
      <cdr:spPr>
        <a:xfrm xmlns:a="http://schemas.openxmlformats.org/drawingml/2006/main">
          <a:off x="4687372" y="561344"/>
          <a:ext cx="491320" cy="1602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pl-PL" sz="700" dirty="0" smtClean="0">
              <a:solidFill>
                <a:srgbClr val="FF0000"/>
              </a:solidFill>
            </a:rPr>
            <a:t>85%</a:t>
          </a:r>
          <a:endParaRPr lang="pl-PL" sz="700" dirty="0">
            <a:solidFill>
              <a:srgbClr val="FF0000"/>
            </a:solidFill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4266"/>
          </a:xfrm>
          <a:prstGeom prst="rect">
            <a:avLst/>
          </a:prstGeom>
        </p:spPr>
        <p:txBody>
          <a:bodyPr vert="horz" lIns="90377" tIns="45188" rIns="90377" bIns="45188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4266"/>
          </a:xfrm>
          <a:prstGeom prst="rect">
            <a:avLst/>
          </a:prstGeom>
        </p:spPr>
        <p:txBody>
          <a:bodyPr vert="horz" lIns="90377" tIns="45188" rIns="90377" bIns="45188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58D5A4B-13FA-4983-B467-813F7B7A1C41}" type="datetimeFigureOut">
              <a:rPr lang="pl-PL"/>
              <a:pPr>
                <a:defRPr/>
              </a:pPr>
              <a:t>2018-09-19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378409"/>
            <a:ext cx="2946400" cy="494265"/>
          </a:xfrm>
          <a:prstGeom prst="rect">
            <a:avLst/>
          </a:prstGeom>
        </p:spPr>
        <p:txBody>
          <a:bodyPr vert="horz" lIns="90377" tIns="45188" rIns="90377" bIns="45188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9688" y="9378409"/>
            <a:ext cx="2946400" cy="494265"/>
          </a:xfrm>
          <a:prstGeom prst="rect">
            <a:avLst/>
          </a:prstGeom>
        </p:spPr>
        <p:txBody>
          <a:bodyPr vert="horz" wrap="square" lIns="90377" tIns="45188" rIns="90377" bIns="4518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CEDF538-567E-4782-A71E-88259AB6D83C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6458891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4266"/>
          </a:xfrm>
          <a:prstGeom prst="rect">
            <a:avLst/>
          </a:prstGeom>
        </p:spPr>
        <p:txBody>
          <a:bodyPr vert="horz" lIns="90377" tIns="45188" rIns="90377" bIns="45188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4266"/>
          </a:xfrm>
          <a:prstGeom prst="rect">
            <a:avLst/>
          </a:prstGeom>
        </p:spPr>
        <p:txBody>
          <a:bodyPr vert="horz" lIns="90377" tIns="45188" rIns="90377" bIns="45188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C861A00-80E9-4B3F-A422-6C839B6671A0}" type="datetimeFigureOut">
              <a:rPr lang="pl-PL"/>
              <a:pPr>
                <a:defRPr/>
              </a:pPr>
              <a:t>2018-09-19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41363"/>
            <a:ext cx="493712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377" tIns="45188" rIns="90377" bIns="45188" rtlCol="0" anchor="ctr"/>
          <a:lstStyle/>
          <a:p>
            <a:pPr lvl="0"/>
            <a:endParaRPr lang="pl-PL" noProof="0" smtClean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4" y="4691577"/>
            <a:ext cx="5438775" cy="4443649"/>
          </a:xfrm>
          <a:prstGeom prst="rect">
            <a:avLst/>
          </a:prstGeom>
        </p:spPr>
        <p:txBody>
          <a:bodyPr vert="horz" lIns="90377" tIns="45188" rIns="90377" bIns="45188" rtlCol="0">
            <a:normAutofit/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378409"/>
            <a:ext cx="2946400" cy="494265"/>
          </a:xfrm>
          <a:prstGeom prst="rect">
            <a:avLst/>
          </a:prstGeom>
        </p:spPr>
        <p:txBody>
          <a:bodyPr vert="horz" lIns="90377" tIns="45188" rIns="90377" bIns="45188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378409"/>
            <a:ext cx="2946400" cy="494265"/>
          </a:xfrm>
          <a:prstGeom prst="rect">
            <a:avLst/>
          </a:prstGeom>
        </p:spPr>
        <p:txBody>
          <a:bodyPr vert="horz" wrap="square" lIns="90377" tIns="45188" rIns="90377" bIns="4518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23C91BD-A4DD-4598-94D9-BD77F2F29FB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0332593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3C91BD-A4DD-4598-94D9-BD77F2F29FB0}" type="slidenum">
              <a:rPr lang="pl-PL" altLang="pl-PL" smtClean="0"/>
              <a:pPr>
                <a:defRPr/>
              </a:pPr>
              <a:t>1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20437203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A8546-9EF3-4435-AD6F-5D6041610431}" type="slidenum">
              <a:rPr lang="pl-PL" smtClean="0">
                <a:solidFill>
                  <a:prstClr val="black"/>
                </a:solidFill>
              </a:rPr>
              <a:pPr/>
              <a:t>17</a:t>
            </a:fld>
            <a:endParaRPr lang="pl-P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96618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A8546-9EF3-4435-AD6F-5D6041610431}" type="slidenum">
              <a:rPr lang="pl-PL" smtClean="0">
                <a:solidFill>
                  <a:prstClr val="black"/>
                </a:solidFill>
              </a:rPr>
              <a:pPr/>
              <a:t>18</a:t>
            </a:fld>
            <a:endParaRPr lang="pl-P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13670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A8546-9EF3-4435-AD6F-5D6041610431}" type="slidenum">
              <a:rPr lang="pl-PL" smtClean="0">
                <a:solidFill>
                  <a:prstClr val="black"/>
                </a:solidFill>
              </a:rPr>
              <a:pPr/>
              <a:t>19</a:t>
            </a:fld>
            <a:endParaRPr lang="pl-P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93141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A8546-9EF3-4435-AD6F-5D6041610431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361348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A8546-9EF3-4435-AD6F-5D6041610431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078374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A8546-9EF3-4435-AD6F-5D6041610431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224959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A8546-9EF3-4435-AD6F-5D6041610431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826064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A8546-9EF3-4435-AD6F-5D6041610431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016171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A8546-9EF3-4435-AD6F-5D6041610431}" type="slidenum">
              <a:rPr lang="pl-PL" smtClean="0"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113468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A8546-9EF3-4435-AD6F-5D6041610431}" type="slidenum">
              <a:rPr lang="pl-PL" smtClean="0"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004426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A8546-9EF3-4435-AD6F-5D6041610431}" type="slidenum">
              <a:rPr lang="pl-PL" smtClean="0"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438155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kład niestandardow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4" descr="UnijneFE_PR-LOGO-UE-EFSI kolor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293688"/>
            <a:ext cx="43053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ymbol zastępczy tekstu 7"/>
          <p:cNvSpPr>
            <a:spLocks noGrp="1"/>
          </p:cNvSpPr>
          <p:nvPr>
            <p:ph idx="1"/>
          </p:nvPr>
        </p:nvSpPr>
        <p:spPr>
          <a:xfrm>
            <a:off x="628650" y="5756743"/>
            <a:ext cx="7886700" cy="420219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 smtClean="0"/>
              <a:t>Kliknij, aby dodać podtytuł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84807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264258"/>
            <a:ext cx="2949178" cy="112908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dirty="0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264258"/>
            <a:ext cx="4629150" cy="45967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393344"/>
            <a:ext cx="2949178" cy="347564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6DDB4-4F5A-424A-BE2A-2562C2107752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189110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256306"/>
            <a:ext cx="2949178" cy="113703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dirty="0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256306"/>
            <a:ext cx="4629150" cy="460474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l-PL" noProof="0" smtClean="0"/>
              <a:t>Kliknij ikonę, aby dodać obraz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393343"/>
            <a:ext cx="2949178" cy="347564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8D435E-6169-4733-A22E-43A34E9B4A35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882908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Układ niestandardow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ytułu 1"/>
          <p:cNvSpPr txBox="1">
            <a:spLocks/>
          </p:cNvSpPr>
          <p:nvPr userDrawn="1"/>
        </p:nvSpPr>
        <p:spPr>
          <a:xfrm>
            <a:off x="628650" y="4833938"/>
            <a:ext cx="7886700" cy="922337"/>
          </a:xfrm>
          <a:prstGeom prst="rect">
            <a:avLst/>
          </a:prstGeom>
        </p:spPr>
        <p:txBody>
          <a:bodyPr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r>
              <a:rPr lang="pl-PL" dirty="0" smtClean="0">
                <a:solidFill>
                  <a:schemeClr val="bg1"/>
                </a:solidFill>
              </a:rPr>
              <a:t>Kliknij, aby dodać tytuł prezentacji</a:t>
            </a:r>
            <a:endParaRPr lang="pl-PL" dirty="0">
              <a:solidFill>
                <a:schemeClr val="bg1"/>
              </a:solidFill>
            </a:endParaRPr>
          </a:p>
        </p:txBody>
      </p:sp>
      <p:pic>
        <p:nvPicPr>
          <p:cNvPr id="4" name="Obraz 6" descr="UnijneFE_PR-LOGO-UE-EFSI kolor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293688"/>
            <a:ext cx="43053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ymbol zastępczy tekstu 7"/>
          <p:cNvSpPr>
            <a:spLocks noGrp="1"/>
          </p:cNvSpPr>
          <p:nvPr>
            <p:ph idx="1"/>
          </p:nvPr>
        </p:nvSpPr>
        <p:spPr>
          <a:xfrm>
            <a:off x="628650" y="5756743"/>
            <a:ext cx="7886700" cy="420219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 smtClean="0"/>
              <a:t>Kliknij, aby dodać podtytuł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04950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dirty="0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E165E-4E26-4B90-8797-4E8B2BB4536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06332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F8FC2D-04C0-4BAF-8776-9BA560CD414A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226694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F5BC2-AAFC-4F9E-91FD-1EC87932F9C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1809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041621"/>
            <a:ext cx="7886700" cy="850679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36A139-2FA2-455A-B784-22B6B0215D84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645459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104817"/>
            <a:ext cx="7886700" cy="72063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815921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639833"/>
            <a:ext cx="3868340" cy="354983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815921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639833"/>
            <a:ext cx="3887391" cy="354983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6FBA2E-F63A-4AB8-B295-9E80872E6F2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247516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C5961D-26AB-46AA-91FA-26F7DD722FD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99253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FE4BFC-3EA4-4C02-9612-F903E215C88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42896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958850"/>
            <a:ext cx="78867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</a:t>
            </a:r>
            <a:endParaRPr lang="en-US" altLang="pl-PL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2463800"/>
            <a:ext cx="7886700" cy="371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  <a:endParaRPr lang="en-US" altLang="pl-PL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19E30A3-3DC0-4B76-8637-268787631C1F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25" r:id="rId1"/>
    <p:sldLayoutId id="2147485826" r:id="rId2"/>
    <p:sldLayoutId id="2147485827" r:id="rId3"/>
    <p:sldLayoutId id="2147485828" r:id="rId4"/>
    <p:sldLayoutId id="2147485829" r:id="rId5"/>
    <p:sldLayoutId id="2147485830" r:id="rId6"/>
    <p:sldLayoutId id="2147485831" r:id="rId7"/>
    <p:sldLayoutId id="2147485832" r:id="rId8"/>
    <p:sldLayoutId id="2147485833" r:id="rId9"/>
    <p:sldLayoutId id="2147485834" r:id="rId10"/>
    <p:sldLayoutId id="2147485835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mailto:dsrr@mazovia.pl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unduszeeuropejskiegov.pl/" TargetMode="External"/><Relationship Id="rId2" Type="http://schemas.openxmlformats.org/officeDocument/2006/relationships/hyperlink" Target="http://www.funduszedlamazowsza.eu/" TargetMode="Externa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ytuł 3"/>
          <p:cNvSpPr>
            <a:spLocks noGrp="1"/>
          </p:cNvSpPr>
          <p:nvPr>
            <p:ph type="ctrTitle" idx="4294967295"/>
          </p:nvPr>
        </p:nvSpPr>
        <p:spPr>
          <a:xfrm>
            <a:off x="385110" y="3133724"/>
            <a:ext cx="8345103" cy="2359025"/>
          </a:xfrm>
        </p:spPr>
        <p:txBody>
          <a:bodyPr/>
          <a:lstStyle/>
          <a:p>
            <a:pPr algn="ctr"/>
            <a:r>
              <a:rPr lang="pl-PL" altLang="pl-PL" sz="2800" b="1" dirty="0" smtClean="0"/>
              <a:t>Najważniejsze zmiany, </a:t>
            </a:r>
            <a:br>
              <a:rPr lang="pl-PL" altLang="pl-PL" sz="2800" b="1" dirty="0" smtClean="0"/>
            </a:br>
            <a:r>
              <a:rPr lang="pl-PL" altLang="pl-PL" sz="2800" b="1" dirty="0" smtClean="0"/>
              <a:t>jakie </a:t>
            </a:r>
            <a:r>
              <a:rPr lang="pl-PL" altLang="pl-PL" sz="2800" b="1" dirty="0"/>
              <a:t>w wyniku </a:t>
            </a:r>
            <a:r>
              <a:rPr lang="pl-PL" altLang="pl-PL" sz="2800" b="1" dirty="0" smtClean="0"/>
              <a:t>renegocjacji zostały wprowadzone </a:t>
            </a:r>
            <a:br>
              <a:rPr lang="pl-PL" altLang="pl-PL" sz="2800" b="1" dirty="0" smtClean="0"/>
            </a:br>
            <a:r>
              <a:rPr lang="pl-PL" altLang="pl-PL" sz="2800" b="1" dirty="0" smtClean="0"/>
              <a:t>do RPO WM 2014-2020.</a:t>
            </a:r>
            <a:br>
              <a:rPr lang="pl-PL" altLang="pl-PL" sz="2800" b="1" dirty="0" smtClean="0"/>
            </a:br>
            <a:r>
              <a:rPr lang="pl-PL" altLang="pl-PL" sz="2800" b="1" dirty="0" smtClean="0"/>
              <a:t> R</a:t>
            </a:r>
            <a:r>
              <a:rPr lang="pl-PL" sz="2800" b="1" dirty="0" smtClean="0"/>
              <a:t>ealizacja </a:t>
            </a:r>
            <a:r>
              <a:rPr lang="pl-PL" sz="2800" b="1" dirty="0"/>
              <a:t>wskaźników </a:t>
            </a:r>
            <a:br>
              <a:rPr lang="pl-PL" sz="2800" b="1" dirty="0"/>
            </a:br>
            <a:r>
              <a:rPr lang="pl-PL" sz="2800" b="1" dirty="0"/>
              <a:t>objętych ramami </a:t>
            </a:r>
            <a:r>
              <a:rPr lang="pl-PL" sz="2800" b="1" dirty="0" smtClean="0"/>
              <a:t>wykonania </a:t>
            </a:r>
            <a:br>
              <a:rPr lang="pl-PL" sz="2800" b="1" dirty="0" smtClean="0"/>
            </a:br>
            <a:r>
              <a:rPr lang="pl-PL" sz="1800" b="1" dirty="0" smtClean="0"/>
              <a:t>(wg stanu na 31 sierpnia 2018 r.)</a:t>
            </a:r>
            <a:endParaRPr lang="pl-PL" altLang="pl-PL" sz="1800" b="1" dirty="0" smtClean="0"/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4294967295"/>
          </p:nvPr>
        </p:nvSpPr>
        <p:spPr>
          <a:xfrm>
            <a:off x="7086600" y="6356350"/>
            <a:ext cx="2057400" cy="365125"/>
          </a:xfrm>
        </p:spPr>
        <p:txBody>
          <a:bodyPr/>
          <a:lstStyle/>
          <a:p>
            <a:pPr>
              <a:defRPr/>
            </a:pPr>
            <a:fld id="{BF9E165E-4E26-4B90-8797-4E8B2BB4536E}" type="slidenum">
              <a:rPr lang="pl-PL" altLang="pl-PL" smtClean="0"/>
              <a:pPr>
                <a:defRPr/>
              </a:pPr>
              <a:t>1</a:t>
            </a:fld>
            <a:endParaRPr lang="pl-PL" altLang="pl-PL" dirty="0"/>
          </a:p>
        </p:txBody>
      </p:sp>
      <p:sp>
        <p:nvSpPr>
          <p:cNvPr id="3" name="Prostokąt 2"/>
          <p:cNvSpPr/>
          <p:nvPr/>
        </p:nvSpPr>
        <p:spPr>
          <a:xfrm>
            <a:off x="2603500" y="3244850"/>
            <a:ext cx="5081588" cy="3683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109728"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l-PL" b="1" dirty="0">
              <a:solidFill>
                <a:schemeClr val="bg2">
                  <a:lumMod val="50000"/>
                </a:schemeClr>
              </a:solidFill>
              <a:latin typeface="Arial" charset="0"/>
              <a:cs typeface="Arial" charset="0"/>
            </a:endParaRPr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15692"/>
            <a:ext cx="5359495" cy="529658"/>
          </a:xfrm>
          <a:prstGeom prst="rect">
            <a:avLst/>
          </a:prstGeom>
        </p:spPr>
      </p:pic>
      <p:sp>
        <p:nvSpPr>
          <p:cNvPr id="7" name="pole tekstowe 6"/>
          <p:cNvSpPr txBox="1"/>
          <p:nvPr/>
        </p:nvSpPr>
        <p:spPr>
          <a:xfrm>
            <a:off x="1228725" y="5600700"/>
            <a:ext cx="6659563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pl-PL" dirty="0">
                <a:latin typeface="+mj-lt"/>
              </a:rPr>
              <a:t>Posiedzenie Komitetu Monitorującego RPO </a:t>
            </a:r>
            <a:r>
              <a:rPr lang="pl-PL">
                <a:latin typeface="+mj-lt"/>
              </a:rPr>
              <a:t>WM </a:t>
            </a:r>
            <a:r>
              <a:rPr lang="pl-PL" smtClean="0">
                <a:latin typeface="+mj-lt"/>
              </a:rPr>
              <a:t>2014-2020 </a:t>
            </a:r>
            <a:r>
              <a:rPr lang="pl-PL" dirty="0" smtClean="0">
                <a:latin typeface="+mj-lt"/>
              </a:rPr>
              <a:t/>
            </a:r>
            <a:br>
              <a:rPr lang="pl-PL" dirty="0" smtClean="0">
                <a:latin typeface="+mj-lt"/>
              </a:rPr>
            </a:br>
            <a:r>
              <a:rPr lang="pl-PL" dirty="0" smtClean="0">
                <a:latin typeface="+mj-lt"/>
              </a:rPr>
              <a:t>21 września 2018 r.</a:t>
            </a:r>
            <a:endParaRPr lang="pl-PL" dirty="0">
              <a:latin typeface="+mj-lt"/>
            </a:endParaRPr>
          </a:p>
        </p:txBody>
      </p:sp>
      <p:sp>
        <p:nvSpPr>
          <p:cNvPr id="8" name="pole tekstowe 7"/>
          <p:cNvSpPr txBox="1"/>
          <p:nvPr/>
        </p:nvSpPr>
        <p:spPr>
          <a:xfrm>
            <a:off x="0" y="6435725"/>
            <a:ext cx="914400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pl-PL" b="1" dirty="0">
                <a:solidFill>
                  <a:schemeClr val="bg1"/>
                </a:solidFill>
                <a:latin typeface="+mj-lt"/>
              </a:rPr>
              <a:t>Departament Rozwoju Regionalnego i Funduszy Europejskich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57249" y="1243015"/>
            <a:ext cx="7610475" cy="509585"/>
          </a:xfrm>
        </p:spPr>
        <p:txBody>
          <a:bodyPr>
            <a:normAutofit fontScale="90000"/>
          </a:bodyPr>
          <a:lstStyle/>
          <a:p>
            <a:pPr algn="ctr"/>
            <a:r>
              <a:rPr lang="pl-PL" sz="3200" b="1" dirty="0" smtClean="0"/>
              <a:t>Ramy wykonania dla osi priorytetowych EFRR</a:t>
            </a:r>
            <a:endParaRPr lang="pl-PL" sz="3200" b="1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/>
          </p:nvPr>
        </p:nvGraphicFramePr>
        <p:xfrm>
          <a:off x="400874" y="1939920"/>
          <a:ext cx="8523224" cy="3442785"/>
        </p:xfrm>
        <a:graphic>
          <a:graphicData uri="http://schemas.openxmlformats.org/drawingml/2006/table">
            <a:tbl>
              <a:tblPr/>
              <a:tblGrid>
                <a:gridCol w="167773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3370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3244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1400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7419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06931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921824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1085750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Oś priorytetowa</a:t>
                      </a: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Nazwa </a:t>
                      </a:r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wskaźnika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Cel pośredni 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na 2018 r.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po renegocjacji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RPO WM</a:t>
                      </a:r>
                      <a:endParaRPr lang="pl-PL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Realizacja celu pośredniego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wg stanu 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na 31-08-2018*</a:t>
                      </a:r>
                      <a:endParaRPr lang="pl-PL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% realizacji celu pośredniego</a:t>
                      </a:r>
                      <a:endParaRPr lang="pl-PL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Szacowana realizacja celu pośredniego 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na koniec 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2018 r.**</a:t>
                      </a: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l-PL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% realizacji </a:t>
                      </a:r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szacowanej realizacji celu pośredniego</a:t>
                      </a:r>
                      <a:endParaRPr lang="pl-PL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98486">
                <a:tc rowSpan="4"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IV.</a:t>
                      </a:r>
                      <a:r>
                        <a:rPr lang="pl-PL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Przejście</a:t>
                      </a:r>
                      <a:r>
                        <a:rPr lang="en-US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</a:t>
                      </a:r>
                      <a:endParaRPr lang="pl-PL" sz="1400" b="1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na</a:t>
                      </a:r>
                      <a:r>
                        <a:rPr lang="en-US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gospodarkę</a:t>
                      </a:r>
                      <a:r>
                        <a:rPr lang="en-US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niskoemisyjną</a:t>
                      </a:r>
                      <a:endParaRPr lang="pl-PL" sz="1400" b="1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7187" marR="7187" marT="7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Liczba zmodernizowanych energetycznie budynków [szt.]</a:t>
                      </a:r>
                      <a:endParaRPr lang="pl-PL" sz="1200" b="1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187" marR="7187" marT="7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44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53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120%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256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582%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86183">
                <a:tc vMerge="1">
                  <a:txBody>
                    <a:bodyPr/>
                    <a:lstStyle/>
                    <a:p>
                      <a:pPr algn="ctr" fontAlgn="ctr"/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Długość wybudowanych lub przebudowanych dróg dla rowerów [km]</a:t>
                      </a:r>
                      <a:endParaRPr lang="pl-PL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0%</a:t>
                      </a:r>
                      <a:endParaRPr lang="pl-PL" sz="1300" b="1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358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1.790% 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8618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Liczba wybudowanych lub przebudowanych obiektów „parkuj i jedź” [szt.]</a:t>
                      </a:r>
                      <a:endParaRPr lang="pl-PL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9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450%</a:t>
                      </a:r>
                      <a:endParaRPr lang="pl-PL" sz="1300" b="1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34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1.700,00%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8618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Całkowita kwota certyfikowanych wydatków kwalifikowalnych [EUR]</a:t>
                      </a:r>
                    </a:p>
                  </a:txBody>
                  <a:tcPr marL="7187" marR="7187" marT="7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108.558.136</a:t>
                      </a:r>
                      <a:endParaRPr lang="pl-PL" sz="1300" b="1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59.406.725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55%</a:t>
                      </a:r>
                      <a:endParaRPr lang="pl-PL" sz="1300" b="1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76.300.174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70%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6664" y="335487"/>
            <a:ext cx="4206605" cy="402371"/>
          </a:xfrm>
          <a:prstGeom prst="rect">
            <a:avLst/>
          </a:prstGeom>
        </p:spPr>
      </p:pic>
      <p:sp>
        <p:nvSpPr>
          <p:cNvPr id="8" name="pole tekstowe 7"/>
          <p:cNvSpPr txBox="1"/>
          <p:nvPr/>
        </p:nvSpPr>
        <p:spPr>
          <a:xfrm>
            <a:off x="141402" y="5527256"/>
            <a:ext cx="8931867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200" b="1" dirty="0" smtClean="0"/>
              <a:t>*</a:t>
            </a:r>
            <a:r>
              <a:rPr lang="pl-PL" sz="1100" dirty="0" smtClean="0"/>
              <a:t> Realizacja dla wskaźników produktu – na podstawie zatwierdzonych wniosków o płatność końcową, </a:t>
            </a:r>
          </a:p>
          <a:p>
            <a:pPr algn="just"/>
            <a:r>
              <a:rPr lang="pl-PL" sz="1100" dirty="0" smtClean="0"/>
              <a:t>dla wskaźników postępu finansowego – wydatki kwalifikowalne certyfikowane do KE.</a:t>
            </a:r>
          </a:p>
          <a:p>
            <a:pPr algn="just"/>
            <a:r>
              <a:rPr lang="pl-PL" sz="1200" b="1" dirty="0" smtClean="0"/>
              <a:t>**</a:t>
            </a:r>
            <a:r>
              <a:rPr lang="pl-PL" sz="1100" dirty="0" smtClean="0"/>
              <a:t> Szacowana realizacja </a:t>
            </a:r>
            <a:r>
              <a:rPr lang="pl-PL" sz="1100" dirty="0"/>
              <a:t>dla </a:t>
            </a:r>
            <a:r>
              <a:rPr lang="pl-PL" sz="1100" u="sng" dirty="0"/>
              <a:t>wskaźników </a:t>
            </a:r>
            <a:r>
              <a:rPr lang="pl-PL" sz="1100" u="sng" dirty="0" smtClean="0"/>
              <a:t>produktu – na podstawie harmonogramów z SL</a:t>
            </a:r>
            <a:r>
              <a:rPr lang="pl-PL" sz="1100" dirty="0" smtClean="0"/>
              <a:t> (projekty, które mają być zakończone do końca 2018 r.). </a:t>
            </a:r>
          </a:p>
          <a:p>
            <a:pPr algn="just"/>
            <a:r>
              <a:rPr lang="pl-PL" sz="1100" dirty="0" smtClean="0"/>
              <a:t>dla wskaźników </a:t>
            </a:r>
            <a:r>
              <a:rPr lang="pl-PL" sz="1100" u="sng" dirty="0"/>
              <a:t>postępu finansowego</a:t>
            </a:r>
            <a:r>
              <a:rPr lang="pl-PL" sz="1100" dirty="0"/>
              <a:t> – </a:t>
            </a:r>
            <a:r>
              <a:rPr lang="pl-PL" sz="1100" dirty="0" smtClean="0"/>
              <a:t>uwzględnia zatwierdzone wnioski o płatność, które nie zostały certyfikowane do KE. </a:t>
            </a:r>
            <a:r>
              <a:rPr lang="pl-PL" sz="1100" u="sng" dirty="0" smtClean="0"/>
              <a:t>Rzeczywista realizacja będzie uwzględniać dodatkowo wydatki poniesione przez beneficjentów do końca 2018 r.</a:t>
            </a:r>
            <a:r>
              <a:rPr lang="pl-PL" sz="1100" dirty="0" smtClean="0"/>
              <a:t>, które nie znalazły się jeszcze w zatwierdzonych wnioskach o płatność.</a:t>
            </a:r>
          </a:p>
        </p:txBody>
      </p:sp>
    </p:spTree>
    <p:extLst>
      <p:ext uri="{BB962C8B-B14F-4D97-AF65-F5344CB8AC3E}">
        <p14:creationId xmlns:p14="http://schemas.microsoft.com/office/powerpoint/2010/main" val="36874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57249" y="1243015"/>
            <a:ext cx="7610475" cy="509585"/>
          </a:xfrm>
        </p:spPr>
        <p:txBody>
          <a:bodyPr>
            <a:normAutofit fontScale="90000"/>
          </a:bodyPr>
          <a:lstStyle/>
          <a:p>
            <a:pPr algn="ctr"/>
            <a:r>
              <a:rPr lang="pl-PL" sz="3200" b="1" dirty="0" smtClean="0"/>
              <a:t>Ramy wykonania dla osi priorytetowych EFRR</a:t>
            </a:r>
            <a:endParaRPr lang="pl-PL" sz="3200" b="1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/>
          </p:nvPr>
        </p:nvGraphicFramePr>
        <p:xfrm>
          <a:off x="400874" y="1939920"/>
          <a:ext cx="8523224" cy="3442785"/>
        </p:xfrm>
        <a:graphic>
          <a:graphicData uri="http://schemas.openxmlformats.org/drawingml/2006/table">
            <a:tbl>
              <a:tblPr/>
              <a:tblGrid>
                <a:gridCol w="167773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3370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3244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1400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7419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06931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921824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1398531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Oś priorytetowa</a:t>
                      </a: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Nazwa </a:t>
                      </a:r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wskaźnika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Cel pośredni 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na 2018 r.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po renegocjacji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RPO WM</a:t>
                      </a:r>
                      <a:endParaRPr lang="pl-PL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Realizacja celu pośredniego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wg stanu 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na 31-08-2018*</a:t>
                      </a:r>
                      <a:endParaRPr lang="pl-PL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% realizacji celu pośredniego</a:t>
                      </a:r>
                      <a:endParaRPr lang="pl-PL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Szacowana realizacja celu pośredniego 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na koniec 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2018 r.**</a:t>
                      </a: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l-PL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% realizacji </a:t>
                      </a:r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szacowanej realizacji celu pośredniego</a:t>
                      </a:r>
                      <a:endParaRPr lang="pl-PL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57034">
                <a:tc rowSpan="3"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V.</a:t>
                      </a:r>
                      <a:r>
                        <a:rPr lang="pl-PL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Gospodarka</a:t>
                      </a:r>
                      <a:r>
                        <a:rPr lang="en-US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</a:t>
                      </a:r>
                      <a:endParaRPr lang="pl-PL" sz="1400" b="1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przyjazna</a:t>
                      </a:r>
                      <a:r>
                        <a:rPr lang="en-US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środowisku</a:t>
                      </a:r>
                      <a:r>
                        <a:rPr lang="en-US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</a:t>
                      </a:r>
                      <a:endParaRPr lang="pl-PL" sz="1400" b="1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7187" marR="7187" marT="7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Liczba obiektów zabytkowych objętych wsparciem [szt.]</a:t>
                      </a:r>
                      <a:endParaRPr lang="pl-PL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25%</a:t>
                      </a:r>
                      <a:endParaRPr lang="pl-PL" sz="1300" b="1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26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650% 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45749">
                <a:tc vMerge="1">
                  <a:txBody>
                    <a:bodyPr/>
                    <a:lstStyle/>
                    <a:p>
                      <a:pPr algn="ctr" fontAlgn="ctr"/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Liczba instytucji kultury objętych wsparciem [szt.]</a:t>
                      </a:r>
                      <a:endParaRPr lang="pl-PL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6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36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600%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414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Całkowita kwota certyfikowanych wydatków kwalifikowalnych [EUR]</a:t>
                      </a:r>
                    </a:p>
                  </a:txBody>
                  <a:tcPr marL="7187" marR="7187" marT="7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16.051.416</a:t>
                      </a:r>
                      <a:endParaRPr lang="pl-PL" sz="1300" b="1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28.001.337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174%</a:t>
                      </a:r>
                      <a:endParaRPr lang="pl-PL" sz="1300" b="1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35.385.136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220%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6664" y="335487"/>
            <a:ext cx="4206605" cy="402371"/>
          </a:xfrm>
          <a:prstGeom prst="rect">
            <a:avLst/>
          </a:prstGeom>
        </p:spPr>
      </p:pic>
      <p:sp>
        <p:nvSpPr>
          <p:cNvPr id="8" name="pole tekstowe 7"/>
          <p:cNvSpPr txBox="1"/>
          <p:nvPr/>
        </p:nvSpPr>
        <p:spPr>
          <a:xfrm>
            <a:off x="141402" y="5527256"/>
            <a:ext cx="8931867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200" b="1" dirty="0" smtClean="0"/>
              <a:t>*</a:t>
            </a:r>
            <a:r>
              <a:rPr lang="pl-PL" sz="1100" dirty="0" smtClean="0"/>
              <a:t> Realizacja dla wskaźników produktu – na podstawie zatwierdzonych wniosków o płatność końcową, </a:t>
            </a:r>
          </a:p>
          <a:p>
            <a:pPr algn="just"/>
            <a:r>
              <a:rPr lang="pl-PL" sz="1100" dirty="0" smtClean="0"/>
              <a:t>dla wskaźników postępu finansowego – wydatki kwalifikowalne certyfikowane do KE.</a:t>
            </a:r>
          </a:p>
          <a:p>
            <a:pPr algn="just"/>
            <a:r>
              <a:rPr lang="pl-PL" sz="1200" b="1" dirty="0" smtClean="0"/>
              <a:t>**</a:t>
            </a:r>
            <a:r>
              <a:rPr lang="pl-PL" sz="1100" dirty="0" smtClean="0"/>
              <a:t> Szacowana realizacja </a:t>
            </a:r>
            <a:r>
              <a:rPr lang="pl-PL" sz="1100" dirty="0"/>
              <a:t>dla </a:t>
            </a:r>
            <a:r>
              <a:rPr lang="pl-PL" sz="1100" u="sng" dirty="0"/>
              <a:t>wskaźników </a:t>
            </a:r>
            <a:r>
              <a:rPr lang="pl-PL" sz="1100" u="sng" dirty="0" smtClean="0"/>
              <a:t>produktu – na podstawie harmonogramów z SL</a:t>
            </a:r>
            <a:r>
              <a:rPr lang="pl-PL" sz="1100" dirty="0" smtClean="0"/>
              <a:t> (projekty, które mają być zakończone do końca 2018 r.). </a:t>
            </a:r>
          </a:p>
          <a:p>
            <a:pPr algn="just"/>
            <a:r>
              <a:rPr lang="pl-PL" sz="1100" dirty="0" smtClean="0"/>
              <a:t>dla wskaźników </a:t>
            </a:r>
            <a:r>
              <a:rPr lang="pl-PL" sz="1100" u="sng" dirty="0"/>
              <a:t>postępu finansowego</a:t>
            </a:r>
            <a:r>
              <a:rPr lang="pl-PL" sz="1100" dirty="0"/>
              <a:t> – </a:t>
            </a:r>
            <a:r>
              <a:rPr lang="pl-PL" sz="1100" dirty="0" smtClean="0"/>
              <a:t>uwzględnia zatwierdzone wnioski o płatność, które nie zostały certyfikowane do KE. </a:t>
            </a:r>
            <a:r>
              <a:rPr lang="pl-PL" sz="1100" u="sng" dirty="0" smtClean="0"/>
              <a:t>Rzeczywista realizacja będzie uwzględniać dodatkowo wydatki poniesione przez beneficjentów do końca 2018 r.</a:t>
            </a:r>
            <a:r>
              <a:rPr lang="pl-PL" sz="1100" dirty="0" smtClean="0"/>
              <a:t>, które nie znalazły się jeszcze w zatwierdzonych wnioskach o płatność.</a:t>
            </a:r>
          </a:p>
        </p:txBody>
      </p:sp>
    </p:spTree>
    <p:extLst>
      <p:ext uri="{BB962C8B-B14F-4D97-AF65-F5344CB8AC3E}">
        <p14:creationId xmlns:p14="http://schemas.microsoft.com/office/powerpoint/2010/main" val="361198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57249" y="1243015"/>
            <a:ext cx="7610475" cy="509585"/>
          </a:xfrm>
        </p:spPr>
        <p:txBody>
          <a:bodyPr>
            <a:normAutofit fontScale="90000"/>
          </a:bodyPr>
          <a:lstStyle/>
          <a:p>
            <a:pPr algn="ctr"/>
            <a:r>
              <a:rPr lang="pl-PL" sz="3200" b="1" dirty="0" smtClean="0"/>
              <a:t>Ramy wykonania dla osi priorytetowych EFRR</a:t>
            </a:r>
            <a:endParaRPr lang="pl-PL" sz="3200" b="1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/>
          </p:nvPr>
        </p:nvGraphicFramePr>
        <p:xfrm>
          <a:off x="400874" y="1752600"/>
          <a:ext cx="8523224" cy="3748498"/>
        </p:xfrm>
        <a:graphic>
          <a:graphicData uri="http://schemas.openxmlformats.org/drawingml/2006/table">
            <a:tbl>
              <a:tblPr/>
              <a:tblGrid>
                <a:gridCol w="167773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3370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3244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1400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7419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06931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921824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1009454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Oś priorytetowa</a:t>
                      </a: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Nazwa </a:t>
                      </a:r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wskaźnika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Cel pośredni 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na 2018 r.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po renegocjacji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RPO WM</a:t>
                      </a:r>
                      <a:endParaRPr lang="pl-PL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Realizacja celu pośredniego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wg stanu 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na 31-08-2018*</a:t>
                      </a:r>
                      <a:endParaRPr lang="pl-PL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% realizacji celu pośredniego</a:t>
                      </a:r>
                      <a:endParaRPr lang="pl-PL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Szacowana realizacja celu pośredniego 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na koniec 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2018 r.**</a:t>
                      </a: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l-PL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% realizacji </a:t>
                      </a:r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szacowanej realizacji celu pośredniego</a:t>
                      </a:r>
                      <a:endParaRPr lang="pl-PL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83673">
                <a:tc rowSpan="4"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VI.</a:t>
                      </a:r>
                      <a:r>
                        <a:rPr lang="pl-PL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Jakość</a:t>
                      </a:r>
                      <a:r>
                        <a:rPr lang="en-US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życia</a:t>
                      </a:r>
                      <a:r>
                        <a:rPr lang="en-US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</a:t>
                      </a:r>
                      <a:endParaRPr lang="pl-PL" sz="1400" b="1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7187" marR="7187" marT="7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Liczba obiektów infrastruktury zlokalizowanych </a:t>
                      </a:r>
                    </a:p>
                    <a:p>
                      <a:pPr algn="l" fontAlgn="ctr"/>
                      <a:r>
                        <a:rPr lang="pl-PL" sz="12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na rewitalizowanych obszarach [szt.]</a:t>
                      </a:r>
                      <a:endParaRPr lang="pl-PL" sz="1200" b="1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187" marR="7187" marT="7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375%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05819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1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wspartych podmiotów leczniczych [szt.]</a:t>
                      </a:r>
                      <a:endParaRPr lang="pl-PL" sz="1200" b="1" i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187" marR="7187" marT="7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nd</a:t>
                      </a:r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nd</a:t>
                      </a:r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</a:t>
                      </a: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605819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1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podpisanych umów na wsparcie podmiotów leczniczych [szt.] – KEW</a:t>
                      </a:r>
                      <a:endParaRPr lang="pl-PL" sz="1200" b="1" i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187" marR="7187" marT="7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8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11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138%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138%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605819">
                <a:tc vMerge="1">
                  <a:txBody>
                    <a:bodyPr/>
                    <a:lstStyle/>
                    <a:p>
                      <a:pPr algn="ctr" fontAlgn="ctr"/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Całkowita kwota certyfikowanych wydatków kwalifikowalnych [EUR]</a:t>
                      </a:r>
                      <a:endParaRPr lang="pl-PL" sz="1200" b="1" i="1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14.689.926</a:t>
                      </a:r>
                      <a:endParaRPr lang="pl-PL" sz="1300" b="1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12.580.185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86%</a:t>
                      </a:r>
                      <a:endParaRPr lang="pl-PL" sz="1300" b="1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14.021.731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95% 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6664" y="335487"/>
            <a:ext cx="4206605" cy="402371"/>
          </a:xfrm>
          <a:prstGeom prst="rect">
            <a:avLst/>
          </a:prstGeom>
        </p:spPr>
      </p:pic>
      <p:sp>
        <p:nvSpPr>
          <p:cNvPr id="9" name="pole tekstowe 8"/>
          <p:cNvSpPr txBox="1"/>
          <p:nvPr/>
        </p:nvSpPr>
        <p:spPr>
          <a:xfrm>
            <a:off x="141402" y="5527256"/>
            <a:ext cx="8931867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200" b="1" dirty="0" smtClean="0"/>
              <a:t>*</a:t>
            </a:r>
            <a:r>
              <a:rPr lang="pl-PL" sz="1100" dirty="0" smtClean="0"/>
              <a:t> Realizacja dla wskaźników produktu – na podstawie zatwierdzonych wniosków o płatność końcową, </a:t>
            </a:r>
          </a:p>
          <a:p>
            <a:pPr algn="just"/>
            <a:r>
              <a:rPr lang="pl-PL" sz="1100" dirty="0" smtClean="0"/>
              <a:t>dla wskaźników postępu finansowego – wydatki kwalifikowalne certyfikowane do KE.</a:t>
            </a:r>
          </a:p>
          <a:p>
            <a:pPr algn="just"/>
            <a:r>
              <a:rPr lang="pl-PL" sz="1200" b="1" dirty="0" smtClean="0"/>
              <a:t>**</a:t>
            </a:r>
            <a:r>
              <a:rPr lang="pl-PL" sz="1100" dirty="0" smtClean="0"/>
              <a:t> Szacowana realizacja </a:t>
            </a:r>
            <a:r>
              <a:rPr lang="pl-PL" sz="1100" dirty="0"/>
              <a:t>dla </a:t>
            </a:r>
            <a:r>
              <a:rPr lang="pl-PL" sz="1100" u="sng" dirty="0"/>
              <a:t>wskaźników </a:t>
            </a:r>
            <a:r>
              <a:rPr lang="pl-PL" sz="1100" u="sng" dirty="0" smtClean="0"/>
              <a:t>produktu – na podstawie harmonogramów z SL</a:t>
            </a:r>
            <a:r>
              <a:rPr lang="pl-PL" sz="1100" dirty="0" smtClean="0"/>
              <a:t> (projekty, które mają być zakończone do końca 2018 r.). </a:t>
            </a:r>
          </a:p>
          <a:p>
            <a:pPr algn="just"/>
            <a:r>
              <a:rPr lang="pl-PL" sz="1100" dirty="0" smtClean="0"/>
              <a:t>dla wskaźników </a:t>
            </a:r>
            <a:r>
              <a:rPr lang="pl-PL" sz="1100" u="sng" dirty="0"/>
              <a:t>postępu finansowego</a:t>
            </a:r>
            <a:r>
              <a:rPr lang="pl-PL" sz="1100" dirty="0"/>
              <a:t> – </a:t>
            </a:r>
            <a:r>
              <a:rPr lang="pl-PL" sz="1100" dirty="0" smtClean="0"/>
              <a:t>uwzględnia zatwierdzone wnioski o płatność, które nie zostały certyfikowane do KE. </a:t>
            </a:r>
            <a:r>
              <a:rPr lang="pl-PL" sz="1100" u="sng" dirty="0" smtClean="0"/>
              <a:t>Rzeczywista realizacja będzie uwzględniać dodatkowo wydatki poniesione przez beneficjentów do końca 2018 r.</a:t>
            </a:r>
            <a:r>
              <a:rPr lang="pl-PL" sz="1100" dirty="0" smtClean="0"/>
              <a:t>, które nie znalazły się jeszcze w zatwierdzonych wnioskach o płatność.</a:t>
            </a:r>
          </a:p>
        </p:txBody>
      </p:sp>
    </p:spTree>
    <p:extLst>
      <p:ext uri="{BB962C8B-B14F-4D97-AF65-F5344CB8AC3E}">
        <p14:creationId xmlns:p14="http://schemas.microsoft.com/office/powerpoint/2010/main" val="3600121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57249" y="1243015"/>
            <a:ext cx="7610475" cy="509585"/>
          </a:xfrm>
        </p:spPr>
        <p:txBody>
          <a:bodyPr>
            <a:normAutofit fontScale="90000"/>
          </a:bodyPr>
          <a:lstStyle/>
          <a:p>
            <a:pPr algn="ctr"/>
            <a:r>
              <a:rPr lang="pl-PL" sz="3200" b="1" dirty="0" smtClean="0"/>
              <a:t>Ramy wykonania dla osi priorytetowych EFRR</a:t>
            </a:r>
            <a:endParaRPr lang="pl-PL" sz="3200" b="1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/>
          </p:nvPr>
        </p:nvGraphicFramePr>
        <p:xfrm>
          <a:off x="400874" y="1939921"/>
          <a:ext cx="8523224" cy="3377880"/>
        </p:xfrm>
        <a:graphic>
          <a:graphicData uri="http://schemas.openxmlformats.org/drawingml/2006/table">
            <a:tbl>
              <a:tblPr/>
              <a:tblGrid>
                <a:gridCol w="167773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3370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3244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1400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7419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06931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921824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991815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Oś priorytetowa</a:t>
                      </a: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Nazwa </a:t>
                      </a:r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wskaźnika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Cel pośredni 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na 2018 r.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po renegocjacji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RPO WM</a:t>
                      </a:r>
                      <a:endParaRPr lang="pl-PL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Realizacja celu pośredniego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wg stanu 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na 31-08-2018*</a:t>
                      </a:r>
                      <a:endParaRPr lang="pl-PL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% realizacji celu pośredniego</a:t>
                      </a:r>
                      <a:endParaRPr lang="pl-PL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Szacowana realizacja celu pośredniego 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na koniec 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2018 r.**</a:t>
                      </a: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l-PL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% realizacji </a:t>
                      </a:r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szacowanej realizacji celu pośredniego</a:t>
                      </a:r>
                      <a:endParaRPr lang="pl-PL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95355">
                <a:tc rowSpan="3"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VII.</a:t>
                      </a:r>
                      <a:r>
                        <a:rPr lang="pl-PL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Rozwój</a:t>
                      </a:r>
                      <a:r>
                        <a:rPr lang="pl-PL" sz="1400" b="1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regionalnego</a:t>
                      </a:r>
                      <a:r>
                        <a:rPr lang="pl-PL" sz="1400" b="1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systemu</a:t>
                      </a:r>
                      <a:r>
                        <a:rPr lang="pl-PL" sz="1400" b="1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t</a:t>
                      </a:r>
                      <a:r>
                        <a:rPr lang="en-US" sz="14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ransportowego</a:t>
                      </a:r>
                      <a:endParaRPr lang="pl-PL" sz="1400" b="1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7187" marR="7187" marT="7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Całkowita długość nowych dróg [km]</a:t>
                      </a:r>
                      <a:endParaRPr lang="pl-PL" sz="1200" b="1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187" marR="7187" marT="7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5,4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7,42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137%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27,9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517%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95355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1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Całkowita długość przebudowanych </a:t>
                      </a:r>
                    </a:p>
                    <a:p>
                      <a:pPr algn="l" fontAlgn="ctr"/>
                      <a:r>
                        <a:rPr lang="pl-PL" sz="1200" b="1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lub zmodernizowanych dróg [km]</a:t>
                      </a:r>
                      <a:endParaRPr lang="pl-PL" sz="1200" b="1" i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187" marR="7187" marT="7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3,0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5,17</a:t>
                      </a: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172%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156,87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5.229%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795355">
                <a:tc vMerge="1">
                  <a:txBody>
                    <a:bodyPr/>
                    <a:lstStyle/>
                    <a:p>
                      <a:pPr algn="ctr" fontAlgn="ctr"/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Całkowita kwota certyfikowanych wydatków kwalifikowalnych [EUR]</a:t>
                      </a:r>
                      <a:endParaRPr lang="pl-PL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40.412.934</a:t>
                      </a:r>
                      <a:endParaRPr lang="pl-PL" sz="1300" b="1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74.976.789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186%</a:t>
                      </a:r>
                      <a:endParaRPr lang="pl-PL" sz="1300" b="1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97.331.042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241% 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6664" y="335487"/>
            <a:ext cx="4206605" cy="402371"/>
          </a:xfrm>
          <a:prstGeom prst="rect">
            <a:avLst/>
          </a:prstGeom>
        </p:spPr>
      </p:pic>
      <p:sp>
        <p:nvSpPr>
          <p:cNvPr id="9" name="pole tekstowe 8"/>
          <p:cNvSpPr txBox="1"/>
          <p:nvPr/>
        </p:nvSpPr>
        <p:spPr>
          <a:xfrm>
            <a:off x="141402" y="5527256"/>
            <a:ext cx="8931867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200" b="1" dirty="0" smtClean="0"/>
              <a:t>*</a:t>
            </a:r>
            <a:r>
              <a:rPr lang="pl-PL" sz="1100" dirty="0" smtClean="0"/>
              <a:t> Realizacja dla wskaźników produktu – na podstawie zatwierdzonych wniosków o płatność końcową, </a:t>
            </a:r>
          </a:p>
          <a:p>
            <a:pPr algn="just"/>
            <a:r>
              <a:rPr lang="pl-PL" sz="1100" dirty="0" smtClean="0"/>
              <a:t>dla wskaźników postępu finansowego – wydatki kwalifikowalne certyfikowane do KE.</a:t>
            </a:r>
          </a:p>
          <a:p>
            <a:pPr algn="just"/>
            <a:r>
              <a:rPr lang="pl-PL" sz="1200" b="1" dirty="0" smtClean="0"/>
              <a:t>**</a:t>
            </a:r>
            <a:r>
              <a:rPr lang="pl-PL" sz="1100" dirty="0" smtClean="0"/>
              <a:t> Szacowana realizacja </a:t>
            </a:r>
            <a:r>
              <a:rPr lang="pl-PL" sz="1100" dirty="0"/>
              <a:t>dla </a:t>
            </a:r>
            <a:r>
              <a:rPr lang="pl-PL" sz="1100" u="sng" dirty="0"/>
              <a:t>wskaźników </a:t>
            </a:r>
            <a:r>
              <a:rPr lang="pl-PL" sz="1100" u="sng" dirty="0" smtClean="0"/>
              <a:t>produktu – na podstawie harmonogramów z SL</a:t>
            </a:r>
            <a:r>
              <a:rPr lang="pl-PL" sz="1100" dirty="0" smtClean="0"/>
              <a:t> (projekty, które mają być zakończone do końca 2018 r.). </a:t>
            </a:r>
          </a:p>
          <a:p>
            <a:pPr algn="just"/>
            <a:r>
              <a:rPr lang="pl-PL" sz="1100" dirty="0" smtClean="0"/>
              <a:t>dla wskaźników </a:t>
            </a:r>
            <a:r>
              <a:rPr lang="pl-PL" sz="1100" u="sng" dirty="0"/>
              <a:t>postępu finansowego</a:t>
            </a:r>
            <a:r>
              <a:rPr lang="pl-PL" sz="1100" dirty="0"/>
              <a:t> – </a:t>
            </a:r>
            <a:r>
              <a:rPr lang="pl-PL" sz="1100" dirty="0" smtClean="0"/>
              <a:t>uwzględnia zatwierdzone wnioski o płatność, które nie zostały certyfikowane do KE. </a:t>
            </a:r>
            <a:r>
              <a:rPr lang="pl-PL" sz="1100" u="sng" dirty="0" smtClean="0"/>
              <a:t>Rzeczywista realizacja będzie uwzględniać dodatkowo wydatki poniesione przez beneficjentów do końca 2018 r.</a:t>
            </a:r>
            <a:r>
              <a:rPr lang="pl-PL" sz="1100" dirty="0" smtClean="0"/>
              <a:t>, które nie znalazły się jeszcze w zatwierdzonych wnioskach o płatność.</a:t>
            </a:r>
          </a:p>
        </p:txBody>
      </p:sp>
    </p:spTree>
    <p:extLst>
      <p:ext uri="{BB962C8B-B14F-4D97-AF65-F5344CB8AC3E}">
        <p14:creationId xmlns:p14="http://schemas.microsoft.com/office/powerpoint/2010/main" val="3522718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6664" y="335487"/>
            <a:ext cx="4206605" cy="402371"/>
          </a:xfrm>
          <a:prstGeom prst="rect">
            <a:avLst/>
          </a:prstGeom>
        </p:spPr>
      </p:pic>
      <p:graphicFrame>
        <p:nvGraphicFramePr>
          <p:cNvPr id="10" name="Wykres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83323908"/>
              </p:ext>
            </p:extLst>
          </p:nvPr>
        </p:nvGraphicFramePr>
        <p:xfrm>
          <a:off x="0" y="968991"/>
          <a:ext cx="9144000" cy="57457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17876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ytuł 3"/>
          <p:cNvSpPr>
            <a:spLocks noGrp="1"/>
          </p:cNvSpPr>
          <p:nvPr>
            <p:ph type="title"/>
          </p:nvPr>
        </p:nvSpPr>
        <p:spPr>
          <a:xfrm>
            <a:off x="628650" y="1037988"/>
            <a:ext cx="7886700" cy="502092"/>
          </a:xfrm>
        </p:spPr>
        <p:txBody>
          <a:bodyPr/>
          <a:lstStyle/>
          <a:p>
            <a:pPr algn="ctr"/>
            <a:r>
              <a:rPr lang="pl-PL" sz="2900" b="1" dirty="0"/>
              <a:t>Główne zmiany </a:t>
            </a:r>
            <a:r>
              <a:rPr lang="pl-PL" sz="2900" b="1" dirty="0" smtClean="0"/>
              <a:t>EFS</a:t>
            </a:r>
            <a:endParaRPr lang="pl-PL" sz="2900" b="1" dirty="0"/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F8FC2D-04C0-4BAF-8776-9BA560CD414A}" type="slidenum">
              <a:rPr lang="pl-PL" altLang="pl-PL" smtClean="0"/>
              <a:pPr>
                <a:defRPr/>
              </a:pPr>
              <a:t>15</a:t>
            </a:fld>
            <a:endParaRPr lang="pl-PL" altLang="pl-PL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8719" y="292533"/>
            <a:ext cx="4096769" cy="386964"/>
          </a:xfrm>
          <a:prstGeom prst="rect">
            <a:avLst/>
          </a:prstGeom>
        </p:spPr>
      </p:pic>
      <p:sp>
        <p:nvSpPr>
          <p:cNvPr id="4" name="Prostokąt 3"/>
          <p:cNvSpPr/>
          <p:nvPr/>
        </p:nvSpPr>
        <p:spPr>
          <a:xfrm>
            <a:off x="775411" y="1631290"/>
            <a:ext cx="799551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l-PL" sz="1600" b="1" u="sng" dirty="0" smtClean="0">
              <a:latin typeface="+mj-lt"/>
            </a:endParaRPr>
          </a:p>
          <a:p>
            <a:pPr algn="ctr"/>
            <a:endParaRPr lang="pl-PL" sz="1600" b="1" u="sng" dirty="0">
              <a:latin typeface="+mj-lt"/>
            </a:endParaRPr>
          </a:p>
        </p:txBody>
      </p:sp>
      <p:sp>
        <p:nvSpPr>
          <p:cNvPr id="2" name="Symbol zastępczy tekstu 1"/>
          <p:cNvSpPr>
            <a:spLocks noGrp="1"/>
          </p:cNvSpPr>
          <p:nvPr>
            <p:ph type="body" idx="1"/>
          </p:nvPr>
        </p:nvSpPr>
        <p:spPr>
          <a:xfrm>
            <a:off x="279133" y="1697126"/>
            <a:ext cx="8633861" cy="4867303"/>
          </a:xfrm>
        </p:spPr>
        <p:txBody>
          <a:bodyPr/>
          <a:lstStyle/>
          <a:p>
            <a:pPr marL="400050" indent="-4000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UcPeriod"/>
            </a:pPr>
            <a:r>
              <a:rPr lang="pl-PL" sz="1600" b="1" dirty="0" smtClean="0"/>
              <a:t>Najistotniejsze zmiany merytoryczne dotyczące osi priorytetowych współfinasowanych z EFS: </a:t>
            </a:r>
            <a:endParaRPr lang="pl-PL" sz="1600" b="1" dirty="0"/>
          </a:p>
          <a:p>
            <a:pPr marL="800100" lvl="1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r>
              <a:rPr lang="pl-PL" sz="1600" b="1" dirty="0" smtClean="0">
                <a:solidFill>
                  <a:schemeClr val="tx1"/>
                </a:solidFill>
              </a:rPr>
              <a:t>rozszerzenie  grupy docelowej w osi VIII o bezrobotnych mężczyzn w wieku 30-49 </a:t>
            </a:r>
            <a:br>
              <a:rPr lang="pl-PL" sz="1600" b="1" dirty="0" smtClean="0">
                <a:solidFill>
                  <a:schemeClr val="tx1"/>
                </a:solidFill>
              </a:rPr>
            </a:br>
            <a:r>
              <a:rPr lang="pl-PL" sz="1600" b="1" dirty="0" smtClean="0">
                <a:solidFill>
                  <a:schemeClr val="tx1"/>
                </a:solidFill>
              </a:rPr>
              <a:t>oraz osoby pracujące, które dzięki wsparciu w zakresie korzystania z opieki nad dziećmi </a:t>
            </a:r>
            <a:br>
              <a:rPr lang="pl-PL" sz="1600" b="1" dirty="0" smtClean="0">
                <a:solidFill>
                  <a:schemeClr val="tx1"/>
                </a:solidFill>
              </a:rPr>
            </a:br>
            <a:r>
              <a:rPr lang="pl-PL" sz="1600" b="1" dirty="0" smtClean="0">
                <a:solidFill>
                  <a:schemeClr val="tx1"/>
                </a:solidFill>
              </a:rPr>
              <a:t>w wieku do lat 3 utrzymają zatrudnienie</a:t>
            </a:r>
          </a:p>
          <a:p>
            <a:pPr marL="800100" lvl="1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r>
              <a:rPr lang="pl-PL" sz="1600" b="1" dirty="0" smtClean="0">
                <a:solidFill>
                  <a:schemeClr val="tx1"/>
                </a:solidFill>
              </a:rPr>
              <a:t>zrezygnowanie </a:t>
            </a:r>
            <a:r>
              <a:rPr lang="pl-PL" sz="1600" b="1" dirty="0">
                <a:solidFill>
                  <a:schemeClr val="tx1"/>
                </a:solidFill>
              </a:rPr>
              <a:t>z zapisów dotyczących profilowania osób bezrobotnych i odniesień </a:t>
            </a:r>
            <a:r>
              <a:rPr lang="pl-PL" sz="1600" b="1" dirty="0" smtClean="0">
                <a:solidFill>
                  <a:schemeClr val="tx1"/>
                </a:solidFill>
              </a:rPr>
              <a:t/>
            </a:r>
            <a:br>
              <a:rPr lang="pl-PL" sz="1600" b="1" dirty="0" smtClean="0">
                <a:solidFill>
                  <a:schemeClr val="tx1"/>
                </a:solidFill>
              </a:rPr>
            </a:br>
            <a:r>
              <a:rPr lang="pl-PL" sz="1600" b="1" dirty="0" smtClean="0">
                <a:solidFill>
                  <a:schemeClr val="tx1"/>
                </a:solidFill>
              </a:rPr>
              <a:t>do </a:t>
            </a:r>
            <a:r>
              <a:rPr lang="pl-PL" sz="1600" b="1" dirty="0">
                <a:solidFill>
                  <a:schemeClr val="tx1"/>
                </a:solidFill>
              </a:rPr>
              <a:t>Programu Aktywizacja i Integracja (PAI)</a:t>
            </a:r>
          </a:p>
          <a:p>
            <a:pPr marL="800100" lvl="1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r>
              <a:rPr lang="pl-PL" sz="1600" b="1" dirty="0" smtClean="0">
                <a:solidFill>
                  <a:schemeClr val="tx1"/>
                </a:solidFill>
              </a:rPr>
              <a:t>zmiana zapisów dotyczących stosowania </a:t>
            </a:r>
            <a:r>
              <a:rPr lang="pl-PL" sz="1600" b="1" dirty="0">
                <a:solidFill>
                  <a:schemeClr val="tx1"/>
                </a:solidFill>
              </a:rPr>
              <a:t>trybu pozakonkursowego </a:t>
            </a:r>
            <a:r>
              <a:rPr lang="pl-PL" sz="1600" b="1" dirty="0" smtClean="0">
                <a:solidFill>
                  <a:schemeClr val="tx1"/>
                </a:solidFill>
              </a:rPr>
              <a:t>dla projektów </a:t>
            </a:r>
            <a:r>
              <a:rPr lang="pl-PL" sz="1600" b="1" dirty="0">
                <a:solidFill>
                  <a:schemeClr val="tx1"/>
                </a:solidFill>
              </a:rPr>
              <a:t>realizowanych </a:t>
            </a:r>
            <a:r>
              <a:rPr lang="pl-PL" sz="1600" b="1" dirty="0" smtClean="0">
                <a:solidFill>
                  <a:schemeClr val="tx1"/>
                </a:solidFill>
              </a:rPr>
              <a:t>przez i we </a:t>
            </a:r>
            <a:r>
              <a:rPr lang="pl-PL" sz="1600" b="1" dirty="0">
                <a:solidFill>
                  <a:schemeClr val="tx1"/>
                </a:solidFill>
              </a:rPr>
              <a:t>współpracy z jednostkami organizacyjnymi pomocy </a:t>
            </a:r>
            <a:r>
              <a:rPr lang="pl-PL" sz="1600" b="1" dirty="0" smtClean="0">
                <a:solidFill>
                  <a:schemeClr val="tx1"/>
                </a:solidFill>
              </a:rPr>
              <a:t>społecznej</a:t>
            </a:r>
          </a:p>
          <a:p>
            <a:pPr marL="800100" lvl="1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r>
              <a:rPr lang="pl-PL" sz="1600" b="1" dirty="0" smtClean="0">
                <a:solidFill>
                  <a:schemeClr val="tx1"/>
                </a:solidFill>
              </a:rPr>
              <a:t>przeformułowanie zapisów </a:t>
            </a:r>
            <a:r>
              <a:rPr lang="pl-PL" sz="1600" b="1" dirty="0">
                <a:solidFill>
                  <a:schemeClr val="tx1"/>
                </a:solidFill>
              </a:rPr>
              <a:t>w PI 9i </a:t>
            </a:r>
            <a:r>
              <a:rPr lang="pl-PL" sz="1600" b="1" dirty="0" smtClean="0">
                <a:solidFill>
                  <a:schemeClr val="tx1"/>
                </a:solidFill>
              </a:rPr>
              <a:t>dotyczących linii demarkacyjnej </a:t>
            </a:r>
            <a:r>
              <a:rPr lang="pl-PL" sz="1600" b="1" dirty="0">
                <a:solidFill>
                  <a:schemeClr val="tx1"/>
                </a:solidFill>
              </a:rPr>
              <a:t>między CT8 a </a:t>
            </a:r>
            <a:r>
              <a:rPr lang="pl-PL" sz="1600" b="1" dirty="0" smtClean="0">
                <a:solidFill>
                  <a:schemeClr val="tx1"/>
                </a:solidFill>
              </a:rPr>
              <a:t>CT9</a:t>
            </a:r>
          </a:p>
          <a:p>
            <a:pPr marL="800100" lvl="1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r>
              <a:rPr lang="pl-PL" sz="1600" b="1" dirty="0" smtClean="0">
                <a:solidFill>
                  <a:schemeClr val="tx1"/>
                </a:solidFill>
              </a:rPr>
              <a:t>uelastycznienie zapisów umożliwiających </a:t>
            </a:r>
            <a:r>
              <a:rPr lang="pl-PL" sz="1600" b="1" dirty="0">
                <a:solidFill>
                  <a:schemeClr val="tx1"/>
                </a:solidFill>
              </a:rPr>
              <a:t>realizację szerokiego katalogu programów </a:t>
            </a:r>
            <a:r>
              <a:rPr lang="pl-PL" sz="1600" b="1" dirty="0" smtClean="0">
                <a:solidFill>
                  <a:schemeClr val="tx1"/>
                </a:solidFill>
              </a:rPr>
              <a:t>zdrowotnych</a:t>
            </a:r>
          </a:p>
          <a:p>
            <a:pPr marL="800100" lvl="1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r>
              <a:rPr lang="pl-PL" sz="1600" b="1" dirty="0" smtClean="0">
                <a:solidFill>
                  <a:schemeClr val="tx1"/>
                </a:solidFill>
              </a:rPr>
              <a:t>dodanie zapisów umożliwiających </a:t>
            </a:r>
            <a:r>
              <a:rPr lang="pl-PL" sz="1600" b="1" dirty="0">
                <a:solidFill>
                  <a:schemeClr val="tx1"/>
                </a:solidFill>
              </a:rPr>
              <a:t>finansowanie działań </a:t>
            </a:r>
            <a:r>
              <a:rPr lang="pl-PL" sz="1600" b="1" dirty="0" smtClean="0">
                <a:solidFill>
                  <a:schemeClr val="tx1"/>
                </a:solidFill>
              </a:rPr>
              <a:t>informacyjno</a:t>
            </a:r>
            <a:r>
              <a:rPr lang="pl-PL" sz="1600" b="1" dirty="0">
                <a:solidFill>
                  <a:schemeClr val="tx1"/>
                </a:solidFill>
              </a:rPr>
              <a:t>-</a:t>
            </a:r>
            <a:r>
              <a:rPr lang="pl-PL" sz="1600" b="1" dirty="0" smtClean="0">
                <a:solidFill>
                  <a:schemeClr val="tx1"/>
                </a:solidFill>
              </a:rPr>
              <a:t>promocyjnych </a:t>
            </a:r>
            <a:br>
              <a:rPr lang="pl-PL" sz="1600" b="1" dirty="0" smtClean="0">
                <a:solidFill>
                  <a:schemeClr val="tx1"/>
                </a:solidFill>
              </a:rPr>
            </a:br>
            <a:r>
              <a:rPr lang="pl-PL" sz="1600" b="1" dirty="0" smtClean="0">
                <a:solidFill>
                  <a:schemeClr val="tx1"/>
                </a:solidFill>
              </a:rPr>
              <a:t>w </a:t>
            </a:r>
            <a:r>
              <a:rPr lang="pl-PL" sz="1600" b="1" dirty="0">
                <a:solidFill>
                  <a:schemeClr val="tx1"/>
                </a:solidFill>
              </a:rPr>
              <a:t>ramach programów zdrowotnych</a:t>
            </a:r>
          </a:p>
          <a:p>
            <a:pPr marL="800100" lvl="1" indent="-3429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endParaRPr lang="pl-PL" sz="1600" b="1" dirty="0">
              <a:solidFill>
                <a:schemeClr val="tx1"/>
              </a:solidFill>
            </a:endParaRPr>
          </a:p>
          <a:p>
            <a:pPr marL="800100" lvl="1" indent="-3429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endParaRPr lang="pl-PL" sz="1600" b="1" dirty="0">
              <a:solidFill>
                <a:schemeClr val="tx1"/>
              </a:solidFill>
            </a:endParaRPr>
          </a:p>
          <a:p>
            <a:pPr lvl="1">
              <a:lnSpc>
                <a:spcPct val="150000"/>
              </a:lnSpc>
            </a:pPr>
            <a:endParaRPr lang="pl-PL" sz="1600" b="1" dirty="0" smtClean="0">
              <a:solidFill>
                <a:schemeClr val="tx1"/>
              </a:solidFill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rabicParenR"/>
            </a:pPr>
            <a:endParaRPr lang="pl-PL" sz="1600" b="1" dirty="0" smtClean="0">
              <a:solidFill>
                <a:schemeClr val="tx1"/>
              </a:solidFill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romanUcPeriod"/>
            </a:pPr>
            <a:endParaRPr lang="pl-PL" sz="1600" dirty="0" smtClean="0"/>
          </a:p>
          <a:p>
            <a:pPr marL="342900" indent="-342900">
              <a:lnSpc>
                <a:spcPct val="150000"/>
              </a:lnSpc>
              <a:buFont typeface="+mj-lt"/>
              <a:buAutoNum type="romanUcPeriod"/>
            </a:pPr>
            <a:endParaRPr lang="pl-PL" sz="1600" dirty="0"/>
          </a:p>
          <a:p>
            <a:pPr marL="342900" indent="-342900">
              <a:buFont typeface="+mj-lt"/>
              <a:buAutoNum type="romanUcPeriod"/>
            </a:pPr>
            <a:endParaRPr lang="pl-PL" sz="1600" b="1" i="1" dirty="0" smtClean="0"/>
          </a:p>
          <a:p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2857225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ytuł 3"/>
          <p:cNvSpPr>
            <a:spLocks noGrp="1"/>
          </p:cNvSpPr>
          <p:nvPr>
            <p:ph type="title"/>
          </p:nvPr>
        </p:nvSpPr>
        <p:spPr>
          <a:xfrm>
            <a:off x="623888" y="981777"/>
            <a:ext cx="7886700" cy="539785"/>
          </a:xfrm>
        </p:spPr>
        <p:txBody>
          <a:bodyPr/>
          <a:lstStyle/>
          <a:p>
            <a:pPr algn="ctr"/>
            <a:r>
              <a:rPr lang="pl-PL" sz="2900" b="1" dirty="0"/>
              <a:t>Główne zmiany EFS</a:t>
            </a:r>
          </a:p>
        </p:txBody>
      </p:sp>
      <p:sp>
        <p:nvSpPr>
          <p:cNvPr id="18435" name="Symbol zastępczy zawartości 4"/>
          <p:cNvSpPr>
            <a:spLocks noGrp="1"/>
          </p:cNvSpPr>
          <p:nvPr>
            <p:ph type="body" idx="1"/>
          </p:nvPr>
        </p:nvSpPr>
        <p:spPr>
          <a:xfrm>
            <a:off x="192505" y="1631290"/>
            <a:ext cx="8578419" cy="4908498"/>
          </a:xfrm>
        </p:spPr>
        <p:txBody>
          <a:bodyPr/>
          <a:lstStyle/>
          <a:p>
            <a:pPr marL="800100" lvl="1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 startAt="7"/>
            </a:pPr>
            <a:r>
              <a:rPr lang="pl-PL" sz="1600" b="1" dirty="0">
                <a:solidFill>
                  <a:schemeClr val="tx1"/>
                </a:solidFill>
              </a:rPr>
              <a:t>z</a:t>
            </a:r>
            <a:r>
              <a:rPr lang="pl-PL" sz="1600" b="1" dirty="0" smtClean="0">
                <a:solidFill>
                  <a:schemeClr val="tx1"/>
                </a:solidFill>
              </a:rPr>
              <a:t>miana </a:t>
            </a:r>
            <a:r>
              <a:rPr lang="pl-PL" sz="1600" b="1" dirty="0">
                <a:solidFill>
                  <a:schemeClr val="tx1"/>
                </a:solidFill>
              </a:rPr>
              <a:t>brzmienia celu szczegółowego dla PI 10i w związku z aktualizacją katalogu kompetencji kluczowych i umiejętności uniwersalnych (zgodnie z UP) </a:t>
            </a:r>
            <a:br>
              <a:rPr lang="pl-PL" sz="1600" b="1" dirty="0">
                <a:solidFill>
                  <a:schemeClr val="tx1"/>
                </a:solidFill>
              </a:rPr>
            </a:br>
            <a:r>
              <a:rPr lang="pl-PL" sz="1600" b="1" dirty="0" smtClean="0">
                <a:solidFill>
                  <a:schemeClr val="tx1"/>
                </a:solidFill>
              </a:rPr>
              <a:t>oraz </a:t>
            </a:r>
            <a:r>
              <a:rPr lang="pl-PL" sz="1600" b="1" dirty="0">
                <a:solidFill>
                  <a:schemeClr val="tx1"/>
                </a:solidFill>
              </a:rPr>
              <a:t>wprowadzeniem preferencji dla wsparcia uczniów i szkół ze specjalnymi </a:t>
            </a:r>
            <a:r>
              <a:rPr lang="pl-PL" sz="1600" b="1" dirty="0" smtClean="0">
                <a:solidFill>
                  <a:schemeClr val="tx1"/>
                </a:solidFill>
              </a:rPr>
              <a:t/>
            </a:r>
            <a:br>
              <a:rPr lang="pl-PL" sz="1600" b="1" dirty="0" smtClean="0">
                <a:solidFill>
                  <a:schemeClr val="tx1"/>
                </a:solidFill>
              </a:rPr>
            </a:br>
            <a:r>
              <a:rPr lang="pl-PL" sz="1600" b="1" dirty="0" smtClean="0">
                <a:solidFill>
                  <a:schemeClr val="tx1"/>
                </a:solidFill>
              </a:rPr>
              <a:t>i </a:t>
            </a:r>
            <a:r>
              <a:rPr lang="pl-PL" sz="1600" b="1" dirty="0">
                <a:solidFill>
                  <a:schemeClr val="tx1"/>
                </a:solidFill>
              </a:rPr>
              <a:t>największymi potrzebami edukacyjnymi </a:t>
            </a:r>
          </a:p>
          <a:p>
            <a:pPr marL="800100" lvl="1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 startAt="7"/>
            </a:pPr>
            <a:r>
              <a:rPr lang="pl-PL" sz="1600" b="1" dirty="0">
                <a:solidFill>
                  <a:schemeClr val="tx1"/>
                </a:solidFill>
              </a:rPr>
              <a:t>d</a:t>
            </a:r>
            <a:r>
              <a:rPr lang="pl-PL" sz="1600" b="1" dirty="0" smtClean="0">
                <a:solidFill>
                  <a:schemeClr val="tx1"/>
                </a:solidFill>
              </a:rPr>
              <a:t>ostosowanie zapisów dotyczących </a:t>
            </a:r>
            <a:r>
              <a:rPr lang="pl-PL" sz="1600" b="1" dirty="0">
                <a:solidFill>
                  <a:schemeClr val="tx1"/>
                </a:solidFill>
              </a:rPr>
              <a:t>typów szkół możliwych do objęcia wsparciem w OP X zgodnie </a:t>
            </a:r>
            <a:r>
              <a:rPr lang="pl-PL" sz="1600" b="1" dirty="0" smtClean="0">
                <a:solidFill>
                  <a:schemeClr val="tx1"/>
                </a:solidFill>
              </a:rPr>
              <a:t>z </a:t>
            </a:r>
            <a:r>
              <a:rPr lang="pl-PL" sz="1600" b="1" dirty="0">
                <a:solidFill>
                  <a:schemeClr val="tx1"/>
                </a:solidFill>
              </a:rPr>
              <a:t>obowiązującymi przepisami prawa oświatowego (wsparcie szkół gimnazjalnych)</a:t>
            </a:r>
          </a:p>
          <a:p>
            <a:pPr marL="800100" lvl="1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 startAt="7"/>
            </a:pPr>
            <a:r>
              <a:rPr lang="pl-PL" sz="1600" b="1" dirty="0">
                <a:solidFill>
                  <a:schemeClr val="tx1"/>
                </a:solidFill>
              </a:rPr>
              <a:t>u</a:t>
            </a:r>
            <a:r>
              <a:rPr lang="pl-PL" sz="1600" b="1" dirty="0" smtClean="0">
                <a:solidFill>
                  <a:schemeClr val="tx1"/>
                </a:solidFill>
              </a:rPr>
              <a:t>sunięcie szkół prowadzących </a:t>
            </a:r>
            <a:r>
              <a:rPr lang="pl-PL" sz="1600" b="1" dirty="0">
                <a:solidFill>
                  <a:schemeClr val="tx1"/>
                </a:solidFill>
              </a:rPr>
              <a:t>kształcenie zawodowe z katalogu grupy docelowej PI 10i</a:t>
            </a:r>
          </a:p>
          <a:p>
            <a:pPr marL="800100" lvl="1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 startAt="7"/>
            </a:pPr>
            <a:r>
              <a:rPr lang="pl-PL" sz="1600" b="1" dirty="0">
                <a:solidFill>
                  <a:schemeClr val="tx1"/>
                </a:solidFill>
              </a:rPr>
              <a:t>w</a:t>
            </a:r>
            <a:r>
              <a:rPr lang="pl-PL" sz="1600" b="1" dirty="0" smtClean="0">
                <a:solidFill>
                  <a:schemeClr val="tx1"/>
                </a:solidFill>
              </a:rPr>
              <a:t>prowadzenie kompleksowych programów </a:t>
            </a:r>
            <a:r>
              <a:rPr lang="pl-PL" sz="1600" b="1" dirty="0">
                <a:solidFill>
                  <a:schemeClr val="tx1"/>
                </a:solidFill>
              </a:rPr>
              <a:t>kształcenia praktycznego w miejscu </a:t>
            </a:r>
            <a:r>
              <a:rPr lang="pl-PL" sz="1600" b="1" dirty="0" smtClean="0">
                <a:solidFill>
                  <a:schemeClr val="tx1"/>
                </a:solidFill>
              </a:rPr>
              <a:t>pracy</a:t>
            </a:r>
          </a:p>
          <a:p>
            <a:pPr marL="400050" indent="-4000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UcPeriod" startAt="2"/>
            </a:pPr>
            <a:r>
              <a:rPr lang="pl-PL" sz="1600" b="1" dirty="0"/>
              <a:t>Realokacje </a:t>
            </a:r>
            <a:r>
              <a:rPr lang="pl-PL" sz="1600" b="1" dirty="0" smtClean="0"/>
              <a:t>środków i optymalizacja wskaźników</a:t>
            </a:r>
          </a:p>
          <a:p>
            <a:pPr marL="400050" indent="-4000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UcPeriod" startAt="2"/>
            </a:pPr>
            <a:r>
              <a:rPr lang="pl-PL" sz="1600" b="1" dirty="0"/>
              <a:t>Dostosowanie </a:t>
            </a:r>
            <a:r>
              <a:rPr lang="pl-PL" sz="1600" b="1" dirty="0" smtClean="0"/>
              <a:t>zapisów do </a:t>
            </a:r>
            <a:r>
              <a:rPr lang="pl-PL" sz="1600" b="1" dirty="0"/>
              <a:t>zmian </a:t>
            </a:r>
            <a:r>
              <a:rPr lang="pl-PL" sz="1600" b="1" dirty="0" smtClean="0"/>
              <a:t>prawnych </a:t>
            </a:r>
            <a:r>
              <a:rPr lang="pl-PL" sz="1600" b="1" dirty="0"/>
              <a:t>i UP</a:t>
            </a:r>
          </a:p>
          <a:p>
            <a:pPr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endParaRPr lang="pl-PL" sz="1600" b="1" dirty="0"/>
          </a:p>
          <a:p>
            <a:pPr marL="400050" indent="-40005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UcPeriod" startAt="2"/>
            </a:pPr>
            <a:endParaRPr lang="pl-PL" sz="1600" b="1" dirty="0">
              <a:solidFill>
                <a:schemeClr val="tx1"/>
              </a:solidFill>
            </a:endParaRPr>
          </a:p>
          <a:p>
            <a:pPr marL="800100" lvl="1" indent="-3429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 startAt="6"/>
            </a:pPr>
            <a:endParaRPr lang="pl-PL" sz="1600" b="1" dirty="0" smtClean="0">
              <a:solidFill>
                <a:schemeClr val="tx1"/>
              </a:solidFill>
            </a:endParaRPr>
          </a:p>
          <a:p>
            <a:pPr marL="800100" lvl="1" indent="-3429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 startAt="6"/>
            </a:pPr>
            <a:endParaRPr lang="pl-PL" sz="1600" b="1" dirty="0">
              <a:solidFill>
                <a:schemeClr val="tx1"/>
              </a:solidFill>
            </a:endParaRPr>
          </a:p>
          <a:p>
            <a:pPr marL="342900" indent="-342900">
              <a:lnSpc>
                <a:spcPct val="200000"/>
              </a:lnSpc>
              <a:buFont typeface="+mj-lt"/>
              <a:buAutoNum type="romanUcPeriod" startAt="2"/>
            </a:pPr>
            <a:endParaRPr lang="pl-PL" sz="1600" b="1" i="1" dirty="0" smtClean="0"/>
          </a:p>
          <a:p>
            <a:pPr marL="342900" indent="-342900">
              <a:lnSpc>
                <a:spcPct val="200000"/>
              </a:lnSpc>
              <a:buFont typeface="+mj-lt"/>
              <a:buAutoNum type="romanUcPeriod" startAt="2"/>
            </a:pPr>
            <a:endParaRPr lang="pl-PL" sz="1600" b="1" dirty="0">
              <a:cs typeface="Arial" panose="020B0604020202020204" pitchFamily="34" charset="0"/>
            </a:endParaRP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endParaRPr lang="pl-PL" sz="1600" dirty="0" smtClean="0"/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F8FC2D-04C0-4BAF-8776-9BA560CD414A}" type="slidenum">
              <a:rPr lang="pl-PL" altLang="pl-PL" smtClean="0"/>
              <a:pPr>
                <a:defRPr/>
              </a:pPr>
              <a:t>16</a:t>
            </a:fld>
            <a:endParaRPr lang="pl-PL" altLang="pl-PL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8719" y="292533"/>
            <a:ext cx="4096769" cy="386964"/>
          </a:xfrm>
          <a:prstGeom prst="rect">
            <a:avLst/>
          </a:prstGeom>
        </p:spPr>
      </p:pic>
      <p:sp>
        <p:nvSpPr>
          <p:cNvPr id="4" name="Prostokąt 3"/>
          <p:cNvSpPr/>
          <p:nvPr/>
        </p:nvSpPr>
        <p:spPr>
          <a:xfrm>
            <a:off x="775411" y="1631290"/>
            <a:ext cx="799551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l-PL" sz="1600" b="1" u="sng" dirty="0" smtClean="0">
              <a:latin typeface="+mj-lt"/>
            </a:endParaRPr>
          </a:p>
          <a:p>
            <a:pPr algn="ctr"/>
            <a:endParaRPr lang="pl-PL" sz="1600" b="1" u="sng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34697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57249" y="1243015"/>
            <a:ext cx="7610475" cy="509585"/>
          </a:xfrm>
        </p:spPr>
        <p:txBody>
          <a:bodyPr>
            <a:normAutofit fontScale="90000"/>
          </a:bodyPr>
          <a:lstStyle/>
          <a:p>
            <a:pPr algn="ctr"/>
            <a:r>
              <a:rPr lang="pl-PL" sz="3200" b="1" dirty="0" smtClean="0"/>
              <a:t>Ramy wykonania dla osi priorytetowych EFS</a:t>
            </a:r>
            <a:endParaRPr lang="pl-PL" sz="3200" b="1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4508972"/>
              </p:ext>
            </p:extLst>
          </p:nvPr>
        </p:nvGraphicFramePr>
        <p:xfrm>
          <a:off x="221145" y="1854212"/>
          <a:ext cx="8671064" cy="3439498"/>
        </p:xfrm>
        <a:graphic>
          <a:graphicData uri="http://schemas.openxmlformats.org/drawingml/2006/table">
            <a:tbl>
              <a:tblPr/>
              <a:tblGrid>
                <a:gridCol w="138627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14643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8390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7802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6319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090733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922491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892897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Oś priorytetowa</a:t>
                      </a: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Nazwa </a:t>
                      </a:r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wskaźnika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Cel pośredni 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na 2018 r.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po renegocjacji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RPO WM</a:t>
                      </a:r>
                      <a:endParaRPr lang="pl-PL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Realizacja celu pośredniego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wg stanu 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na 31-08-2018*</a:t>
                      </a:r>
                      <a:endParaRPr lang="pl-PL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% realizacji celu pośredniego</a:t>
                      </a:r>
                      <a:endParaRPr lang="pl-PL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Szacowana realizacja celu pośredniego 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na koniec 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2018 r.**</a:t>
                      </a: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l-PL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% realizacji </a:t>
                      </a:r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szacowanej realizacji celu pośredniego</a:t>
                      </a:r>
                      <a:endParaRPr lang="pl-PL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25627">
                <a:tc rowSpan="3">
                  <a:txBody>
                    <a:bodyPr/>
                    <a:lstStyle/>
                    <a:p>
                      <a:pPr algn="l" fontAlgn="ctr"/>
                      <a:r>
                        <a:rPr lang="pl-PL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VIII.</a:t>
                      </a:r>
                      <a:r>
                        <a:rPr lang="pl-PL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pl-PL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Rynek pracy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Liczba osób bezrobotnych (łącznie z długotrwale bezrobotnymi) objętych wsparciem w programie [osoby]</a:t>
                      </a:r>
                    </a:p>
                  </a:txBody>
                  <a:tcPr marL="7187" marR="7187" marT="7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7.309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11.862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162%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l-PL" sz="13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17.436 </a:t>
                      </a:r>
                      <a:endParaRPr lang="pl-PL" sz="1300" b="1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l-PL" sz="13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238%</a:t>
                      </a:r>
                      <a:endParaRPr lang="pl-PL" sz="1300" b="1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20501">
                <a:tc vMerge="1">
                  <a:txBody>
                    <a:bodyPr/>
                    <a:lstStyle/>
                    <a:p>
                      <a:pPr algn="ctr" fontAlgn="ctr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Liczba osób, które otrzymały bezzwrotne środki na podjęcie działalności gospodarczej </a:t>
                      </a:r>
                      <a:endParaRPr lang="pl-PL" sz="1200" b="1" i="1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fontAlgn="ctr"/>
                      <a:r>
                        <a:rPr lang="pl-PL" sz="12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 </a:t>
                      </a:r>
                      <a:r>
                        <a:rPr lang="pl-PL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programie [osoby]</a:t>
                      </a:r>
                    </a:p>
                  </a:txBody>
                  <a:tcPr marL="7187" marR="7187" marT="7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3.382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4.528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134%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l-PL" sz="13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5.475</a:t>
                      </a:r>
                      <a:endParaRPr lang="pl-PL" sz="1300" b="1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l-PL" sz="13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162%</a:t>
                      </a:r>
                      <a:endParaRPr lang="pl-PL" sz="1300" b="1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71783">
                <a:tc vMerge="1">
                  <a:txBody>
                    <a:bodyPr/>
                    <a:lstStyle/>
                    <a:p>
                      <a:pPr algn="ctr" fontAlgn="ctr"/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Całkowita kwota certyfikowanych wydatków kwalifikowalnych [EUR]</a:t>
                      </a:r>
                    </a:p>
                  </a:txBody>
                  <a:tcPr marL="7187" marR="7187" marT="7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35.694.542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38.628.281</a:t>
                      </a: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l-PL" sz="13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108%</a:t>
                      </a:r>
                      <a:endParaRPr lang="pl-PL" sz="1300" b="1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l-PL" sz="13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40.987.814</a:t>
                      </a:r>
                      <a:endParaRPr lang="pl-PL" sz="1300" b="1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l-PL" sz="13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114%</a:t>
                      </a:r>
                      <a:endParaRPr lang="pl-PL" sz="1300" b="1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pic>
        <p:nvPicPr>
          <p:cNvPr id="5" name="Obraz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8781" y="322322"/>
            <a:ext cx="4204763" cy="400453"/>
          </a:xfrm>
          <a:prstGeom prst="rect">
            <a:avLst/>
          </a:prstGeom>
        </p:spPr>
      </p:pic>
      <p:sp>
        <p:nvSpPr>
          <p:cNvPr id="7" name="pole tekstowe 6"/>
          <p:cNvSpPr txBox="1"/>
          <p:nvPr/>
        </p:nvSpPr>
        <p:spPr>
          <a:xfrm>
            <a:off x="151677" y="5395322"/>
            <a:ext cx="8931867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100" dirty="0" smtClean="0">
                <a:latin typeface="+mn-lt"/>
              </a:rPr>
              <a:t>* Realizacja dla wskaźników produktu – na podstawie zatwierdzonych wniosków o płatność, </a:t>
            </a:r>
          </a:p>
          <a:p>
            <a:pPr algn="just"/>
            <a:r>
              <a:rPr lang="pl-PL" sz="1100" dirty="0" smtClean="0">
                <a:latin typeface="+mn-lt"/>
              </a:rPr>
              <a:t>dla wskaźników postępu finansowego – wydatki kwalifikowalne certyfikowane do KE.</a:t>
            </a:r>
          </a:p>
          <a:p>
            <a:pPr algn="just"/>
            <a:r>
              <a:rPr lang="pl-PL" sz="1100" b="1" dirty="0" smtClean="0">
                <a:latin typeface="+mn-lt"/>
              </a:rPr>
              <a:t>**</a:t>
            </a:r>
            <a:r>
              <a:rPr lang="pl-PL" sz="1100" dirty="0" smtClean="0">
                <a:latin typeface="+mn-lt"/>
              </a:rPr>
              <a:t> Szacowana realizacja </a:t>
            </a:r>
            <a:r>
              <a:rPr lang="pl-PL" sz="1100" dirty="0">
                <a:latin typeface="+mn-lt"/>
              </a:rPr>
              <a:t>dla wskaźników </a:t>
            </a:r>
            <a:r>
              <a:rPr lang="pl-PL" sz="1100" dirty="0" smtClean="0">
                <a:latin typeface="+mn-lt"/>
              </a:rPr>
              <a:t>produktu – na podstawie umów, </a:t>
            </a:r>
          </a:p>
          <a:p>
            <a:pPr algn="just"/>
            <a:r>
              <a:rPr lang="pl-PL" sz="1100" dirty="0" smtClean="0">
                <a:latin typeface="+mn-lt"/>
              </a:rPr>
              <a:t>dla wskaźników </a:t>
            </a:r>
            <a:r>
              <a:rPr lang="pl-PL" sz="1100" u="sng" dirty="0">
                <a:latin typeface="+mn-lt"/>
              </a:rPr>
              <a:t>postępu finansowego</a:t>
            </a:r>
            <a:r>
              <a:rPr lang="pl-PL" sz="1100" dirty="0">
                <a:latin typeface="+mn-lt"/>
              </a:rPr>
              <a:t> – </a:t>
            </a:r>
            <a:r>
              <a:rPr lang="pl-PL" sz="1100" dirty="0" smtClean="0">
                <a:latin typeface="+mn-lt"/>
              </a:rPr>
              <a:t>uwzględnia zatwierdzone wnioski o płatność, które nie zostały certyfikowane do KE. </a:t>
            </a:r>
            <a:r>
              <a:rPr lang="pl-PL" sz="1100" u="sng" dirty="0" smtClean="0">
                <a:latin typeface="+mn-lt"/>
              </a:rPr>
              <a:t>Rzeczywista realizacja będzie uwzględniać dodatkowo wydatki poniesione przez beneficjentów do końca 2018 r.</a:t>
            </a:r>
            <a:r>
              <a:rPr lang="pl-PL" sz="1100" dirty="0" smtClean="0">
                <a:latin typeface="+mn-lt"/>
              </a:rPr>
              <a:t>, które nie znalazły się jeszcze w zatwierdzonych wnioskach o płatność.</a:t>
            </a:r>
          </a:p>
        </p:txBody>
      </p:sp>
    </p:spTree>
    <p:extLst>
      <p:ext uri="{BB962C8B-B14F-4D97-AF65-F5344CB8AC3E}">
        <p14:creationId xmlns:p14="http://schemas.microsoft.com/office/powerpoint/2010/main" val="4017299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57249" y="1243015"/>
            <a:ext cx="7610475" cy="509585"/>
          </a:xfrm>
        </p:spPr>
        <p:txBody>
          <a:bodyPr>
            <a:normAutofit fontScale="90000"/>
          </a:bodyPr>
          <a:lstStyle/>
          <a:p>
            <a:pPr algn="ctr"/>
            <a:r>
              <a:rPr lang="pl-PL" sz="3200" b="1" dirty="0" smtClean="0"/>
              <a:t>Ramy wykonania dla osi priorytetowych EFS</a:t>
            </a:r>
            <a:endParaRPr lang="pl-PL" sz="3200" b="1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255872"/>
              </p:ext>
            </p:extLst>
          </p:nvPr>
        </p:nvGraphicFramePr>
        <p:xfrm>
          <a:off x="400874" y="1752600"/>
          <a:ext cx="8523224" cy="3474122"/>
        </p:xfrm>
        <a:graphic>
          <a:graphicData uri="http://schemas.openxmlformats.org/drawingml/2006/table">
            <a:tbl>
              <a:tblPr/>
              <a:tblGrid>
                <a:gridCol w="167773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4849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2027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1065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0852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078029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079509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1019476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Oś priorytetowa</a:t>
                      </a: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Nazwa </a:t>
                      </a:r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wskaźnika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Cel pośredni 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na 2018 r.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po renegocjacji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RPO WM</a:t>
                      </a:r>
                      <a:endParaRPr lang="pl-PL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Realizacja celu pośredniego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wg stanu 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na 31-08-2018*</a:t>
                      </a:r>
                      <a:endParaRPr lang="pl-PL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% realizacji celu pośredniego</a:t>
                      </a:r>
                      <a:endParaRPr lang="pl-PL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Szacowana realizacja celu pośredniego 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na koniec 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2018 r.**</a:t>
                      </a: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l-PL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% realizacji </a:t>
                      </a:r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szacowanej realizacji celu pośredniego</a:t>
                      </a:r>
                      <a:endParaRPr lang="pl-PL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227323">
                <a:tc rowSpan="2">
                  <a:txBody>
                    <a:bodyPr/>
                    <a:lstStyle/>
                    <a:p>
                      <a:pPr algn="l" fontAlgn="ctr"/>
                      <a:r>
                        <a:rPr lang="pl-PL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IX. </a:t>
                      </a:r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Wspieranie włączenia społecznego </a:t>
                      </a:r>
                      <a:endParaRPr lang="pl-PL" sz="14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fontAlgn="ctr"/>
                      <a:r>
                        <a:rPr lang="pl-PL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 </a:t>
                      </a:r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walka </a:t>
                      </a:r>
                      <a:r>
                        <a:rPr lang="pl-PL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z ubóstwem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Liczba osób zagrożonych ubóstwem </a:t>
                      </a:r>
                      <a:endParaRPr lang="pl-PL" sz="1200" b="1" i="1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fontAlgn="ctr"/>
                      <a:r>
                        <a:rPr lang="pl-PL" sz="12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lub </a:t>
                      </a:r>
                      <a:r>
                        <a:rPr lang="pl-PL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wykluczeniem społecznym objętych wsparciem w programie [osoby]</a:t>
                      </a:r>
                    </a:p>
                  </a:txBody>
                  <a:tcPr marL="7187" marR="7187" marT="7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10.419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8.454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81%</a:t>
                      </a:r>
                      <a:endParaRPr lang="pl-PL" sz="13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l-PL" sz="13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19.168</a:t>
                      </a:r>
                      <a:endParaRPr lang="pl-PL" sz="1300" b="1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l-PL" sz="13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184%</a:t>
                      </a:r>
                      <a:endParaRPr lang="pl-PL" sz="1300" b="1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27323">
                <a:tc vMerge="1">
                  <a:txBody>
                    <a:bodyPr/>
                    <a:lstStyle/>
                    <a:p>
                      <a:pPr algn="ctr" fontAlgn="ctr"/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Całkowita kwota certyfikowanych wydatków kwalifikowalnych [EUR]</a:t>
                      </a:r>
                    </a:p>
                  </a:txBody>
                  <a:tcPr marL="7187" marR="7187" marT="7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21.948.221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11.003.077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  <a:endParaRPr lang="pl-PL" sz="13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l-PL" sz="13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13.824.665</a:t>
                      </a:r>
                      <a:endParaRPr lang="pl-PL" sz="1300" b="1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l-PL" sz="13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63%</a:t>
                      </a:r>
                      <a:endParaRPr lang="pl-PL" sz="1300" b="1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6664" y="335487"/>
            <a:ext cx="4206605" cy="402371"/>
          </a:xfrm>
          <a:prstGeom prst="rect">
            <a:avLst/>
          </a:prstGeom>
        </p:spPr>
      </p:pic>
      <p:sp>
        <p:nvSpPr>
          <p:cNvPr id="5" name="pole tekstowe 4"/>
          <p:cNvSpPr txBox="1"/>
          <p:nvPr/>
        </p:nvSpPr>
        <p:spPr>
          <a:xfrm>
            <a:off x="141402" y="5501200"/>
            <a:ext cx="8931867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100" dirty="0" smtClean="0">
                <a:latin typeface="+mn-lt"/>
              </a:rPr>
              <a:t>* Realizacja dla wskaźników produktu – na podstawie zatwierdzonych wniosków o płatność, </a:t>
            </a:r>
          </a:p>
          <a:p>
            <a:pPr algn="just"/>
            <a:r>
              <a:rPr lang="pl-PL" sz="1100" dirty="0" smtClean="0">
                <a:latin typeface="+mn-lt"/>
              </a:rPr>
              <a:t>dla wskaźników postępu finansowego – wydatki kwalifikowalne certyfikowane do KE.</a:t>
            </a:r>
          </a:p>
          <a:p>
            <a:pPr algn="just"/>
            <a:r>
              <a:rPr lang="pl-PL" sz="1100" b="1" dirty="0" smtClean="0">
                <a:latin typeface="+mn-lt"/>
              </a:rPr>
              <a:t>**</a:t>
            </a:r>
            <a:r>
              <a:rPr lang="pl-PL" sz="1100" dirty="0" smtClean="0">
                <a:latin typeface="+mn-lt"/>
              </a:rPr>
              <a:t> Szacowana realizacja </a:t>
            </a:r>
            <a:r>
              <a:rPr lang="pl-PL" sz="1100" dirty="0">
                <a:latin typeface="+mn-lt"/>
              </a:rPr>
              <a:t>dla wskaźników </a:t>
            </a:r>
            <a:r>
              <a:rPr lang="pl-PL" sz="1100" dirty="0" smtClean="0">
                <a:latin typeface="+mn-lt"/>
              </a:rPr>
              <a:t>produktu – na podstawie umów, </a:t>
            </a:r>
          </a:p>
          <a:p>
            <a:pPr algn="just"/>
            <a:r>
              <a:rPr lang="pl-PL" sz="1100" dirty="0" smtClean="0">
                <a:latin typeface="+mn-lt"/>
              </a:rPr>
              <a:t>dla wskaźników </a:t>
            </a:r>
            <a:r>
              <a:rPr lang="pl-PL" sz="1100" u="sng" dirty="0">
                <a:latin typeface="+mn-lt"/>
              </a:rPr>
              <a:t>postępu finansowego</a:t>
            </a:r>
            <a:r>
              <a:rPr lang="pl-PL" sz="1100" dirty="0">
                <a:latin typeface="+mn-lt"/>
              </a:rPr>
              <a:t> – </a:t>
            </a:r>
            <a:r>
              <a:rPr lang="pl-PL" sz="1100" dirty="0" smtClean="0">
                <a:latin typeface="+mn-lt"/>
              </a:rPr>
              <a:t>uwzględnia zatwierdzone wnioski o płatność, które nie zostały certyfikowane do KE. </a:t>
            </a:r>
            <a:r>
              <a:rPr lang="pl-PL" sz="1100" u="sng" dirty="0" smtClean="0">
                <a:latin typeface="+mn-lt"/>
              </a:rPr>
              <a:t>Rzeczywista realizacja będzie uwzględniać dodatkowo wydatki poniesione przez beneficjentów do końca 2018 r.</a:t>
            </a:r>
            <a:r>
              <a:rPr lang="pl-PL" sz="1100" dirty="0" smtClean="0">
                <a:latin typeface="+mn-lt"/>
              </a:rPr>
              <a:t>, które nie znalazły się jeszcze w zatwierdzonych wnioskach o płatność.</a:t>
            </a:r>
          </a:p>
        </p:txBody>
      </p:sp>
    </p:spTree>
    <p:extLst>
      <p:ext uri="{BB962C8B-B14F-4D97-AF65-F5344CB8AC3E}">
        <p14:creationId xmlns:p14="http://schemas.microsoft.com/office/powerpoint/2010/main" val="2149655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34599" y="886350"/>
            <a:ext cx="7610475" cy="509585"/>
          </a:xfrm>
        </p:spPr>
        <p:txBody>
          <a:bodyPr>
            <a:normAutofit fontScale="90000"/>
          </a:bodyPr>
          <a:lstStyle/>
          <a:p>
            <a:pPr algn="ctr"/>
            <a:r>
              <a:rPr lang="pl-PL" sz="3200" b="1" dirty="0" smtClean="0"/>
              <a:t>Ramy wykonania dla osi priorytetowych EFS</a:t>
            </a:r>
            <a:endParaRPr lang="pl-PL" sz="3200" b="1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091562"/>
              </p:ext>
            </p:extLst>
          </p:nvPr>
        </p:nvGraphicFramePr>
        <p:xfrm>
          <a:off x="165998" y="1395935"/>
          <a:ext cx="8747678" cy="4310132"/>
        </p:xfrm>
        <a:graphic>
          <a:graphicData uri="http://schemas.openxmlformats.org/drawingml/2006/table">
            <a:tbl>
              <a:tblPr/>
              <a:tblGrid>
                <a:gridCol w="13912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2941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5859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1653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7589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26091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915082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1016700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Oś priorytetowa</a:t>
                      </a: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Nazwa </a:t>
                      </a:r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wskaźnika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Cel pośredni 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na 2018 r.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po renegocjacji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RPO WM</a:t>
                      </a:r>
                      <a:endParaRPr lang="pl-PL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Realizacja celu pośredniego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wg stanu 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na 31-08-2018*</a:t>
                      </a:r>
                      <a:endParaRPr lang="pl-PL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% realizacji celu pośredniego</a:t>
                      </a:r>
                      <a:endParaRPr lang="pl-PL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Szacowana realizacja celu pośredniego 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na koniec 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2018 r.**</a:t>
                      </a: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l-PL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% realizacji </a:t>
                      </a:r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szacowanej realizacji celu pośredniego</a:t>
                      </a:r>
                      <a:endParaRPr lang="pl-PL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01584">
                <a:tc rowSpan="4">
                  <a:txBody>
                    <a:bodyPr/>
                    <a:lstStyle/>
                    <a:p>
                      <a:pPr algn="l" fontAlgn="ctr"/>
                      <a:r>
                        <a:rPr lang="pl-PL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X.  Edukacja </a:t>
                      </a:r>
                    </a:p>
                    <a:p>
                      <a:pPr algn="l" fontAlgn="ctr"/>
                      <a:r>
                        <a:rPr lang="pl-PL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dla </a:t>
                      </a:r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rozwoju </a:t>
                      </a:r>
                      <a:r>
                        <a:rPr lang="pl-PL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regionu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Liczba uczniów objętych wsparciem w zakresie rozwijania kompetencji kluczowych w programie [osoby]</a:t>
                      </a:r>
                    </a:p>
                  </a:txBody>
                  <a:tcPr marL="7187" marR="7187" marT="7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15.205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52.356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344%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61.683</a:t>
                      </a:r>
                      <a:endParaRPr lang="pl-PL" sz="1300" b="1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405%</a:t>
                      </a:r>
                      <a:endParaRPr lang="pl-PL" sz="1300" b="1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22674">
                <a:tc vMerge="1">
                  <a:txBody>
                    <a:bodyPr/>
                    <a:lstStyle/>
                    <a:p>
                      <a:pPr algn="ctr" fontAlgn="ctr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Liczba osób o niskich kwalifikacjach objętych wsparciem w programie [osoby]</a:t>
                      </a:r>
                    </a:p>
                  </a:txBody>
                  <a:tcPr marL="7187" marR="7187" marT="7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4.432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13.946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314%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16.535</a:t>
                      </a:r>
                      <a:endParaRPr lang="pl-PL" sz="1300" b="1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373%</a:t>
                      </a:r>
                      <a:endParaRPr lang="pl-PL" sz="1300" b="1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01584">
                <a:tc vMerge="1">
                  <a:txBody>
                    <a:bodyPr/>
                    <a:lstStyle/>
                    <a:p>
                      <a:pPr algn="ctr" fontAlgn="ctr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Liczba uczniów szkół i placówek kształcenia zawodowego uczestniczących w stażach i praktykach u pracodawcy [osoby]</a:t>
                      </a:r>
                    </a:p>
                  </a:txBody>
                  <a:tcPr marL="7187" marR="7187" marT="7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4.160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1.506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36%</a:t>
                      </a:r>
                      <a:endParaRPr lang="pl-PL" sz="13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19.982</a:t>
                      </a:r>
                      <a:endParaRPr lang="pl-PL" sz="1300" b="1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480%</a:t>
                      </a:r>
                      <a:endParaRPr lang="pl-PL" sz="1300" b="1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11551">
                <a:tc vMerge="1">
                  <a:txBody>
                    <a:bodyPr/>
                    <a:lstStyle/>
                    <a:p>
                      <a:pPr algn="ctr" fontAlgn="ctr"/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Całkowita kwota certyfikowanych wydatków kwalifikowalnych [EUR]</a:t>
                      </a:r>
                    </a:p>
                  </a:txBody>
                  <a:tcPr marL="7187" marR="7187" marT="7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41.198.924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34.398.175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83%</a:t>
                      </a:r>
                      <a:endParaRPr lang="pl-PL" sz="13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39.421.437</a:t>
                      </a:r>
                      <a:endParaRPr lang="pl-PL" sz="1300" b="1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96%</a:t>
                      </a:r>
                      <a:endParaRPr lang="pl-PL" sz="1300" b="1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pic>
        <p:nvPicPr>
          <p:cNvPr id="3" name="Obraz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6664" y="298002"/>
            <a:ext cx="4206605" cy="402371"/>
          </a:xfrm>
          <a:prstGeom prst="rect">
            <a:avLst/>
          </a:prstGeom>
        </p:spPr>
      </p:pic>
      <p:sp>
        <p:nvSpPr>
          <p:cNvPr id="5" name="pole tekstowe 4"/>
          <p:cNvSpPr txBox="1"/>
          <p:nvPr/>
        </p:nvSpPr>
        <p:spPr>
          <a:xfrm>
            <a:off x="165998" y="5730904"/>
            <a:ext cx="8931867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100" dirty="0" smtClean="0">
                <a:latin typeface="+mn-lt"/>
              </a:rPr>
              <a:t>* Realizacja dla wskaźników produktu – na podstawie zatwierdzonych wniosków o płatność, </a:t>
            </a:r>
          </a:p>
          <a:p>
            <a:pPr algn="just"/>
            <a:r>
              <a:rPr lang="pl-PL" sz="1100" dirty="0" smtClean="0">
                <a:latin typeface="+mn-lt"/>
              </a:rPr>
              <a:t>dla wskaźników postępu finansowego – wydatki kwalifikowalne certyfikowane do KE.</a:t>
            </a:r>
          </a:p>
          <a:p>
            <a:pPr algn="just"/>
            <a:r>
              <a:rPr lang="pl-PL" sz="1100" b="1" dirty="0" smtClean="0">
                <a:latin typeface="+mn-lt"/>
              </a:rPr>
              <a:t>**</a:t>
            </a:r>
            <a:r>
              <a:rPr lang="pl-PL" sz="1100" dirty="0" smtClean="0">
                <a:latin typeface="+mn-lt"/>
              </a:rPr>
              <a:t> Szacowana realizacja </a:t>
            </a:r>
            <a:r>
              <a:rPr lang="pl-PL" sz="1100" dirty="0">
                <a:latin typeface="+mn-lt"/>
              </a:rPr>
              <a:t>dla wskaźników </a:t>
            </a:r>
            <a:r>
              <a:rPr lang="pl-PL" sz="1100" dirty="0" smtClean="0">
                <a:latin typeface="+mn-lt"/>
              </a:rPr>
              <a:t>produktu – na podstawie umów, </a:t>
            </a:r>
          </a:p>
          <a:p>
            <a:pPr algn="just"/>
            <a:r>
              <a:rPr lang="pl-PL" sz="1100" dirty="0" smtClean="0">
                <a:latin typeface="+mn-lt"/>
              </a:rPr>
              <a:t>dla wskaźników </a:t>
            </a:r>
            <a:r>
              <a:rPr lang="pl-PL" sz="1100" u="sng" dirty="0">
                <a:latin typeface="+mn-lt"/>
              </a:rPr>
              <a:t>postępu finansowego</a:t>
            </a:r>
            <a:r>
              <a:rPr lang="pl-PL" sz="1100" dirty="0">
                <a:latin typeface="+mn-lt"/>
              </a:rPr>
              <a:t> – </a:t>
            </a:r>
            <a:r>
              <a:rPr lang="pl-PL" sz="1100" dirty="0" smtClean="0">
                <a:latin typeface="+mn-lt"/>
              </a:rPr>
              <a:t>uwzględnia zatwierdzone wnioski o płatność, które nie zostały certyfikowane do KE. </a:t>
            </a:r>
            <a:r>
              <a:rPr lang="pl-PL" sz="1100" u="sng" dirty="0" smtClean="0">
                <a:latin typeface="+mn-lt"/>
              </a:rPr>
              <a:t>Rzeczywista realizacja będzie uwzględniać dodatkowo wydatki poniesione przez beneficjentów do końca 2018 r.</a:t>
            </a:r>
            <a:r>
              <a:rPr lang="pl-PL" sz="1100" dirty="0" smtClean="0">
                <a:latin typeface="+mn-lt"/>
              </a:rPr>
              <a:t>, które nie znalazły się jeszcze w zatwierdzonych wnioskach o płatność.</a:t>
            </a:r>
          </a:p>
        </p:txBody>
      </p:sp>
    </p:spTree>
    <p:extLst>
      <p:ext uri="{BB962C8B-B14F-4D97-AF65-F5344CB8AC3E}">
        <p14:creationId xmlns:p14="http://schemas.microsoft.com/office/powerpoint/2010/main" val="2012185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ytuł 3"/>
          <p:cNvSpPr>
            <a:spLocks noGrp="1"/>
          </p:cNvSpPr>
          <p:nvPr>
            <p:ph type="ctrTitle"/>
          </p:nvPr>
        </p:nvSpPr>
        <p:spPr>
          <a:xfrm>
            <a:off x="685800" y="952901"/>
            <a:ext cx="7772400" cy="546715"/>
          </a:xfrm>
        </p:spPr>
        <p:txBody>
          <a:bodyPr/>
          <a:lstStyle/>
          <a:p>
            <a:pPr eaLnBrk="1" hangingPunct="1">
              <a:defRPr/>
            </a:pPr>
            <a:r>
              <a:rPr lang="pl-PL" altLang="pl-PL" sz="2900" b="1" dirty="0" smtClean="0"/>
              <a:t>Proces negocjacji </a:t>
            </a:r>
            <a:r>
              <a:rPr lang="pl-PL" altLang="pl-PL" sz="2900" b="1" dirty="0"/>
              <a:t>z</a:t>
            </a:r>
            <a:r>
              <a:rPr lang="pl-PL" altLang="pl-PL" sz="2900" b="1" dirty="0" smtClean="0"/>
              <a:t> </a:t>
            </a:r>
            <a:r>
              <a:rPr lang="pl-PL" sz="3200" b="1" dirty="0" smtClean="0"/>
              <a:t>Komisją Europejską</a:t>
            </a:r>
            <a:endParaRPr lang="pl-PL" altLang="pl-PL" sz="2900" b="1" dirty="0" smtClean="0"/>
          </a:p>
        </p:txBody>
      </p:sp>
      <p:sp>
        <p:nvSpPr>
          <p:cNvPr id="18435" name="Symbol zastępczy zawartości 4"/>
          <p:cNvSpPr>
            <a:spLocks noGrp="1"/>
          </p:cNvSpPr>
          <p:nvPr>
            <p:ph type="subTitle" idx="1"/>
          </p:nvPr>
        </p:nvSpPr>
        <p:spPr>
          <a:xfrm>
            <a:off x="347016" y="2099687"/>
            <a:ext cx="8423908" cy="4463038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endParaRPr lang="pl-PL" sz="2000" b="1" dirty="0" smtClean="0">
              <a:cs typeface="Arial" panose="020B0604020202020204" pitchFamily="34" charset="0"/>
            </a:endParaRPr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F8FC2D-04C0-4BAF-8776-9BA560CD414A}" type="slidenum">
              <a:rPr lang="pl-PL" altLang="pl-PL" smtClean="0"/>
              <a:pPr>
                <a:defRPr/>
              </a:pPr>
              <a:t>2</a:t>
            </a:fld>
            <a:endParaRPr lang="pl-PL" altLang="pl-PL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8719" y="292533"/>
            <a:ext cx="4096769" cy="386964"/>
          </a:xfrm>
          <a:prstGeom prst="rect">
            <a:avLst/>
          </a:prstGeom>
        </p:spPr>
      </p:pic>
      <p:sp>
        <p:nvSpPr>
          <p:cNvPr id="4" name="Prostokąt 3"/>
          <p:cNvSpPr/>
          <p:nvPr/>
        </p:nvSpPr>
        <p:spPr>
          <a:xfrm>
            <a:off x="775411" y="1631290"/>
            <a:ext cx="799551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l-PL" sz="1600" b="1" u="sng" dirty="0" smtClean="0">
              <a:latin typeface="+mj-lt"/>
            </a:endParaRPr>
          </a:p>
          <a:p>
            <a:pPr algn="ctr"/>
            <a:endParaRPr lang="pl-PL" sz="1600" b="1" u="sng" dirty="0">
              <a:latin typeface="+mj-lt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5286454"/>
              </p:ext>
            </p:extLst>
          </p:nvPr>
        </p:nvGraphicFramePr>
        <p:xfrm>
          <a:off x="402336" y="2216064"/>
          <a:ext cx="8317382" cy="3312228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980919">
                  <a:extLst>
                    <a:ext uri="{9D8B030D-6E8A-4147-A177-3AD203B41FA5}">
                      <a16:colId xmlns:a16="http://schemas.microsoft.com/office/drawing/2014/main" xmlns="" val="866647040"/>
                    </a:ext>
                  </a:extLst>
                </a:gridCol>
                <a:gridCol w="5415494">
                  <a:extLst>
                    <a:ext uri="{9D8B030D-6E8A-4147-A177-3AD203B41FA5}">
                      <a16:colId xmlns:a16="http://schemas.microsoft.com/office/drawing/2014/main" xmlns="" val="1694129491"/>
                    </a:ext>
                  </a:extLst>
                </a:gridCol>
                <a:gridCol w="1920969">
                  <a:extLst>
                    <a:ext uri="{9D8B030D-6E8A-4147-A177-3AD203B41FA5}">
                      <a16:colId xmlns:a16="http://schemas.microsoft.com/office/drawing/2014/main" xmlns="" val="827889253"/>
                    </a:ext>
                  </a:extLst>
                </a:gridCol>
              </a:tblGrid>
              <a:tr h="828057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u="none" strike="noStrike" dirty="0">
                          <a:effectLst/>
                        </a:rPr>
                        <a:t>1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Clr>
                          <a:srgbClr val="000000"/>
                        </a:buClr>
                        <a:buSzPts val="1100"/>
                        <a:buFont typeface="Calibri" panose="020F0502020204030204" pitchFamily="34" charset="0"/>
                        <a:buNone/>
                      </a:pPr>
                      <a:r>
                        <a:rPr lang="pl-PL" sz="1600" b="1" u="none" strike="noStrike" dirty="0" smtClean="0">
                          <a:effectLst/>
                        </a:rPr>
                        <a:t>Prowadzenie procesu renegocjacji RPO WM 2014-2020</a:t>
                      </a:r>
                      <a:endParaRPr lang="pl-PL" sz="16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u="none" strike="noStrike" dirty="0">
                          <a:effectLst/>
                        </a:rPr>
                        <a:t>2015.07 – 2018.06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610637342"/>
                  </a:ext>
                </a:extLst>
              </a:tr>
              <a:tr h="414029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u="none" strike="noStrike" dirty="0">
                          <a:effectLst/>
                        </a:rPr>
                        <a:t>2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Clr>
                          <a:srgbClr val="000000"/>
                        </a:buClr>
                        <a:buSzPts val="1100"/>
                        <a:buFont typeface="Calibri" panose="020F0502020204030204" pitchFamily="34" charset="0"/>
                        <a:buNone/>
                      </a:pPr>
                      <a:r>
                        <a:rPr lang="pl-PL" sz="1600" b="1" u="none" strike="noStrike" dirty="0" smtClean="0">
                          <a:effectLst/>
                        </a:rPr>
                        <a:t>Przyjęcie ostatecznych zmian przez KM RPO WM</a:t>
                      </a:r>
                      <a:endParaRPr lang="pl-PL" sz="16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u="none" strike="noStrike" dirty="0">
                          <a:effectLst/>
                        </a:rPr>
                        <a:t>2018-05-10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3202102"/>
                  </a:ext>
                </a:extLst>
              </a:tr>
              <a:tr h="414029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u="none" strike="noStrike">
                          <a:effectLst/>
                        </a:rPr>
                        <a:t>3</a:t>
                      </a:r>
                      <a:endParaRPr lang="pl-PL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Clr>
                          <a:srgbClr val="000000"/>
                        </a:buClr>
                        <a:buSzPts val="1100"/>
                        <a:buFont typeface="Calibri" panose="020F0502020204030204" pitchFamily="34" charset="0"/>
                        <a:buNone/>
                      </a:pPr>
                      <a:r>
                        <a:rPr lang="pl-PL" sz="1600" b="1" u="none" strike="noStrike" dirty="0" smtClean="0">
                          <a:effectLst/>
                        </a:rPr>
                        <a:t>Przekazanie Programu do KE w systemie SFC</a:t>
                      </a:r>
                      <a:endParaRPr lang="pl-PL" sz="16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u="none" strike="noStrike">
                          <a:effectLst/>
                        </a:rPr>
                        <a:t>2018-06-27</a:t>
                      </a:r>
                      <a:endParaRPr lang="pl-PL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481131414"/>
                  </a:ext>
                </a:extLst>
              </a:tr>
              <a:tr h="1656113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u="none" strike="noStrike" dirty="0">
                          <a:effectLst/>
                        </a:rPr>
                        <a:t>4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Clr>
                          <a:srgbClr val="000000"/>
                        </a:buClr>
                        <a:buSzPts val="1100"/>
                        <a:buFont typeface="Calibri" panose="020F0502020204030204" pitchFamily="34" charset="0"/>
                        <a:buNone/>
                      </a:pPr>
                      <a:r>
                        <a:rPr lang="pl-PL" sz="1600" b="1" u="none" strike="noStrike" dirty="0" smtClean="0">
                          <a:effectLst/>
                        </a:rPr>
                        <a:t>Wydanie decyzji KE zatwierdzającej RPO WM 2014-2020 </a:t>
                      </a:r>
                    </a:p>
                    <a:p>
                      <a:pPr algn="l" fontAlgn="ctr">
                        <a:buClr>
                          <a:srgbClr val="000000"/>
                        </a:buClr>
                        <a:buSzPts val="1100"/>
                        <a:buFont typeface="Calibri" panose="020F0502020204030204" pitchFamily="34" charset="0"/>
                        <a:buNone/>
                      </a:pPr>
                      <a:r>
                        <a:rPr lang="pl-PL" sz="1600" b="1" u="none" strike="noStrike" dirty="0" smtClean="0">
                          <a:effectLst/>
                        </a:rPr>
                        <a:t>w wersji 2.1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u="none" strike="noStrike" dirty="0" smtClean="0">
                          <a:effectLst/>
                        </a:rPr>
                        <a:t>2018-07-27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824573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1516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/>
          <p:cNvSpPr>
            <a:spLocks noGrp="1"/>
          </p:cNvSpPr>
          <p:nvPr>
            <p:ph type="title"/>
          </p:nvPr>
        </p:nvSpPr>
        <p:spPr>
          <a:xfrm>
            <a:off x="578999" y="1075277"/>
            <a:ext cx="7610475" cy="509585"/>
          </a:xfrm>
        </p:spPr>
        <p:txBody>
          <a:bodyPr>
            <a:noAutofit/>
          </a:bodyPr>
          <a:lstStyle/>
          <a:p>
            <a:pPr algn="ctr"/>
            <a:endParaRPr lang="pl-PL" sz="1600" dirty="0">
              <a:latin typeface="+mn-lt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6664" y="298002"/>
            <a:ext cx="4206605" cy="402371"/>
          </a:xfrm>
          <a:prstGeom prst="rect">
            <a:avLst/>
          </a:prstGeom>
        </p:spPr>
      </p:pic>
      <p:graphicFrame>
        <p:nvGraphicFramePr>
          <p:cNvPr id="5" name="Wykres 4"/>
          <p:cNvGraphicFramePr>
            <a:graphicFrameLocks/>
          </p:cNvGraphicFramePr>
          <p:nvPr>
            <p:extLst/>
          </p:nvPr>
        </p:nvGraphicFramePr>
        <p:xfrm>
          <a:off x="-1" y="969264"/>
          <a:ext cx="9144001" cy="57058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3" name="Łącznik prosty 2"/>
          <p:cNvCxnSpPr/>
          <p:nvPr/>
        </p:nvCxnSpPr>
        <p:spPr>
          <a:xfrm>
            <a:off x="5002306" y="1745129"/>
            <a:ext cx="0" cy="423731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Łącznik prosty 11"/>
          <p:cNvCxnSpPr/>
          <p:nvPr/>
        </p:nvCxnSpPr>
        <p:spPr>
          <a:xfrm>
            <a:off x="4859039" y="1745129"/>
            <a:ext cx="5587" cy="4237318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7538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Prostokąt 2"/>
          <p:cNvSpPr>
            <a:spLocks noGrp="1" noChangeArrowheads="1"/>
          </p:cNvSpPr>
          <p:nvPr>
            <p:ph idx="1"/>
          </p:nvPr>
        </p:nvSpPr>
        <p:spPr>
          <a:xfrm>
            <a:off x="628650" y="2378075"/>
            <a:ext cx="7886700" cy="590931"/>
          </a:xfrm>
        </p:spPr>
        <p:txBody>
          <a:bodyPr>
            <a:spAutoFit/>
          </a:bodyPr>
          <a:lstStyle/>
          <a:p>
            <a:pPr marL="0" indent="0" algn="ctr">
              <a:buFont typeface="Arial" panose="020B0604020202020204" pitchFamily="34" charset="0"/>
              <a:buNone/>
            </a:pPr>
            <a:r>
              <a:rPr lang="pl-PL" altLang="pl-PL" sz="3600" dirty="0" smtClean="0"/>
              <a:t>Dziękuję za uwagę</a:t>
            </a:r>
          </a:p>
        </p:txBody>
      </p:sp>
      <p:sp>
        <p:nvSpPr>
          <p:cNvPr id="46083" name="Prostokąt 3"/>
          <p:cNvSpPr>
            <a:spLocks noChangeArrowheads="1"/>
          </p:cNvSpPr>
          <p:nvPr/>
        </p:nvSpPr>
        <p:spPr bwMode="auto">
          <a:xfrm>
            <a:off x="1195388" y="5251450"/>
            <a:ext cx="6700837" cy="116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latin typeface="Arial" panose="020B0604020202020204" pitchFamily="34" charset="0"/>
              </a:rPr>
              <a:t>Departament Rozwoju Regionalnego i Funduszy Europejskich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 smtClean="0">
                <a:latin typeface="Arial" panose="020B0604020202020204" pitchFamily="34" charset="0"/>
              </a:rPr>
              <a:t>Urząd Marszałkowski </a:t>
            </a:r>
            <a:r>
              <a:rPr lang="pl-PL" altLang="pl-PL" sz="1400" dirty="0">
                <a:latin typeface="Arial" panose="020B0604020202020204" pitchFamily="34" charset="0"/>
              </a:rPr>
              <a:t>Województwa Mazowieckiego w Warszawie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latin typeface="Arial" panose="020B0604020202020204" pitchFamily="34" charset="0"/>
              </a:rPr>
              <a:t>a</a:t>
            </a:r>
            <a:r>
              <a:rPr lang="pl-PL" altLang="pl-PL" sz="1400" dirty="0" smtClean="0">
                <a:latin typeface="Arial" panose="020B0604020202020204" pitchFamily="34" charset="0"/>
              </a:rPr>
              <a:t>l</a:t>
            </a:r>
            <a:r>
              <a:rPr lang="pl-PL" altLang="pl-PL" sz="1400" dirty="0">
                <a:latin typeface="Arial" panose="020B0604020202020204" pitchFamily="34" charset="0"/>
              </a:rPr>
              <a:t>. Solidarności 61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latin typeface="Arial" panose="020B0604020202020204" pitchFamily="34" charset="0"/>
              </a:rPr>
              <a:t>03-402 Warszawa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 smtClean="0">
                <a:latin typeface="Arial" panose="020B0604020202020204" pitchFamily="34" charset="0"/>
                <a:hlinkClick r:id="rId2"/>
              </a:rPr>
              <a:t>dsrr@mazovia.pl</a:t>
            </a:r>
            <a:r>
              <a:rPr lang="pl-PL" altLang="pl-PL" sz="1400" dirty="0" smtClean="0">
                <a:latin typeface="Arial" panose="020B0604020202020204" pitchFamily="34" charset="0"/>
              </a:rPr>
              <a:t> </a:t>
            </a:r>
            <a:endParaRPr lang="pl-PL" altLang="pl-PL" sz="1400" dirty="0">
              <a:latin typeface="Arial" panose="020B0604020202020204" pitchFamily="34" charset="0"/>
            </a:endParaRPr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F8FC2D-04C0-4BAF-8776-9BA560CD414A}" type="slidenum">
              <a:rPr lang="pl-PL" altLang="pl-PL" smtClean="0"/>
              <a:pPr>
                <a:defRPr/>
              </a:pPr>
              <a:t>21</a:t>
            </a:fld>
            <a:endParaRPr lang="pl-PL" altLang="pl-PL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4086" y="307901"/>
            <a:ext cx="4096769" cy="386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425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ytuł 3"/>
          <p:cNvSpPr>
            <a:spLocks noGrp="1"/>
          </p:cNvSpPr>
          <p:nvPr>
            <p:ph type="ctrTitle"/>
          </p:nvPr>
        </p:nvSpPr>
        <p:spPr>
          <a:xfrm>
            <a:off x="685800" y="981777"/>
            <a:ext cx="7772400" cy="517839"/>
          </a:xfrm>
        </p:spPr>
        <p:txBody>
          <a:bodyPr/>
          <a:lstStyle/>
          <a:p>
            <a:pPr algn="ctr" eaLnBrk="1" hangingPunct="1">
              <a:defRPr/>
            </a:pPr>
            <a:r>
              <a:rPr lang="pl-PL" sz="2900" b="1" dirty="0" smtClean="0"/>
              <a:t>Decyzja Komisji Europejskiej</a:t>
            </a:r>
            <a:endParaRPr lang="pl-PL" altLang="pl-PL" sz="2900" b="1" i="1" dirty="0" smtClean="0"/>
          </a:p>
        </p:txBody>
      </p:sp>
      <p:sp>
        <p:nvSpPr>
          <p:cNvPr id="18435" name="Symbol zastępczy zawartości 4"/>
          <p:cNvSpPr>
            <a:spLocks noGrp="1"/>
          </p:cNvSpPr>
          <p:nvPr>
            <p:ph type="subTitle" idx="1"/>
          </p:nvPr>
        </p:nvSpPr>
        <p:spPr>
          <a:xfrm>
            <a:off x="347016" y="2099687"/>
            <a:ext cx="8423908" cy="446303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pl-PL" sz="1600" b="1" dirty="0">
                <a:cs typeface="Arial" panose="020B0604020202020204" pitchFamily="34" charset="0"/>
              </a:rPr>
              <a:t>DECYZJA WYKONAWCZA KOMISJI  - C(2018) </a:t>
            </a:r>
            <a:r>
              <a:rPr lang="pl-PL" sz="1600" b="1" dirty="0" smtClean="0">
                <a:cs typeface="Arial" panose="020B0604020202020204" pitchFamily="34" charset="0"/>
              </a:rPr>
              <a:t>5156 – </a:t>
            </a:r>
            <a:r>
              <a:rPr lang="pl-PL" sz="1600" b="1" u="sng" dirty="0" smtClean="0">
                <a:cs typeface="Arial" panose="020B0604020202020204" pitchFamily="34" charset="0"/>
              </a:rPr>
              <a:t>z </a:t>
            </a:r>
            <a:r>
              <a:rPr lang="pl-PL" sz="1600" b="1" u="sng" dirty="0">
                <a:cs typeface="Arial" panose="020B0604020202020204" pitchFamily="34" charset="0"/>
              </a:rPr>
              <a:t>dnia </a:t>
            </a:r>
            <a:r>
              <a:rPr lang="pl-PL" sz="1600" b="1" u="sng" dirty="0" smtClean="0">
                <a:cs typeface="Arial" panose="020B0604020202020204" pitchFamily="34" charset="0"/>
              </a:rPr>
              <a:t>27 lipca 2018 </a:t>
            </a:r>
            <a:r>
              <a:rPr lang="pl-PL" sz="1600" b="1" u="sng" dirty="0">
                <a:cs typeface="Arial" panose="020B0604020202020204" pitchFamily="34" charset="0"/>
              </a:rPr>
              <a:t>r</a:t>
            </a:r>
            <a:r>
              <a:rPr lang="pl-PL" sz="1600" b="1" u="sng" dirty="0" smtClean="0">
                <a:cs typeface="Arial" panose="020B0604020202020204" pitchFamily="34" charset="0"/>
              </a:rPr>
              <a:t>. </a:t>
            </a:r>
            <a:br>
              <a:rPr lang="pl-PL" sz="1600" b="1" u="sng" dirty="0" smtClean="0">
                <a:cs typeface="Arial" panose="020B0604020202020204" pitchFamily="34" charset="0"/>
              </a:rPr>
            </a:br>
            <a:r>
              <a:rPr lang="pl-PL" sz="1600" b="1" dirty="0" smtClean="0">
                <a:cs typeface="Arial" panose="020B0604020202020204" pitchFamily="34" charset="0"/>
              </a:rPr>
              <a:t>zmieniająca </a:t>
            </a:r>
            <a:r>
              <a:rPr lang="pl-PL" sz="1600" b="1" dirty="0">
                <a:cs typeface="Arial" panose="020B0604020202020204" pitchFamily="34" charset="0"/>
              </a:rPr>
              <a:t>decyzję wykonawczą C(2015) 899 zatwierdzającą niektóre </a:t>
            </a:r>
            <a:r>
              <a:rPr lang="pl-PL" sz="1600" b="1" dirty="0" smtClean="0">
                <a:cs typeface="Arial" panose="020B0604020202020204" pitchFamily="34" charset="0"/>
              </a:rPr>
              <a:t>elementy programu </a:t>
            </a:r>
            <a:r>
              <a:rPr lang="pl-PL" sz="1600" b="1" dirty="0">
                <a:cs typeface="Arial" panose="020B0604020202020204" pitchFamily="34" charset="0"/>
              </a:rPr>
              <a:t>operacyjnego „Regionalny Program Operacyjny </a:t>
            </a:r>
            <a:r>
              <a:rPr lang="pl-PL" sz="1600" b="1" dirty="0" smtClean="0">
                <a:cs typeface="Arial" panose="020B0604020202020204" pitchFamily="34" charset="0"/>
              </a:rPr>
              <a:t>Województwa Mazowieckiego </a:t>
            </a:r>
            <a:r>
              <a:rPr lang="pl-PL" sz="1600" b="1" dirty="0">
                <a:cs typeface="Arial" panose="020B0604020202020204" pitchFamily="34" charset="0"/>
              </a:rPr>
              <a:t>na lata 2014-2020</a:t>
            </a:r>
            <a:r>
              <a:rPr lang="pl-PL" sz="1600" b="1" dirty="0" smtClean="0">
                <a:cs typeface="Arial" panose="020B0604020202020204" pitchFamily="34" charset="0"/>
              </a:rPr>
              <a:t>”</a:t>
            </a:r>
          </a:p>
          <a:p>
            <a:pPr>
              <a:lnSpc>
                <a:spcPct val="150000"/>
              </a:lnSpc>
            </a:pPr>
            <a:r>
              <a:rPr lang="pl-PL" sz="1600" b="1" dirty="0" smtClean="0">
                <a:cs typeface="Arial" panose="020B0604020202020204" pitchFamily="34" charset="0"/>
              </a:rPr>
              <a:t>Numer programu pozostaje bez zmian: CCI </a:t>
            </a:r>
            <a:r>
              <a:rPr lang="pl-PL" sz="1600" b="1" dirty="0">
                <a:cs typeface="Arial" panose="020B0604020202020204" pitchFamily="34" charset="0"/>
              </a:rPr>
              <a:t>2014PL16M2OP007</a:t>
            </a:r>
            <a:r>
              <a:rPr lang="pl-PL" sz="1600" b="1" dirty="0" smtClean="0">
                <a:cs typeface="Arial" panose="020B0604020202020204" pitchFamily="34" charset="0"/>
              </a:rPr>
              <a:t/>
            </a:r>
            <a:br>
              <a:rPr lang="pl-PL" sz="1600" b="1" dirty="0" smtClean="0">
                <a:cs typeface="Arial" panose="020B0604020202020204" pitchFamily="34" charset="0"/>
              </a:rPr>
            </a:br>
            <a:endParaRPr lang="pl-PL" sz="1600" b="1" dirty="0" smtClean="0"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pl-PL" sz="1600" b="1" dirty="0">
                <a:cs typeface="Arial" panose="020B0604020202020204" pitchFamily="34" charset="0"/>
              </a:rPr>
              <a:t>Artykuł 2</a:t>
            </a:r>
          </a:p>
          <a:p>
            <a:pPr>
              <a:lnSpc>
                <a:spcPct val="150000"/>
              </a:lnSpc>
            </a:pPr>
            <a:r>
              <a:rPr lang="pl-PL" sz="1600" b="1" dirty="0">
                <a:cs typeface="Arial" panose="020B0604020202020204" pitchFamily="34" charset="0"/>
              </a:rPr>
              <a:t>Wydatki, które stają się </a:t>
            </a:r>
            <a:r>
              <a:rPr lang="pl-PL" sz="1600" b="1" u="sng" dirty="0">
                <a:cs typeface="Arial" panose="020B0604020202020204" pitchFamily="34" charset="0"/>
              </a:rPr>
              <a:t>kwalifikowalne</a:t>
            </a:r>
            <a:r>
              <a:rPr lang="pl-PL" sz="1600" b="1" dirty="0">
                <a:cs typeface="Arial" panose="020B0604020202020204" pitchFamily="34" charset="0"/>
              </a:rPr>
              <a:t> w wyniku zmiany programu „Regionalny Program Operacyjny dla Województwa Mazowieckiego na lata 2014-2020” zatwierdzonej niniejszą decyzją, stają się kwalifikowalne </a:t>
            </a:r>
            <a:r>
              <a:rPr lang="pl-PL" sz="1600" b="1" u="sng" dirty="0">
                <a:cs typeface="Arial" panose="020B0604020202020204" pitchFamily="34" charset="0"/>
              </a:rPr>
              <a:t>od dnia 27 czerwca 2018 r.</a:t>
            </a:r>
            <a:endParaRPr lang="pl-PL" sz="1600" b="1" u="sng" dirty="0" smtClean="0">
              <a:cs typeface="Arial" panose="020B0604020202020204" pitchFamily="34" charset="0"/>
            </a:endParaRPr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F8FC2D-04C0-4BAF-8776-9BA560CD414A}" type="slidenum">
              <a:rPr lang="pl-PL" altLang="pl-PL" smtClean="0"/>
              <a:pPr>
                <a:defRPr/>
              </a:pPr>
              <a:t>3</a:t>
            </a:fld>
            <a:endParaRPr lang="pl-PL" altLang="pl-PL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8719" y="292533"/>
            <a:ext cx="4096769" cy="386964"/>
          </a:xfrm>
          <a:prstGeom prst="rect">
            <a:avLst/>
          </a:prstGeom>
        </p:spPr>
      </p:pic>
      <p:sp>
        <p:nvSpPr>
          <p:cNvPr id="4" name="Prostokąt 3"/>
          <p:cNvSpPr/>
          <p:nvPr/>
        </p:nvSpPr>
        <p:spPr>
          <a:xfrm>
            <a:off x="775411" y="1631290"/>
            <a:ext cx="799551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l-PL" sz="1600" b="1" u="sng" dirty="0" smtClean="0">
              <a:latin typeface="+mj-lt"/>
            </a:endParaRPr>
          </a:p>
          <a:p>
            <a:pPr algn="ctr"/>
            <a:endParaRPr lang="pl-PL" sz="1600" b="1" u="sng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53526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ytuł 3"/>
          <p:cNvSpPr>
            <a:spLocks noGrp="1"/>
          </p:cNvSpPr>
          <p:nvPr>
            <p:ph type="ctrTitle"/>
          </p:nvPr>
        </p:nvSpPr>
        <p:spPr>
          <a:xfrm>
            <a:off x="685800" y="981777"/>
            <a:ext cx="7772400" cy="517839"/>
          </a:xfrm>
        </p:spPr>
        <p:txBody>
          <a:bodyPr/>
          <a:lstStyle/>
          <a:p>
            <a:pPr algn="ctr" eaLnBrk="1" hangingPunct="1">
              <a:defRPr/>
            </a:pPr>
            <a:r>
              <a:rPr lang="pl-PL" sz="2900" b="1" dirty="0" smtClean="0"/>
              <a:t>Publikacja RPO WM 2014-2020 w wersji 2.1</a:t>
            </a:r>
            <a:endParaRPr lang="pl-PL" altLang="pl-PL" sz="2900" b="1" i="1" dirty="0" smtClean="0"/>
          </a:p>
        </p:txBody>
      </p:sp>
      <p:sp>
        <p:nvSpPr>
          <p:cNvPr id="18435" name="Symbol zastępczy zawartości 4"/>
          <p:cNvSpPr>
            <a:spLocks noGrp="1"/>
          </p:cNvSpPr>
          <p:nvPr>
            <p:ph type="subTitle" idx="1"/>
          </p:nvPr>
        </p:nvSpPr>
        <p:spPr>
          <a:xfrm>
            <a:off x="192505" y="2686828"/>
            <a:ext cx="8749363" cy="2039176"/>
          </a:xfrm>
        </p:spPr>
        <p:txBody>
          <a:bodyPr/>
          <a:lstStyle/>
          <a:p>
            <a:pPr marL="342900" indent="-342900" algn="l">
              <a:lnSpc>
                <a:spcPct val="200000"/>
              </a:lnSpc>
              <a:buFont typeface="+mj-lt"/>
              <a:buAutoNum type="arabicPeriod"/>
            </a:pPr>
            <a:r>
              <a:rPr lang="pl-PL" sz="1600" b="1" dirty="0" smtClean="0">
                <a:cs typeface="Arial" panose="020B0604020202020204" pitchFamily="34" charset="0"/>
              </a:rPr>
              <a:t>DZIENNIK URZĘDOWY WOJEWÓDZTWA MAZOWIECKIEGO z dnia 10 sierpnia 2018 r., poz. 7858</a:t>
            </a:r>
          </a:p>
          <a:p>
            <a:pPr marL="342900" indent="-342900" algn="l">
              <a:lnSpc>
                <a:spcPct val="200000"/>
              </a:lnSpc>
              <a:buFont typeface="+mj-lt"/>
              <a:buAutoNum type="arabicPeriod"/>
            </a:pPr>
            <a:r>
              <a:rPr lang="pl-PL" sz="1600" b="1" dirty="0" smtClean="0">
                <a:cs typeface="Arial" panose="020B0604020202020204" pitchFamily="34" charset="0"/>
                <a:hlinkClick r:id="rId2"/>
              </a:rPr>
              <a:t>www.funduszedlamazowsza.eu</a:t>
            </a:r>
            <a:endParaRPr lang="pl-PL" sz="1600" b="1" dirty="0" smtClean="0">
              <a:cs typeface="Arial" panose="020B0604020202020204" pitchFamily="34" charset="0"/>
            </a:endParaRPr>
          </a:p>
          <a:p>
            <a:pPr marL="342900" indent="-342900" algn="l">
              <a:lnSpc>
                <a:spcPct val="200000"/>
              </a:lnSpc>
              <a:buFont typeface="+mj-lt"/>
              <a:buAutoNum type="arabicPeriod"/>
            </a:pPr>
            <a:r>
              <a:rPr lang="pl-PL" sz="1600" b="1" dirty="0" smtClean="0">
                <a:cs typeface="Arial" panose="020B0604020202020204" pitchFamily="34" charset="0"/>
                <a:hlinkClick r:id="rId3"/>
              </a:rPr>
              <a:t>www.funduszeeuropejskiegov.pl</a:t>
            </a:r>
            <a:endParaRPr lang="pl-PL" sz="1600" b="1" dirty="0" smtClean="0"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pl-PL" sz="1600" b="1" dirty="0" smtClean="0">
              <a:cs typeface="Arial" panose="020B0604020202020204" pitchFamily="34" charset="0"/>
            </a:endParaRPr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F8FC2D-04C0-4BAF-8776-9BA560CD414A}" type="slidenum">
              <a:rPr lang="pl-PL" altLang="pl-PL" smtClean="0"/>
              <a:pPr>
                <a:defRPr/>
              </a:pPr>
              <a:t>4</a:t>
            </a:fld>
            <a:endParaRPr lang="pl-PL" altLang="pl-PL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28719" y="292533"/>
            <a:ext cx="4096769" cy="386964"/>
          </a:xfrm>
          <a:prstGeom prst="rect">
            <a:avLst/>
          </a:prstGeom>
        </p:spPr>
      </p:pic>
      <p:sp>
        <p:nvSpPr>
          <p:cNvPr id="4" name="Prostokąt 3"/>
          <p:cNvSpPr/>
          <p:nvPr/>
        </p:nvSpPr>
        <p:spPr>
          <a:xfrm>
            <a:off x="775411" y="1631290"/>
            <a:ext cx="799551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l-PL" sz="1600" b="1" u="sng" dirty="0" smtClean="0">
              <a:latin typeface="+mj-lt"/>
            </a:endParaRPr>
          </a:p>
          <a:p>
            <a:pPr algn="ctr"/>
            <a:endParaRPr lang="pl-PL" sz="1600" b="1" u="sng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436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ytuł 3"/>
          <p:cNvSpPr>
            <a:spLocks noGrp="1"/>
          </p:cNvSpPr>
          <p:nvPr>
            <p:ph type="ctrTitle"/>
          </p:nvPr>
        </p:nvSpPr>
        <p:spPr>
          <a:xfrm>
            <a:off x="685800" y="1010653"/>
            <a:ext cx="7772400" cy="488963"/>
          </a:xfrm>
        </p:spPr>
        <p:txBody>
          <a:bodyPr/>
          <a:lstStyle/>
          <a:p>
            <a:r>
              <a:rPr lang="pl-PL" sz="2900" b="1" dirty="0" smtClean="0"/>
              <a:t>Główne zmiany EFRR</a:t>
            </a:r>
            <a:endParaRPr lang="pl-PL" sz="2900" b="1" dirty="0"/>
          </a:p>
        </p:txBody>
      </p:sp>
      <p:sp>
        <p:nvSpPr>
          <p:cNvPr id="18435" name="Symbol zastępczy zawartości 4"/>
          <p:cNvSpPr>
            <a:spLocks noGrp="1"/>
          </p:cNvSpPr>
          <p:nvPr>
            <p:ph type="subTitle" idx="1"/>
          </p:nvPr>
        </p:nvSpPr>
        <p:spPr>
          <a:xfrm>
            <a:off x="347016" y="1499616"/>
            <a:ext cx="8423908" cy="5063109"/>
          </a:xfrm>
        </p:spPr>
        <p:txBody>
          <a:bodyPr/>
          <a:lstStyle/>
          <a:p>
            <a:pPr marL="400050" indent="-400050" algn="l">
              <a:lnSpc>
                <a:spcPct val="150000"/>
              </a:lnSpc>
              <a:spcBef>
                <a:spcPts val="0"/>
              </a:spcBef>
              <a:buFont typeface="+mj-lt"/>
              <a:buAutoNum type="romanUcPeriod"/>
            </a:pPr>
            <a:r>
              <a:rPr lang="pl-PL" sz="1600" b="1" dirty="0" smtClean="0"/>
              <a:t>Dopuszczenie realizacji nowych typów projektów oraz priorytetyzacja interwencji, </a:t>
            </a:r>
            <a:r>
              <a:rPr lang="pl-PL" sz="1600" b="1" dirty="0"/>
              <a:t/>
            </a:r>
            <a:br>
              <a:rPr lang="pl-PL" sz="1600" b="1" dirty="0"/>
            </a:br>
            <a:r>
              <a:rPr lang="pl-PL" sz="1600" b="1" dirty="0" smtClean="0"/>
              <a:t>w tym m.in.: </a:t>
            </a:r>
          </a:p>
          <a:p>
            <a:pPr marL="800100" lvl="1" indent="-342900" algn="l">
              <a:lnSpc>
                <a:spcPct val="150000"/>
              </a:lnSpc>
              <a:spcBef>
                <a:spcPts val="0"/>
              </a:spcBef>
              <a:buFont typeface="+mj-lt"/>
              <a:buAutoNum type="arabicParenR"/>
            </a:pPr>
            <a:r>
              <a:rPr lang="pl-PL" sz="1600" b="1" dirty="0" smtClean="0"/>
              <a:t>4 nowe projekty pozakonkursowe</a:t>
            </a:r>
          </a:p>
          <a:p>
            <a:pPr marL="800100" lvl="1" indent="-342900" algn="l">
              <a:lnSpc>
                <a:spcPct val="150000"/>
              </a:lnSpc>
              <a:spcBef>
                <a:spcPts val="0"/>
              </a:spcBef>
              <a:buFont typeface="+mj-lt"/>
              <a:buAutoNum type="arabicParenR"/>
            </a:pPr>
            <a:r>
              <a:rPr lang="pl-PL" sz="1600" b="1" dirty="0" smtClean="0"/>
              <a:t>zmniejszenie wskaźnika w OP III </a:t>
            </a:r>
            <a:r>
              <a:rPr lang="pl-PL" sz="1600" b="1" dirty="0"/>
              <a:t>umożliwiło m.in. </a:t>
            </a:r>
            <a:r>
              <a:rPr lang="pl-PL" sz="1600" b="1" dirty="0" smtClean="0"/>
              <a:t>przeznaczenie znacznie większych środków na </a:t>
            </a:r>
            <a:r>
              <a:rPr lang="pl-PL" sz="1600" b="1" dirty="0"/>
              <a:t>bezpośrednie wsparcie </a:t>
            </a:r>
            <a:r>
              <a:rPr lang="pl-PL" sz="1600" b="1" dirty="0" smtClean="0"/>
              <a:t>dotacyjne dla MŚP</a:t>
            </a:r>
          </a:p>
          <a:p>
            <a:pPr marL="800100" lvl="1" indent="-342900" algn="l">
              <a:lnSpc>
                <a:spcPct val="150000"/>
              </a:lnSpc>
              <a:spcBef>
                <a:spcPts val="0"/>
              </a:spcBef>
              <a:buFont typeface="+mj-lt"/>
              <a:buAutoNum type="arabicParenR"/>
            </a:pPr>
            <a:r>
              <a:rPr lang="pl-PL" sz="1600" b="1" dirty="0" smtClean="0"/>
              <a:t>możliwość </a:t>
            </a:r>
            <a:r>
              <a:rPr lang="pl-PL" sz="1600" b="1" dirty="0"/>
              <a:t>wsparcia termomodernizacji budynków </a:t>
            </a:r>
            <a:r>
              <a:rPr lang="pl-PL" sz="1600" b="1" dirty="0" smtClean="0"/>
              <a:t>jednorodzinnych</a:t>
            </a:r>
          </a:p>
          <a:p>
            <a:pPr marL="800100" lvl="1" indent="-342900" algn="l">
              <a:lnSpc>
                <a:spcPct val="150000"/>
              </a:lnSpc>
              <a:spcBef>
                <a:spcPts val="0"/>
              </a:spcBef>
              <a:buFont typeface="+mj-lt"/>
              <a:buAutoNum type="arabicParenR"/>
            </a:pPr>
            <a:r>
              <a:rPr lang="pl-PL" sz="1600" b="1" dirty="0" smtClean="0"/>
              <a:t>modernizacja </a:t>
            </a:r>
            <a:r>
              <a:rPr lang="pl-PL" sz="1600" b="1" dirty="0"/>
              <a:t>źródeł ciepła – usunięcie konieczności zasilania kilku budynków </a:t>
            </a:r>
            <a:r>
              <a:rPr lang="pl-PL" sz="1600" b="1" dirty="0" smtClean="0"/>
              <a:t/>
            </a:r>
            <a:br>
              <a:rPr lang="pl-PL" sz="1600" b="1" dirty="0" smtClean="0"/>
            </a:br>
            <a:r>
              <a:rPr lang="pl-PL" sz="1600" b="1" dirty="0" smtClean="0"/>
              <a:t>z </a:t>
            </a:r>
            <a:r>
              <a:rPr lang="pl-PL" sz="1600" b="1" dirty="0"/>
              <a:t>modernizowanego źródła </a:t>
            </a:r>
            <a:r>
              <a:rPr lang="pl-PL" sz="1600" b="1" dirty="0" smtClean="0"/>
              <a:t>ciepła</a:t>
            </a:r>
          </a:p>
          <a:p>
            <a:pPr marL="800100" lvl="1" indent="-342900" algn="l">
              <a:lnSpc>
                <a:spcPct val="150000"/>
              </a:lnSpc>
              <a:spcBef>
                <a:spcPts val="0"/>
              </a:spcBef>
              <a:buFont typeface="+mj-lt"/>
              <a:buAutoNum type="arabicParenR"/>
            </a:pPr>
            <a:r>
              <a:rPr lang="pl-PL" sz="1600" b="1" dirty="0" smtClean="0"/>
              <a:t>nadanie </a:t>
            </a:r>
            <a:r>
              <a:rPr lang="pl-PL" sz="1600" b="1" dirty="0"/>
              <a:t>priorytetu rozwojowi mobilności </a:t>
            </a:r>
            <a:r>
              <a:rPr lang="pl-PL" sz="1600" b="1" dirty="0" smtClean="0"/>
              <a:t>miejskiej</a:t>
            </a:r>
          </a:p>
          <a:p>
            <a:pPr marL="800100" lvl="1" indent="-342900" algn="l">
              <a:lnSpc>
                <a:spcPct val="150000"/>
              </a:lnSpc>
              <a:spcBef>
                <a:spcPts val="0"/>
              </a:spcBef>
              <a:buFont typeface="+mj-lt"/>
              <a:buAutoNum type="arabicParenR"/>
            </a:pPr>
            <a:r>
              <a:rPr lang="pl-PL" sz="16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umożliwienie </a:t>
            </a:r>
            <a:r>
              <a:rPr lang="pl-PL" sz="1600" b="1" dirty="0">
                <a:ea typeface="Calibri" panose="020F0502020204030204" pitchFamily="34" charset="0"/>
                <a:cs typeface="Times New Roman" panose="02020603050405020304" pitchFamily="18" charset="0"/>
              </a:rPr>
              <a:t>finasowania PSZOK niezależnie od etapu przygotowania </a:t>
            </a:r>
            <a:r>
              <a:rPr lang="pl-PL" sz="16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WPGO</a:t>
            </a:r>
          </a:p>
          <a:p>
            <a:pPr marL="800100" lvl="1" indent="-342900" algn="l">
              <a:lnSpc>
                <a:spcPct val="150000"/>
              </a:lnSpc>
              <a:spcBef>
                <a:spcPts val="0"/>
              </a:spcBef>
              <a:buFont typeface="+mj-lt"/>
              <a:buAutoNum type="arabicParenR"/>
            </a:pPr>
            <a:r>
              <a:rPr lang="pl-PL" sz="16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zniesienie </a:t>
            </a:r>
            <a:r>
              <a:rPr lang="pl-PL" sz="1600" b="1" dirty="0"/>
              <a:t>ograniczeń kwotowych dla projektów dot. infrastruktury kultury i zabytków</a:t>
            </a:r>
            <a:r>
              <a:rPr lang="pl-PL" sz="1600" b="1" dirty="0" smtClean="0"/>
              <a:t>.</a:t>
            </a:r>
          </a:p>
          <a:p>
            <a:pPr marL="800100" lvl="1" indent="-342900" algn="l">
              <a:lnSpc>
                <a:spcPct val="200000"/>
              </a:lnSpc>
              <a:buFont typeface="+mj-lt"/>
              <a:buAutoNum type="arabicParenR"/>
            </a:pPr>
            <a:endParaRPr lang="pl-PL" sz="1600" b="1" dirty="0"/>
          </a:p>
          <a:p>
            <a:pPr marL="800100" lvl="1" indent="-342900" algn="l">
              <a:lnSpc>
                <a:spcPct val="200000"/>
              </a:lnSpc>
              <a:buFont typeface="Wingdings" panose="05000000000000000000" pitchFamily="2" charset="2"/>
              <a:buChar char="Ø"/>
            </a:pPr>
            <a:endParaRPr lang="pl-PL" sz="16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 algn="l">
              <a:lnSpc>
                <a:spcPct val="200000"/>
              </a:lnSpc>
              <a:buFont typeface="Wingdings" panose="05000000000000000000" pitchFamily="2" charset="2"/>
              <a:buChar char="Ø"/>
            </a:pPr>
            <a:endParaRPr lang="pl-PL" sz="1600" b="1" dirty="0" smtClean="0"/>
          </a:p>
          <a:p>
            <a:pPr marL="800100" lvl="1" indent="-342900" algn="l">
              <a:lnSpc>
                <a:spcPct val="200000"/>
              </a:lnSpc>
              <a:buFont typeface="Wingdings" panose="05000000000000000000" pitchFamily="2" charset="2"/>
              <a:buChar char="Ø"/>
            </a:pPr>
            <a:endParaRPr lang="pl-PL" sz="1600" b="1" dirty="0"/>
          </a:p>
          <a:p>
            <a:pPr marL="800100" lvl="1" indent="-342900" algn="l">
              <a:lnSpc>
                <a:spcPct val="200000"/>
              </a:lnSpc>
              <a:buFont typeface="Wingdings" panose="05000000000000000000" pitchFamily="2" charset="2"/>
              <a:buChar char="Ø"/>
            </a:pPr>
            <a:endParaRPr lang="pl-PL" sz="1600" b="1" dirty="0" smtClean="0"/>
          </a:p>
          <a:p>
            <a:pPr marL="800100" lvl="1" indent="-342900" algn="l">
              <a:lnSpc>
                <a:spcPct val="200000"/>
              </a:lnSpc>
              <a:buFont typeface="Wingdings" panose="05000000000000000000" pitchFamily="2" charset="2"/>
              <a:buChar char="Ø"/>
            </a:pPr>
            <a:endParaRPr lang="pl-PL" sz="1600" b="1" dirty="0"/>
          </a:p>
          <a:p>
            <a:pPr marL="800100" lvl="1" indent="-342900" algn="l">
              <a:lnSpc>
                <a:spcPct val="200000"/>
              </a:lnSpc>
              <a:buFont typeface="Wingdings" panose="05000000000000000000" pitchFamily="2" charset="2"/>
              <a:buChar char="Ø"/>
            </a:pPr>
            <a:endParaRPr lang="pl-PL" sz="1600" b="1" dirty="0" smtClean="0"/>
          </a:p>
          <a:p>
            <a:pPr marL="800100" lvl="1" indent="-342900" algn="l">
              <a:lnSpc>
                <a:spcPct val="200000"/>
              </a:lnSpc>
              <a:buFont typeface="Wingdings" panose="05000000000000000000" pitchFamily="2" charset="2"/>
              <a:buChar char="Ø"/>
            </a:pPr>
            <a:endParaRPr lang="pl-PL" sz="1600" b="1" dirty="0"/>
          </a:p>
          <a:p>
            <a:pPr marL="342900" indent="-342900" algn="l">
              <a:lnSpc>
                <a:spcPct val="200000"/>
              </a:lnSpc>
              <a:buFont typeface="+mj-lt"/>
              <a:buAutoNum type="arabicPeriod"/>
            </a:pPr>
            <a:endParaRPr lang="pl-PL" sz="1600" b="1" dirty="0" smtClean="0"/>
          </a:p>
          <a:p>
            <a:pPr marL="342900" indent="-342900" algn="l">
              <a:lnSpc>
                <a:spcPct val="200000"/>
              </a:lnSpc>
              <a:buFont typeface="+mj-lt"/>
              <a:buAutoNum type="arabicPeriod"/>
            </a:pPr>
            <a:endParaRPr lang="pl-PL" sz="1600" b="1" dirty="0" smtClean="0"/>
          </a:p>
          <a:p>
            <a:pPr marL="342900" indent="-342900" algn="l">
              <a:lnSpc>
                <a:spcPct val="200000"/>
              </a:lnSpc>
              <a:buFont typeface="+mj-lt"/>
              <a:buAutoNum type="arabicPeriod"/>
            </a:pPr>
            <a:endParaRPr lang="pl-PL" sz="1600" dirty="0"/>
          </a:p>
          <a:p>
            <a:pPr marL="342900" indent="-342900" algn="l">
              <a:lnSpc>
                <a:spcPct val="200000"/>
              </a:lnSpc>
              <a:buFont typeface="+mj-lt"/>
              <a:buAutoNum type="arabicPeriod"/>
            </a:pPr>
            <a:endParaRPr lang="pl-PL" sz="1600" dirty="0">
              <a:cs typeface="Arial" panose="020B0604020202020204" pitchFamily="34" charset="0"/>
            </a:endParaRPr>
          </a:p>
          <a:p>
            <a:pPr marL="342900" indent="-342900" algn="l">
              <a:lnSpc>
                <a:spcPct val="200000"/>
              </a:lnSpc>
              <a:buFont typeface="+mj-lt"/>
              <a:buAutoNum type="arabicPeriod"/>
            </a:pPr>
            <a:endParaRPr lang="pl-PL" sz="1600" dirty="0" smtClean="0"/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F8FC2D-04C0-4BAF-8776-9BA560CD414A}" type="slidenum">
              <a:rPr lang="pl-PL" altLang="pl-PL" smtClean="0"/>
              <a:pPr>
                <a:defRPr/>
              </a:pPr>
              <a:t>5</a:t>
            </a:fld>
            <a:endParaRPr lang="pl-PL" altLang="pl-PL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8719" y="292533"/>
            <a:ext cx="4096769" cy="386964"/>
          </a:xfrm>
          <a:prstGeom prst="rect">
            <a:avLst/>
          </a:prstGeom>
        </p:spPr>
      </p:pic>
      <p:sp>
        <p:nvSpPr>
          <p:cNvPr id="4" name="Prostokąt 3"/>
          <p:cNvSpPr/>
          <p:nvPr/>
        </p:nvSpPr>
        <p:spPr>
          <a:xfrm>
            <a:off x="775411" y="1631290"/>
            <a:ext cx="799551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l-PL" sz="1600" b="1" u="sng" dirty="0" smtClean="0">
              <a:latin typeface="+mj-lt"/>
            </a:endParaRPr>
          </a:p>
          <a:p>
            <a:pPr algn="ctr"/>
            <a:endParaRPr lang="pl-PL" sz="1600" b="1" u="sng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96811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ytuł 3"/>
          <p:cNvSpPr>
            <a:spLocks noGrp="1"/>
          </p:cNvSpPr>
          <p:nvPr>
            <p:ph type="ctrTitle"/>
          </p:nvPr>
        </p:nvSpPr>
        <p:spPr>
          <a:xfrm>
            <a:off x="685800" y="972153"/>
            <a:ext cx="7772400" cy="527464"/>
          </a:xfrm>
        </p:spPr>
        <p:txBody>
          <a:bodyPr/>
          <a:lstStyle/>
          <a:p>
            <a:r>
              <a:rPr lang="pl-PL" sz="2900" b="1" dirty="0"/>
              <a:t>Główne zmiany EFRR</a:t>
            </a:r>
          </a:p>
        </p:txBody>
      </p:sp>
      <p:sp>
        <p:nvSpPr>
          <p:cNvPr id="18435" name="Symbol zastępczy zawartości 4"/>
          <p:cNvSpPr>
            <a:spLocks noGrp="1"/>
          </p:cNvSpPr>
          <p:nvPr>
            <p:ph type="subTitle" idx="1"/>
          </p:nvPr>
        </p:nvSpPr>
        <p:spPr>
          <a:xfrm>
            <a:off x="347016" y="1631290"/>
            <a:ext cx="8423908" cy="4931435"/>
          </a:xfrm>
        </p:spPr>
        <p:txBody>
          <a:bodyPr/>
          <a:lstStyle/>
          <a:p>
            <a:pPr marL="400050" indent="-40005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UcPeriod" startAt="2"/>
            </a:pPr>
            <a:r>
              <a:rPr lang="pl-PL" sz="1600" b="1" dirty="0" smtClean="0"/>
              <a:t>optymalizacja </a:t>
            </a:r>
            <a:r>
              <a:rPr lang="pl-PL" sz="1600" b="1" dirty="0"/>
              <a:t>wskaźników</a:t>
            </a:r>
            <a:r>
              <a:rPr lang="pl-PL" sz="1600" b="1" dirty="0" smtClean="0"/>
              <a:t> – największy sukces negocjacyjny, w tym. in.:</a:t>
            </a:r>
          </a:p>
          <a:p>
            <a:pPr marL="800100" lvl="1" indent="-3429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r>
              <a:rPr lang="pl-PL" sz="1600" b="1" dirty="0" smtClean="0"/>
              <a:t>zmniejszenie </a:t>
            </a:r>
            <a:r>
              <a:rPr lang="pl-PL" sz="1600" b="1" dirty="0"/>
              <a:t>o ok. 43% wartości wskaźnika finansowego w OP I</a:t>
            </a:r>
          </a:p>
          <a:p>
            <a:pPr marL="800100" lvl="1" indent="-3429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r>
              <a:rPr lang="pl-PL" sz="1600" b="1" dirty="0"/>
              <a:t>z</a:t>
            </a:r>
            <a:r>
              <a:rPr lang="pl-PL" sz="1600" b="1" dirty="0" smtClean="0"/>
              <a:t>mniejszenie </a:t>
            </a:r>
            <a:r>
              <a:rPr lang="pl-PL" sz="1600" b="1" dirty="0"/>
              <a:t>o ok. 64% wartości ram wykonania i ok</a:t>
            </a:r>
            <a:r>
              <a:rPr lang="pl-PL" sz="1600" b="1" dirty="0" smtClean="0"/>
              <a:t>. 30% wskaźnika </a:t>
            </a:r>
            <a:r>
              <a:rPr lang="pl-PL" sz="1600" b="1" dirty="0"/>
              <a:t>finansowego </a:t>
            </a:r>
            <a:r>
              <a:rPr lang="pl-PL" sz="1600" b="1" dirty="0" smtClean="0"/>
              <a:t/>
            </a:r>
            <a:br>
              <a:rPr lang="pl-PL" sz="1600" b="1" dirty="0" smtClean="0"/>
            </a:br>
            <a:r>
              <a:rPr lang="pl-PL" sz="1600" b="1" dirty="0" smtClean="0"/>
              <a:t>w </a:t>
            </a:r>
            <a:r>
              <a:rPr lang="pl-PL" sz="1600" b="1" dirty="0"/>
              <a:t>OP </a:t>
            </a:r>
            <a:r>
              <a:rPr lang="pl-PL" sz="1600" b="1" dirty="0" smtClean="0"/>
              <a:t>III</a:t>
            </a:r>
          </a:p>
          <a:p>
            <a:pPr marL="800100" lvl="1" indent="-3429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r>
              <a:rPr lang="pl-PL" sz="1600" b="1" dirty="0"/>
              <a:t>zmniejszenie o ok. 36</a:t>
            </a:r>
            <a:r>
              <a:rPr lang="pl-PL" sz="1600" b="1" dirty="0" smtClean="0"/>
              <a:t>% </a:t>
            </a:r>
            <a:r>
              <a:rPr lang="pl-PL" sz="1600" b="1" dirty="0"/>
              <a:t>wartości wskaźnika finansowego </a:t>
            </a:r>
            <a:r>
              <a:rPr lang="pl-PL" sz="1600" b="1" dirty="0" smtClean="0"/>
              <a:t>w OP VII</a:t>
            </a:r>
          </a:p>
          <a:p>
            <a:pPr marL="342900" indent="-3429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UcPeriod" startAt="2"/>
            </a:pPr>
            <a:r>
              <a:rPr lang="pl-PL" sz="1600" b="1" dirty="0" smtClean="0"/>
              <a:t>uelastycznianie </a:t>
            </a:r>
            <a:r>
              <a:rPr lang="pl-PL" sz="1600" b="1" dirty="0"/>
              <a:t>limitów %  do </a:t>
            </a:r>
            <a:r>
              <a:rPr lang="pl-PL" sz="1600" b="1" dirty="0" smtClean="0"/>
              <a:t>kwotowych</a:t>
            </a:r>
          </a:p>
          <a:p>
            <a:pPr marL="800100" lvl="1" indent="-3429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r>
              <a:rPr lang="pl-PL" sz="1600" b="1" dirty="0">
                <a:ea typeface="Calibri" panose="020F0502020204030204" pitchFamily="34" charset="0"/>
                <a:cs typeface="Times New Roman" panose="02020603050405020304" pitchFamily="18" charset="0"/>
              </a:rPr>
              <a:t>Zastąpienie  limitu procentowego limitem kwotowym na wsparcie </a:t>
            </a:r>
            <a:r>
              <a:rPr lang="pl-PL" sz="16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OSP</a:t>
            </a:r>
          </a:p>
          <a:p>
            <a:pPr marL="800100" lvl="1" indent="-3429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r>
              <a:rPr lang="pl-PL" sz="1600" b="1" dirty="0">
                <a:ea typeface="Calibri" panose="020F0502020204030204" pitchFamily="34" charset="0"/>
                <a:cs typeface="Times New Roman" panose="02020603050405020304" pitchFamily="18" charset="0"/>
              </a:rPr>
              <a:t>Zastąpienie  limitu procentowego limitem kwotowym na wsparcie dróg lokalnych</a:t>
            </a:r>
          </a:p>
          <a:p>
            <a:pPr marL="342900" indent="-3429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UcPeriod" startAt="2"/>
            </a:pPr>
            <a:r>
              <a:rPr lang="pl-PL" sz="1600" b="1" dirty="0" smtClean="0"/>
              <a:t>Rozszerzenie katalogów beneficjentów</a:t>
            </a:r>
          </a:p>
          <a:p>
            <a:pPr marL="342900" indent="-3429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UcPeriod" startAt="2"/>
            </a:pPr>
            <a:r>
              <a:rPr lang="pl-PL" sz="1600" b="1" dirty="0" smtClean="0"/>
              <a:t>Realokacje środków</a:t>
            </a:r>
          </a:p>
          <a:p>
            <a:pPr marL="342900" indent="-3429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UcPeriod" startAt="2"/>
            </a:pPr>
            <a:r>
              <a:rPr lang="pl-PL" sz="1600" b="1" dirty="0" smtClean="0"/>
              <a:t>Dostosowanie </a:t>
            </a:r>
            <a:r>
              <a:rPr lang="pl-PL" sz="1600" b="1" dirty="0"/>
              <a:t>do zmian otoczenia prawnego i </a:t>
            </a:r>
            <a:r>
              <a:rPr lang="pl-PL" sz="1600" b="1" dirty="0" smtClean="0"/>
              <a:t>UP</a:t>
            </a:r>
          </a:p>
          <a:p>
            <a:pPr marL="342900" indent="-342900" algn="l">
              <a:lnSpc>
                <a:spcPct val="200000"/>
              </a:lnSpc>
              <a:buFont typeface="+mj-lt"/>
              <a:buAutoNum type="romanUcPeriod" startAt="2"/>
            </a:pPr>
            <a:endParaRPr lang="pl-PL" sz="1600" b="1" dirty="0" smtClean="0"/>
          </a:p>
          <a:p>
            <a:pPr marL="342900" indent="-342900" algn="l">
              <a:lnSpc>
                <a:spcPct val="200000"/>
              </a:lnSpc>
              <a:buFont typeface="+mj-lt"/>
              <a:buAutoNum type="romanUcPeriod" startAt="2"/>
            </a:pPr>
            <a:endParaRPr lang="pl-PL" sz="1600" dirty="0"/>
          </a:p>
          <a:p>
            <a:pPr marL="342900" indent="-342900" algn="l">
              <a:lnSpc>
                <a:spcPct val="200000"/>
              </a:lnSpc>
              <a:buFont typeface="+mj-lt"/>
              <a:buAutoNum type="romanUcPeriod" startAt="2"/>
            </a:pPr>
            <a:endParaRPr lang="pl-PL" sz="1600" dirty="0">
              <a:cs typeface="Arial" panose="020B0604020202020204" pitchFamily="34" charset="0"/>
            </a:endParaRPr>
          </a:p>
          <a:p>
            <a:pPr marL="342900" indent="-342900" algn="l">
              <a:lnSpc>
                <a:spcPct val="200000"/>
              </a:lnSpc>
              <a:buFont typeface="+mj-lt"/>
              <a:buAutoNum type="romanUcPeriod" startAt="2"/>
            </a:pPr>
            <a:endParaRPr lang="pl-PL" sz="1600" dirty="0" smtClean="0"/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F8FC2D-04C0-4BAF-8776-9BA560CD414A}" type="slidenum">
              <a:rPr lang="pl-PL" altLang="pl-PL" smtClean="0"/>
              <a:pPr>
                <a:defRPr/>
              </a:pPr>
              <a:t>6</a:t>
            </a:fld>
            <a:endParaRPr lang="pl-PL" altLang="pl-PL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8719" y="292533"/>
            <a:ext cx="4096769" cy="386964"/>
          </a:xfrm>
          <a:prstGeom prst="rect">
            <a:avLst/>
          </a:prstGeom>
        </p:spPr>
      </p:pic>
      <p:sp>
        <p:nvSpPr>
          <p:cNvPr id="4" name="Prostokąt 3"/>
          <p:cNvSpPr/>
          <p:nvPr/>
        </p:nvSpPr>
        <p:spPr>
          <a:xfrm>
            <a:off x="775411" y="1631290"/>
            <a:ext cx="799551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l-PL" sz="1600" b="1" u="sng" dirty="0" smtClean="0">
              <a:latin typeface="+mj-lt"/>
            </a:endParaRPr>
          </a:p>
          <a:p>
            <a:pPr algn="ctr"/>
            <a:endParaRPr lang="pl-PL" sz="1600" b="1" u="sng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60854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57249" y="1243015"/>
            <a:ext cx="7610475" cy="509585"/>
          </a:xfrm>
        </p:spPr>
        <p:txBody>
          <a:bodyPr>
            <a:normAutofit fontScale="90000"/>
          </a:bodyPr>
          <a:lstStyle/>
          <a:p>
            <a:pPr algn="ctr"/>
            <a:r>
              <a:rPr lang="pl-PL" sz="3200" b="1" dirty="0" smtClean="0"/>
              <a:t>Ramy wykonania dla osi priorytetowych EFRR</a:t>
            </a:r>
            <a:endParaRPr lang="pl-PL" sz="3200" b="1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/>
          </p:nvPr>
        </p:nvGraphicFramePr>
        <p:xfrm>
          <a:off x="316032" y="2059075"/>
          <a:ext cx="8523224" cy="3238034"/>
        </p:xfrm>
        <a:graphic>
          <a:graphicData uri="http://schemas.openxmlformats.org/drawingml/2006/table">
            <a:tbl>
              <a:tblPr/>
              <a:tblGrid>
                <a:gridCol w="167773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3370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3244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1094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5783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018096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89246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1061197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Oś priorytetowa</a:t>
                      </a: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Nazwa </a:t>
                      </a:r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wskaźnika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Cel pośredni 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na 2018 r.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po renegocjacji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RPO WM</a:t>
                      </a:r>
                      <a:endParaRPr lang="pl-PL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Realizacja celu pośredniego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wg stanu 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na 31-08-2018*</a:t>
                      </a:r>
                      <a:endParaRPr lang="pl-PL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% realizacji celu pośredniego</a:t>
                      </a:r>
                      <a:endParaRPr lang="pl-PL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Szacowana realizacja celu pośredniego 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na koniec 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2018 r.**</a:t>
                      </a: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l-PL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% realizacji </a:t>
                      </a:r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szacowanej realizacji celu pośredniego</a:t>
                      </a:r>
                      <a:endParaRPr lang="pl-PL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134421">
                <a:tc rowSpan="2"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I. </a:t>
                      </a:r>
                      <a:r>
                        <a:rPr lang="pl-PL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Wykorzystanie działalności badawczo-rozwojowej w gospodarce </a:t>
                      </a:r>
                    </a:p>
                  </a:txBody>
                  <a:tcPr marL="7187" marR="7187" marT="7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Inwestycje prywatne uzupełniające wsparcie publiczne </a:t>
                      </a:r>
                      <a:endParaRPr lang="pl-PL" sz="1200" b="1" i="1" u="none" strike="noStrike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algn="l" fontAlgn="ctr"/>
                      <a:r>
                        <a:rPr lang="pl-PL" sz="12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dla</a:t>
                      </a:r>
                      <a:r>
                        <a:rPr lang="pl-PL" sz="1200" b="1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2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przedsiębiorstw (dotacje) [EUR]</a:t>
                      </a:r>
                      <a:endParaRPr lang="pl-PL" sz="1200" b="1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187" marR="7187" marT="7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13.897.000</a:t>
                      </a: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1.515.725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11%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34.165.867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246%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42416">
                <a:tc vMerge="1">
                  <a:txBody>
                    <a:bodyPr/>
                    <a:lstStyle/>
                    <a:p>
                      <a:pPr algn="ctr" fontAlgn="ctr"/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Całkowita kwota certyfikowanych wydatków kwalifikowalnych [EUR]</a:t>
                      </a:r>
                      <a:endParaRPr lang="pl-PL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49.853.543</a:t>
                      </a:r>
                      <a:endParaRPr lang="pl-PL" sz="1300" b="1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34.854.263</a:t>
                      </a: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l-PL" sz="13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70%</a:t>
                      </a:r>
                      <a:endParaRPr lang="pl-PL" sz="1300" b="1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45.984.497</a:t>
                      </a:r>
                      <a:endParaRPr lang="pl-PL" sz="1300" b="1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92% 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6664" y="335487"/>
            <a:ext cx="4206605" cy="402371"/>
          </a:xfrm>
          <a:prstGeom prst="rect">
            <a:avLst/>
          </a:prstGeom>
        </p:spPr>
      </p:pic>
      <p:sp>
        <p:nvSpPr>
          <p:cNvPr id="6" name="pole tekstowe 5"/>
          <p:cNvSpPr txBox="1"/>
          <p:nvPr/>
        </p:nvSpPr>
        <p:spPr>
          <a:xfrm>
            <a:off x="141402" y="5527256"/>
            <a:ext cx="8931867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200" b="1" dirty="0" smtClean="0"/>
              <a:t>*</a:t>
            </a:r>
            <a:r>
              <a:rPr lang="pl-PL" sz="1100" dirty="0" smtClean="0"/>
              <a:t> Realizacja dla wskaźników produktu – na podstawie zatwierdzonych wniosków o płatność końcową, </a:t>
            </a:r>
          </a:p>
          <a:p>
            <a:pPr algn="just"/>
            <a:r>
              <a:rPr lang="pl-PL" sz="1100" dirty="0" smtClean="0"/>
              <a:t>dla wskaźników postępu finansowego – wydatki kwalifikowalne certyfikowane do KE.</a:t>
            </a:r>
          </a:p>
          <a:p>
            <a:pPr algn="just"/>
            <a:r>
              <a:rPr lang="pl-PL" sz="1200" b="1" dirty="0" smtClean="0"/>
              <a:t>**</a:t>
            </a:r>
            <a:r>
              <a:rPr lang="pl-PL" sz="1100" dirty="0" smtClean="0"/>
              <a:t> Szacowana realizacja </a:t>
            </a:r>
            <a:r>
              <a:rPr lang="pl-PL" sz="1100" dirty="0"/>
              <a:t>dla </a:t>
            </a:r>
            <a:r>
              <a:rPr lang="pl-PL" sz="1100" u="sng" dirty="0"/>
              <a:t>wskaźników </a:t>
            </a:r>
            <a:r>
              <a:rPr lang="pl-PL" sz="1100" u="sng" dirty="0" smtClean="0"/>
              <a:t>produktu – na podstawie harmonogramów z SL</a:t>
            </a:r>
            <a:r>
              <a:rPr lang="pl-PL" sz="1100" dirty="0" smtClean="0"/>
              <a:t> (projekty, które mają być zakończone do końca 2018 r.). </a:t>
            </a:r>
          </a:p>
          <a:p>
            <a:pPr algn="just"/>
            <a:r>
              <a:rPr lang="pl-PL" sz="1100" dirty="0" smtClean="0"/>
              <a:t>dla wskaźników </a:t>
            </a:r>
            <a:r>
              <a:rPr lang="pl-PL" sz="1100" u="sng" dirty="0"/>
              <a:t>postępu finansowego</a:t>
            </a:r>
            <a:r>
              <a:rPr lang="pl-PL" sz="1100" dirty="0"/>
              <a:t> – </a:t>
            </a:r>
            <a:r>
              <a:rPr lang="pl-PL" sz="1100" dirty="0" smtClean="0"/>
              <a:t>uwzględnia zatwierdzone wnioski o płatność, które nie zostały certyfikowane do KE. </a:t>
            </a:r>
            <a:r>
              <a:rPr lang="pl-PL" sz="1100" u="sng" dirty="0" smtClean="0"/>
              <a:t>Rzeczywista realizacja będzie uwzględniać dodatkowo wydatki poniesione przez beneficjentów do końca 2018 r.</a:t>
            </a:r>
            <a:r>
              <a:rPr lang="pl-PL" sz="1100" dirty="0" smtClean="0"/>
              <a:t>, które nie znalazły się jeszcze w zatwierdzonych wnioskach o płatność.</a:t>
            </a:r>
          </a:p>
        </p:txBody>
      </p:sp>
    </p:spTree>
    <p:extLst>
      <p:ext uri="{BB962C8B-B14F-4D97-AF65-F5344CB8AC3E}">
        <p14:creationId xmlns:p14="http://schemas.microsoft.com/office/powerpoint/2010/main" val="3710155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57249" y="1243015"/>
            <a:ext cx="7610475" cy="509585"/>
          </a:xfrm>
        </p:spPr>
        <p:txBody>
          <a:bodyPr>
            <a:normAutofit fontScale="90000"/>
          </a:bodyPr>
          <a:lstStyle/>
          <a:p>
            <a:pPr algn="ctr"/>
            <a:r>
              <a:rPr lang="pl-PL" sz="3200" b="1" dirty="0" smtClean="0"/>
              <a:t>Ramy wykonania dla osi priorytetowych EFRR</a:t>
            </a:r>
            <a:endParaRPr lang="pl-PL" sz="3200" b="1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/>
          </p:nvPr>
        </p:nvGraphicFramePr>
        <p:xfrm>
          <a:off x="400874" y="1939919"/>
          <a:ext cx="8523224" cy="3329665"/>
        </p:xfrm>
        <a:graphic>
          <a:graphicData uri="http://schemas.openxmlformats.org/drawingml/2006/table">
            <a:tbl>
              <a:tblPr/>
              <a:tblGrid>
                <a:gridCol w="167773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3370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3244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1400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7419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06931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921824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1177993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Oś priorytetowa</a:t>
                      </a: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Nazwa </a:t>
                      </a:r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wskaźnika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Cel pośredni 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na 2018 r.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po renegocjacji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RPO WM</a:t>
                      </a:r>
                      <a:endParaRPr lang="pl-PL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Realizacja celu pośredniego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wg stanu 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na 31-08-2018*</a:t>
                      </a:r>
                      <a:endParaRPr lang="pl-PL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% realizacji celu pośredniego</a:t>
                      </a:r>
                      <a:endParaRPr lang="pl-PL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Szacowana realizacja celu pośredniego 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na koniec 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2018 r.**</a:t>
                      </a: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l-PL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% realizacji </a:t>
                      </a:r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szacowanej realizacji celu pośredniego</a:t>
                      </a:r>
                      <a:endParaRPr lang="pl-PL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137432">
                <a:tc rowSpan="2"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II.</a:t>
                      </a:r>
                      <a:r>
                        <a:rPr lang="pl-PL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Wzrost</a:t>
                      </a:r>
                      <a:r>
                        <a:rPr lang="en-US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</a:t>
                      </a:r>
                      <a:endParaRPr lang="pl-PL" sz="1400" b="1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e-</a:t>
                      </a:r>
                      <a:r>
                        <a:rPr lang="en-US" sz="14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potencjału</a:t>
                      </a:r>
                      <a:r>
                        <a:rPr lang="pl-PL" sz="1400" b="1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Mazowsza</a:t>
                      </a:r>
                      <a:endParaRPr lang="pl-PL" sz="1400" b="1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7187" marR="7187" marT="7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Liczba usług publicznych udostępnionych on-line </a:t>
                      </a:r>
                    </a:p>
                    <a:p>
                      <a:pPr algn="l" fontAlgn="ctr"/>
                      <a:r>
                        <a:rPr lang="pl-PL" sz="12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 stopniu dojrzałości </a:t>
                      </a:r>
                    </a:p>
                    <a:p>
                      <a:pPr algn="l" fontAlgn="ctr"/>
                      <a:r>
                        <a:rPr lang="pl-PL" sz="12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 najmniej </a:t>
                      </a:r>
                      <a:r>
                        <a:rPr lang="pl-PL" sz="1200" b="1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 </a:t>
                      </a:r>
                      <a:r>
                        <a:rPr lang="pl-PL" sz="12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[szt.]</a:t>
                      </a:r>
                      <a:endParaRPr lang="pl-PL" sz="1200" b="1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187" marR="7187" marT="7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156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198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127%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870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558%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14240">
                <a:tc vMerge="1">
                  <a:txBody>
                    <a:bodyPr/>
                    <a:lstStyle/>
                    <a:p>
                      <a:pPr algn="ctr" fontAlgn="ctr"/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Całkowita kwota certyfikowanych wydatków kwalifikowalnych [EUR]</a:t>
                      </a:r>
                      <a:endParaRPr lang="pl-PL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38.622.140</a:t>
                      </a:r>
                      <a:endParaRPr lang="pl-PL" sz="1300" b="1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32.572.592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84%</a:t>
                      </a:r>
                      <a:endParaRPr lang="pl-PL" sz="1300" b="1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43.559.485</a:t>
                      </a:r>
                      <a:endParaRPr lang="pl-PL" sz="1300" b="1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113%</a:t>
                      </a: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6664" y="335487"/>
            <a:ext cx="4206605" cy="402371"/>
          </a:xfrm>
          <a:prstGeom prst="rect">
            <a:avLst/>
          </a:prstGeom>
        </p:spPr>
      </p:pic>
      <p:sp>
        <p:nvSpPr>
          <p:cNvPr id="8" name="pole tekstowe 7"/>
          <p:cNvSpPr txBox="1"/>
          <p:nvPr/>
        </p:nvSpPr>
        <p:spPr>
          <a:xfrm>
            <a:off x="141402" y="5527256"/>
            <a:ext cx="8931867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200" b="1" dirty="0" smtClean="0"/>
              <a:t>*</a:t>
            </a:r>
            <a:r>
              <a:rPr lang="pl-PL" sz="1100" dirty="0" smtClean="0"/>
              <a:t> Realizacja dla wskaźników produktu – na podstawie zatwierdzonych wniosków o płatność końcową, </a:t>
            </a:r>
          </a:p>
          <a:p>
            <a:pPr algn="just"/>
            <a:r>
              <a:rPr lang="pl-PL" sz="1100" dirty="0" smtClean="0"/>
              <a:t>dla wskaźników postępu finansowego – wydatki kwalifikowalne certyfikowane do KE.</a:t>
            </a:r>
          </a:p>
          <a:p>
            <a:pPr algn="just"/>
            <a:r>
              <a:rPr lang="pl-PL" sz="1200" b="1" dirty="0" smtClean="0"/>
              <a:t>**</a:t>
            </a:r>
            <a:r>
              <a:rPr lang="pl-PL" sz="1100" dirty="0" smtClean="0"/>
              <a:t> Szacowana realizacja </a:t>
            </a:r>
            <a:r>
              <a:rPr lang="pl-PL" sz="1100" dirty="0"/>
              <a:t>dla </a:t>
            </a:r>
            <a:r>
              <a:rPr lang="pl-PL" sz="1100" u="sng" dirty="0"/>
              <a:t>wskaźników </a:t>
            </a:r>
            <a:r>
              <a:rPr lang="pl-PL" sz="1100" u="sng" dirty="0" smtClean="0"/>
              <a:t>produktu – na podstawie harmonogramów z SL</a:t>
            </a:r>
            <a:r>
              <a:rPr lang="pl-PL" sz="1100" dirty="0" smtClean="0"/>
              <a:t> (projekty, które mają być zakończone do końca 2018 r.). </a:t>
            </a:r>
          </a:p>
          <a:p>
            <a:pPr algn="just"/>
            <a:r>
              <a:rPr lang="pl-PL" sz="1100" dirty="0" smtClean="0"/>
              <a:t>dla wskaźników </a:t>
            </a:r>
            <a:r>
              <a:rPr lang="pl-PL" sz="1100" u="sng" dirty="0"/>
              <a:t>postępu finansowego</a:t>
            </a:r>
            <a:r>
              <a:rPr lang="pl-PL" sz="1100" dirty="0"/>
              <a:t> – </a:t>
            </a:r>
            <a:r>
              <a:rPr lang="pl-PL" sz="1100" dirty="0" smtClean="0"/>
              <a:t>uwzględnia zatwierdzone wnioski o płatność, które nie zostały certyfikowane do KE. </a:t>
            </a:r>
            <a:r>
              <a:rPr lang="pl-PL" sz="1100" u="sng" dirty="0" smtClean="0"/>
              <a:t>Rzeczywista realizacja będzie uwzględniać dodatkowo wydatki poniesione przez beneficjentów do końca 2018 r.</a:t>
            </a:r>
            <a:r>
              <a:rPr lang="pl-PL" sz="1100" dirty="0" smtClean="0"/>
              <a:t>, które nie znalazły się jeszcze w zatwierdzonych wnioskach o płatność.</a:t>
            </a:r>
          </a:p>
        </p:txBody>
      </p:sp>
    </p:spTree>
    <p:extLst>
      <p:ext uri="{BB962C8B-B14F-4D97-AF65-F5344CB8AC3E}">
        <p14:creationId xmlns:p14="http://schemas.microsoft.com/office/powerpoint/2010/main" val="912209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57249" y="1243015"/>
            <a:ext cx="7610475" cy="509585"/>
          </a:xfrm>
        </p:spPr>
        <p:txBody>
          <a:bodyPr>
            <a:normAutofit fontScale="90000"/>
          </a:bodyPr>
          <a:lstStyle/>
          <a:p>
            <a:pPr algn="ctr"/>
            <a:r>
              <a:rPr lang="pl-PL" sz="3200" b="1" dirty="0" smtClean="0"/>
              <a:t>Ramy wykonania dla osi priorytetowych EFRR</a:t>
            </a:r>
            <a:endParaRPr lang="pl-PL" sz="3200" b="1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/>
          </p:nvPr>
        </p:nvGraphicFramePr>
        <p:xfrm>
          <a:off x="400874" y="1939920"/>
          <a:ext cx="8523224" cy="3386224"/>
        </p:xfrm>
        <a:graphic>
          <a:graphicData uri="http://schemas.openxmlformats.org/drawingml/2006/table">
            <a:tbl>
              <a:tblPr/>
              <a:tblGrid>
                <a:gridCol w="167773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3370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3244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1400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7419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06931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921824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1063860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Oś priorytetowa</a:t>
                      </a: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Nazwa </a:t>
                      </a:r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wskaźnika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Cel pośredni 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na 2018 r.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po renegocjacji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RPO WM</a:t>
                      </a:r>
                      <a:endParaRPr lang="pl-PL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Realizacja celu pośredniego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wg stanu 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na 31-08-2018*</a:t>
                      </a:r>
                      <a:endParaRPr lang="pl-PL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% realizacji celu pośredniego</a:t>
                      </a:r>
                      <a:endParaRPr lang="pl-PL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Szacowana realizacja celu pośredniego 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na koniec </a:t>
                      </a:r>
                    </a:p>
                    <a:p>
                      <a:pPr algn="ctr" fontAlgn="ctr"/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2018 r.**</a:t>
                      </a: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l-PL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% realizacji </a:t>
                      </a:r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szacowanej realizacji celu pośredniego</a:t>
                      </a:r>
                      <a:endParaRPr lang="pl-PL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161182">
                <a:tc rowSpan="2"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III.</a:t>
                      </a:r>
                      <a:r>
                        <a:rPr lang="pl-PL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Rozwój potencjału innowacyjnego </a:t>
                      </a: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i przedsiębiorczości</a:t>
                      </a:r>
                    </a:p>
                  </a:txBody>
                  <a:tcPr marL="7187" marR="7187" marT="7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Liczba przedsiębiorstw otrzymujących wsparcie [przedsiębiorstwa]</a:t>
                      </a:r>
                      <a:endParaRPr lang="pl-PL" sz="1200" b="1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187" marR="7187" marT="7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180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76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42%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558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310%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161182">
                <a:tc vMerge="1">
                  <a:txBody>
                    <a:bodyPr/>
                    <a:lstStyle/>
                    <a:p>
                      <a:pPr algn="ctr" fontAlgn="ctr"/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Całkowita kwota certyfikowanych wydatków kwalifikowalnych [EUR]</a:t>
                      </a:r>
                      <a:endParaRPr lang="pl-PL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36.312.410</a:t>
                      </a:r>
                      <a:endParaRPr lang="pl-PL" sz="1300" b="1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61.449.707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169%</a:t>
                      </a:r>
                      <a:endParaRPr lang="pl-PL" sz="1300" b="1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80.921.951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223% </a:t>
                      </a:r>
                      <a:endParaRPr lang="pl-PL" sz="13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87" marR="7187" marT="71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6664" y="335487"/>
            <a:ext cx="4206605" cy="402371"/>
          </a:xfrm>
          <a:prstGeom prst="rect">
            <a:avLst/>
          </a:prstGeom>
        </p:spPr>
      </p:pic>
      <p:sp>
        <p:nvSpPr>
          <p:cNvPr id="9" name="pole tekstowe 8"/>
          <p:cNvSpPr txBox="1"/>
          <p:nvPr/>
        </p:nvSpPr>
        <p:spPr>
          <a:xfrm>
            <a:off x="141402" y="5527256"/>
            <a:ext cx="8931867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200" b="1" dirty="0" smtClean="0"/>
              <a:t>*</a:t>
            </a:r>
            <a:r>
              <a:rPr lang="pl-PL" sz="1100" dirty="0" smtClean="0"/>
              <a:t> Realizacja dla wskaźników produktu – na podstawie zatwierdzonych wniosków o płatność końcową, </a:t>
            </a:r>
          </a:p>
          <a:p>
            <a:pPr algn="just"/>
            <a:r>
              <a:rPr lang="pl-PL" sz="1100" dirty="0" smtClean="0"/>
              <a:t>dla wskaźników postępu finansowego – wydatki kwalifikowalne certyfikowane do KE.</a:t>
            </a:r>
          </a:p>
          <a:p>
            <a:pPr algn="just"/>
            <a:r>
              <a:rPr lang="pl-PL" sz="1200" b="1" dirty="0" smtClean="0"/>
              <a:t>**</a:t>
            </a:r>
            <a:r>
              <a:rPr lang="pl-PL" sz="1100" dirty="0" smtClean="0"/>
              <a:t> Szacowana realizacja </a:t>
            </a:r>
            <a:r>
              <a:rPr lang="pl-PL" sz="1100" dirty="0"/>
              <a:t>dla </a:t>
            </a:r>
            <a:r>
              <a:rPr lang="pl-PL" sz="1100" u="sng" dirty="0"/>
              <a:t>wskaźników </a:t>
            </a:r>
            <a:r>
              <a:rPr lang="pl-PL" sz="1100" u="sng" dirty="0" smtClean="0"/>
              <a:t>produktu – na podstawie harmonogramów z SL</a:t>
            </a:r>
            <a:r>
              <a:rPr lang="pl-PL" sz="1100" dirty="0" smtClean="0"/>
              <a:t> (projekty, które mają być zakończone do końca 2018 r.). </a:t>
            </a:r>
          </a:p>
          <a:p>
            <a:pPr algn="just"/>
            <a:r>
              <a:rPr lang="pl-PL" sz="1100" dirty="0" smtClean="0"/>
              <a:t>dla wskaźników </a:t>
            </a:r>
            <a:r>
              <a:rPr lang="pl-PL" sz="1100" u="sng" dirty="0"/>
              <a:t>postępu finansowego</a:t>
            </a:r>
            <a:r>
              <a:rPr lang="pl-PL" sz="1100" dirty="0"/>
              <a:t> – </a:t>
            </a:r>
            <a:r>
              <a:rPr lang="pl-PL" sz="1100" dirty="0" smtClean="0"/>
              <a:t>uwzględnia zatwierdzone wnioski o płatność, które nie zostały certyfikowane do KE. </a:t>
            </a:r>
            <a:r>
              <a:rPr lang="pl-PL" sz="1100" u="sng" dirty="0" smtClean="0"/>
              <a:t>Rzeczywista realizacja będzie uwzględniać dodatkowo wydatki poniesione przez beneficjentów do końca 2018 r.</a:t>
            </a:r>
            <a:r>
              <a:rPr lang="pl-PL" sz="1100" dirty="0" smtClean="0"/>
              <a:t>, które nie znalazły się jeszcze w zatwierdzonych wnioskach o płatność.</a:t>
            </a:r>
          </a:p>
        </p:txBody>
      </p:sp>
    </p:spTree>
    <p:extLst>
      <p:ext uri="{BB962C8B-B14F-4D97-AF65-F5344CB8AC3E}">
        <p14:creationId xmlns:p14="http://schemas.microsoft.com/office/powerpoint/2010/main" val="2452051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gramy Regionaln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unduszeEuropejskiePrezentacjaTemplate.potx" id="{E1C8E9E8-192D-4AF6-9B43-48AB8A3797D1}" vid="{92000801-0B03-4AC3-8040-626073FD01A7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9706</TotalTime>
  <Words>2207</Words>
  <Application>Microsoft Office PowerPoint</Application>
  <PresentationFormat>Pokaz na ekranie (4:3)</PresentationFormat>
  <Paragraphs>512</Paragraphs>
  <Slides>21</Slides>
  <Notes>12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21</vt:i4>
      </vt:variant>
    </vt:vector>
  </HeadingPairs>
  <TitlesOfParts>
    <vt:vector size="27" baseType="lpstr">
      <vt:lpstr>Arial</vt:lpstr>
      <vt:lpstr>Calibri</vt:lpstr>
      <vt:lpstr>Times New Roman</vt:lpstr>
      <vt:lpstr>Wingdings</vt:lpstr>
      <vt:lpstr>Wingdings 3</vt:lpstr>
      <vt:lpstr>Programy Regionalne</vt:lpstr>
      <vt:lpstr>Najważniejsze zmiany,  jakie w wyniku renegocjacji zostały wprowadzone  do RPO WM 2014-2020.  Realizacja wskaźników  objętych ramami wykonania  (wg stanu na 31 sierpnia 2018 r.)</vt:lpstr>
      <vt:lpstr>Proces negocjacji z Komisją Europejską</vt:lpstr>
      <vt:lpstr>Decyzja Komisji Europejskiej</vt:lpstr>
      <vt:lpstr>Publikacja RPO WM 2014-2020 w wersji 2.1</vt:lpstr>
      <vt:lpstr>Główne zmiany EFRR</vt:lpstr>
      <vt:lpstr>Główne zmiany EFRR</vt:lpstr>
      <vt:lpstr>Ramy wykonania dla osi priorytetowych EFRR</vt:lpstr>
      <vt:lpstr>Ramy wykonania dla osi priorytetowych EFRR</vt:lpstr>
      <vt:lpstr>Ramy wykonania dla osi priorytetowych EFRR</vt:lpstr>
      <vt:lpstr>Ramy wykonania dla osi priorytetowych EFRR</vt:lpstr>
      <vt:lpstr>Ramy wykonania dla osi priorytetowych EFRR</vt:lpstr>
      <vt:lpstr>Ramy wykonania dla osi priorytetowych EFRR</vt:lpstr>
      <vt:lpstr>Ramy wykonania dla osi priorytetowych EFRR</vt:lpstr>
      <vt:lpstr>Prezentacja programu PowerPoint</vt:lpstr>
      <vt:lpstr>Główne zmiany EFS</vt:lpstr>
      <vt:lpstr>Główne zmiany EFS</vt:lpstr>
      <vt:lpstr>Ramy wykonania dla osi priorytetowych EFS</vt:lpstr>
      <vt:lpstr>Ramy wykonania dla osi priorytetowych EFS</vt:lpstr>
      <vt:lpstr>Ramy wykonania dla osi priorytetowych EFS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Dorota Krall</dc:creator>
  <cp:lastModifiedBy>Wiśniewski Michał</cp:lastModifiedBy>
  <cp:revision>1030</cp:revision>
  <cp:lastPrinted>2018-05-09T11:47:19Z</cp:lastPrinted>
  <dcterms:created xsi:type="dcterms:W3CDTF">2015-04-20T12:46:14Z</dcterms:created>
  <dcterms:modified xsi:type="dcterms:W3CDTF">2018-09-19T10:33:16Z</dcterms:modified>
</cp:coreProperties>
</file>