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8" r:id="rId2"/>
    <p:sldId id="382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77" r:id="rId14"/>
    <p:sldId id="464" r:id="rId15"/>
    <p:sldId id="478" r:id="rId16"/>
    <p:sldId id="479" r:id="rId17"/>
    <p:sldId id="324" r:id="rId18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7208" autoAdjust="0"/>
  </p:normalViewPr>
  <p:slideViewPr>
    <p:cSldViewPr snapToGrid="0">
      <p:cViewPr varScale="1">
        <p:scale>
          <a:sx n="59" d="100"/>
          <a:sy n="59" d="100"/>
        </p:scale>
        <p:origin x="6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9985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9985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2018-09-18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4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367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54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019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685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4469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13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63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17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30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02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72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440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676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500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Kryteria ogólne wyboru projektów konkursowych i pozakonkursowych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21 września 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" y="321276"/>
            <a:ext cx="5962405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19947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dokumentacji środowiskowej z obowiązującymi przepisami krajowymi i unijnymi w zakresie ochrony środowiska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 zgodność projektu z Dyrektywą OOŚ, Dyrektywą Siedliskową i  Dyrektywą Ptasią oraz przepisami krajowymi w zakresie OOŚ.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Ocena zostanie przeprowadzona na podstawie załączonych do wniosku dokumentów.  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dotyczy przedsięwzięć, o których mowa w art. 59 ustawy z dnia 3 października 2008 r. o udostępnianiu informacji o środowisku i jego ochronie, udziale społeczeństwa w ochronie środowiska oraz o ocenach oddziaływania na środowisko będą to: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decyzja o środowiskowych uwarunkowaniach;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postanowienie w sprawie potrzeby/braku potrzeby przeprowadzenia OOŚ wraz z niezbędnymi opiniami organów współpracujących;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postanowienie uzgadniające RDOŚ oraz opiniujące właściwego organu Państwowej Inspekcji Sanitarnej, wydane przed decyzją o środowiskowych uwarunkowaniach (jeżeli dotyczy);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streszczenie niespecjalistyczne raportu oceny oddziaływania na środowisko przedsięwzięcia (dla każdego z rozdziałów) lub całego raportu (jeśli dotyczy);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potwierdzające udział społeczeństwa w procedurze oceny oddziaływania na środowisko (obwieszczenia, ogłoszenia, protokoły). 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formularz  do wniosku o dofinansowanie w zakresie OOŚ;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deklaracja organu odpowiedzialnego za monitorowanie obszarów Natura 2000 (za wyjątkiem projektów, które miały przeprowadzoną ocenę oddziaływania na obszary Natura 2000);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deklaracja właściwego organu odpowiedzialnego za gospodarkę wodną – załącznik wymagany jedynie w przypadku, gdy projekt dotyczy jednolitej części wód (powierzchniowych i/lub podziemnych).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nie dotyczy przedsięwzięć, o których mowa w art. 59 ustawy z dnia 3 października 2008 r. o udostępnianiu informacji o środowisku i jego ochronie, udziale społeczeństwa w ochronie środowiska oraz o ocenach oddziaływania na środowisko będą to: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formularz  do wniosku o dofinansowanie w zakresie OOŚ;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deklaracja  organu odpowiedzialnego za monitorowanie obszarów Natura 2000 – załącznik wymagany za wyjątkiem projektów nieinfrastrukturalnych (np. zakup sprzętu komputerowego lub oprogramowania);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deklaracja właściwego organu odpowiedzialnego za gospodarkę wodną – w przypadku gdy projekt dotyczy jednolitej części wód (powierzchniowych i/lub podziemnych).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weryfikacji podlega również spójność informacji zawartych we wniosku o dofinansowanie i w dokumentacji środowiskowej (w tym:  deklaracji organu odpowiedzialnego za monitorowanie obszarów Natura 2000, deklaracji właściwego organu odpowiedzialnego za gospodarkę wodną) oraz zezwoleniu na inwestycję.</a:t>
                      </a:r>
                      <a:endParaRPr lang="pl-PL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0558"/>
              </p:ext>
            </p:extLst>
          </p:nvPr>
        </p:nvGraphicFramePr>
        <p:xfrm>
          <a:off x="77724" y="1373474"/>
          <a:ext cx="8971223" cy="545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zasadą równości szans kobiet i mężczyzn 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uważa się za spełnione jeśli wnioskodawca  wykaże pozytywny wpływ projektu na zasadę równości szans kobiet i mężczyzn.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Dopuszczalne jest uznanie neutralności projektu w stosunku do niniejszej zasady.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neutralności można mówić wtedy, kiedy w ramach projektu wnioskodawca wskaże szczegółowe uzasadnienie, dlaczego dany projekt nie jest w stanie zrealizować jakichkolwiek działań w zakresie spełnienia zasady równości szans kobiet i mężczyzn: np. w niektórych projektach drogowych lub technologiach </a:t>
                      </a:r>
                      <a:r>
                        <a:rPr lang="pl-PL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informacyjno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komunikacyjnych (TIK),   a uzasadnienie to zostanie uznane przez osobę oceniającą za trafne i poprawne.</a:t>
                      </a:r>
                    </a:p>
                    <a:p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47525"/>
              </p:ext>
            </p:extLst>
          </p:nvPr>
        </p:nvGraphicFramePr>
        <p:xfrm>
          <a:off x="77724" y="1373474"/>
          <a:ext cx="8971223" cy="553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zasadą równości szans i niedyskryminacji w tym dostępności dla osób z niepełnosprawno-</a:t>
                      </a:r>
                      <a:r>
                        <a:rPr lang="pl-PL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ściami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pozytywny wpływ należy rozumieć   zapewnienie dostępności infrastruktury, transportu, towarów, usług, technologii i systemów informacyjno- komunikacyjnych oraz wszelkich innych produktów projektów (które nie zostały uznane za neutralne) dla wszystkich ich użytkowników zgodnie ze standardami dostępności, stanowiącymi załącznik  do Wytycznych w zakresie realizacji zasady równości szans i niedyskryminacji, w tym dostępności dla osób z</a:t>
                      </a:r>
                      <a:r>
                        <a:rPr lang="pl-PL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niepełnosprawnościami oraz  zasady równości szans kobiet i mężczyzn w ramach funduszy unijnych na lata 2014-2020.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3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0027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zasadą równości szans i niedyskryminacji w tym dostępności dla osób z niepełnosprawno-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ściami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 wyjątkowych sytuacjach, dopuszczalne jest uznanie neutralności produktu projektu.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neutralności produktu można mówić w sytuacji, kiedy wnioskodawca wykaże we wniosku o dofinansowanie projektu, że dostępność nie dotyczy danego produktu na przykład z uwagi na brak jego bezpośrednich użytkowników.</a:t>
                      </a:r>
                    </a:p>
                    <a:p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73778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zasadą zrównoważonego rozwoju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uważa się za spełnione jeśli wnioskodawca wykaże pozytywny wpływ projektu na  zasadę zrównoważonego rozwoju.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Dopuszczalne jest uznanie neutralności projektu w stosunku do niniejszej zasady.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neutralności można mówić wtedy, kiedy w ramach projektu wnioskodawca wskaże szczegółowe uzasadnienie, dlaczego dany projekt nie jest w stanie zrealizować jakichkolwiek działań w zakresie spełnienia zasady zrównoważonego rozwoju np.: niektóre projekty bony na doradztwo lub bony na innowacje, a uzasadnienie to zostanie uznane przez osobę oceniającą za trafne i poprawne.</a:t>
                      </a:r>
                    </a:p>
                    <a:p>
                      <a:endParaRPr lang="pl-PL" sz="13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TAK</a:t>
                      </a:r>
                      <a:endParaRPr lang="pl-PL" sz="18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63517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Poprawność zaklasyfikowania projektu jako „duży projekt”.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oznaczonego jako niebędący „dużym projektem”, ocenie podlega także, czy z treści Wniosku o dofinansowanie projektu lub załączników nie wynika, że jest on częścią niepodzielnego zadania o sprecyzowanym charakterze gospodarczym lub technicznym, które posiada jasno określone cele i której całkowite koszty kwalifikowane przekraczają kwotę 50 mln EUR, a w przypadku operacji przyczyniających się do osiągnięcia celu tematycznego na mocy art. 9 pkt 7 rozporządzenia PE i Rady (UE) nr 1303/2013, której całkowite koszty kwalifikowalne przekraczają kwotę 75 mln EUR.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TAK </a:t>
                      </a:r>
                      <a:endParaRPr lang="pl-P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28808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Poprawność zaklasyfikowania projektu jako „duży projekt”.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kryterium podlega ocenie  czy prawidłowo zaklasyfikowano projekt jako spełniający lub nie spełniający definicji dużego projektu w rozumieniu art. 100 rozporządzenia PE i Rady (UE) nr 1303/2013, tzn. czy ww. status projektu, zadeklarowany we Wniosku o dofinansowanie projektu, jest zgodny z oświadczeniem Wnioskodawcy i dokumentacją techniczną (jeśli dotyczy).</a:t>
                      </a:r>
                    </a:p>
                    <a:p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TAK </a:t>
                      </a:r>
                      <a:endParaRPr lang="pl-P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b="1" dirty="0" smtClean="0"/>
              <a:t>Kryteria </a:t>
            </a:r>
            <a:r>
              <a:rPr lang="pl-PL" sz="3600" b="1" dirty="0"/>
              <a:t>formalne wyboru projektów dla EFRR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16480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(oraz Partnerzy) nie podlega/ podlegają wykluczeniu z ubiegania się o dofinansowanie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weryfikowane będzie czy wnioskodawca (oraz partnerzy – jeśli dotyczy) nie podlega/podlegają wykluczeniu z ubiegania się o dofinansowanie. Ocena w ramach kryterium odbywa się w oparciu o oświadczenia złożone przez wnioskodawcę stanowiące integralna część wniosku o dofinansowanie projektu.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73269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wnioskodawcy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kategoria wnioskodawcy jest zgodna listą podmiotów uprawnionych do ubiegania się o dofinansowanie wskazaną w Regulaminie konkursu lub Wykazem Projektów Pozakonkursowych EFRR RPO WM 2014-2020 (w przypadku projektów pozakonkursowych);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 przypadku projektów realizowanych w partnerstwie, partnerstwo jest zgodne z zapisami  Regulaminu konkursu.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39247"/>
              </p:ext>
            </p:extLst>
          </p:nvPr>
        </p:nvGraphicFramePr>
        <p:xfrm>
          <a:off x="77724" y="1373475"/>
          <a:ext cx="8971223" cy="527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3017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 czy:</a:t>
                      </a:r>
                    </a:p>
                    <a:p>
                      <a:pPr marL="228600" lvl="0" indent="-228600">
                        <a:buFont typeface="+mj-lt"/>
                        <a:buAutoNum type="alphaLcParenR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będzie na terenie województwa mazowieckiego lub zgodnie z zapisami Regulaminu konkursu /formularzu projektu pozakonkursowego EFRR RPO 2014-2020 w przypadku projektów pozakonkursowych;</a:t>
                      </a:r>
                      <a:endParaRPr lang="pl-PL" sz="1200" dirty="0" smtClean="0">
                        <a:effectLst/>
                      </a:endParaRPr>
                    </a:p>
                    <a:p>
                      <a:pPr lvl="0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 projekt jest zgodny z celami działania/poddziałania;</a:t>
                      </a:r>
                    </a:p>
                    <a:p>
                      <a:pPr marL="228600" lvl="0" indent="-228600">
                        <a:buFont typeface="+mj-lt"/>
                        <a:buAutoNum type="alphaLcParenR" startAt="3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projektu jest zgodny z typem działania/poddziałania; </a:t>
                      </a:r>
                      <a:endParaRPr lang="pl-PL" sz="1200" dirty="0" smtClean="0">
                        <a:effectLst/>
                      </a:endParaRPr>
                    </a:p>
                    <a:p>
                      <a:pPr marL="228600" lvl="0" indent="-228600">
                        <a:buFont typeface="+mj-lt"/>
                        <a:buAutoNum type="alphaLcParenR" startAt="4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przepisami art. 65 ust. 6 i art. 125 ust. 3 lit. e) i f) Rozporządzenia Parlamentu Europejskiego i Rady (UE) nr 1303/2013 z dnia 17 grudnia 2013 r. tj.:</a:t>
                      </a:r>
                      <a:endParaRPr lang="pl-PL" sz="1200" dirty="0" smtClean="0">
                        <a:effectLst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został zakończony w rozumieniu art. 65 ust. 6,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nie rozpoczął realizacji projektu przed dniem złożenia wniosku o dofinansowanie albo, że realizując projekt przed dniem złożenia wniosku, przestrzegał obowiązujących przepisów prawa dotyczących danej operacji (art. 125 ust. 3 lit. e),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obejmuje przedsięwzięć będących częścią operacji, które zostały objęte lub powinny zostać objęte procedurą odzyskiwania zgodnie z art. 71 (trwałość operacji) w następstwie przeniesienia działalności produkcyjnej poza obszar objęty programem (art. 125 ust. 3 lit. f).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„d” weryfikowane na podstawie złożonych oświadczeń stanowiących integralną część wniosku o dofinansowanie oraz załącznika w postaci harmonogramu realizacji zamówień publicznych w ramach projektu.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58750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wydatków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weryfikowana jest potencjalna kwalifikowalność wydatków planowanych do poniesienia, tj. czy kategorie oraz limity wydatków zawarte we wniosku o dofinansowanie projektu są prawidłowo określone - zgodnie z wytycznymi horyzontalnymi oraz zapisami Regulaminu konkursu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93745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0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 formularzem projektu pozakonkursowego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weryfikacji podlega spójność informacji zawartych we wniosku o dofinansowanie z informacjami zawartymi w formularzu projektu pozakonkursowego (kryterium dotyczy wyłącznie projektów pozakonkursowych)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56157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Specyficzne kryteria dotyczące danego działania/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poddzia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-łania/typu projektów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 w szczególności: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kategoria interwencji jest zgodna  z Regulaminem konkursu;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okres realizacji projektu jest zgodny z Regulaminem konkursu;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Wnioskodawca uwzględnił limity dotyczące: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maksymalnego poziomu dofinansowania;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minimalnego wkładu własnego;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minimalnej/maksymalnej wartości projektu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minimalnej/maksymalnej kwoty dofinansowania określone w SZOOP lub Regulaminie konkursu;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lphaLcParenR" startAt="4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wnioskodawca wybrał wszystkie wskaźniki i określił ich wartości docelowe zgodnie z  Regulaminem konkursu.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08494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prawodawstwem krajowym i unijnym w zakresie pomocy publicznej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uważa się za spełnione jeżeli: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konkursach zorientowanych wyłącznie na wsparcie projektów, których dofinansowanie nie stanowi pomocy publicznej, dokonana ocena potwierdzi brak spełnienia przesłanek z art. 107 ust. 1 TFUE;</a:t>
                      </a:r>
                      <a:endParaRPr lang="pl-PL" sz="1400" dirty="0" smtClean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konkursach, w których dotacja dla projektu stanowi pomoc publiczną/pomoc de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ocena dokonywana w oparciu o kryteria szczegółowe zawarte w tabeli nr 1.1 zakończy się wynikiem pozytywnym.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1247</Words>
  <Application>Microsoft Office PowerPoint</Application>
  <PresentationFormat>Pokaz na ekranie (4:3)</PresentationFormat>
  <Paragraphs>225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Pączkowska Magdalena</cp:lastModifiedBy>
  <cp:revision>699</cp:revision>
  <cp:lastPrinted>2017-09-15T07:52:49Z</cp:lastPrinted>
  <dcterms:created xsi:type="dcterms:W3CDTF">2015-04-20T12:46:14Z</dcterms:created>
  <dcterms:modified xsi:type="dcterms:W3CDTF">2018-09-18T09:52:33Z</dcterms:modified>
</cp:coreProperties>
</file>