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1"/>
  </p:notesMasterIdLst>
  <p:handoutMasterIdLst>
    <p:handoutMasterId r:id="rId42"/>
  </p:handoutMasterIdLst>
  <p:sldIdLst>
    <p:sldId id="258" r:id="rId2"/>
    <p:sldId id="382" r:id="rId3"/>
    <p:sldId id="448" r:id="rId4"/>
    <p:sldId id="400" r:id="rId5"/>
    <p:sldId id="460" r:id="rId6"/>
    <p:sldId id="414" r:id="rId7"/>
    <p:sldId id="404" r:id="rId8"/>
    <p:sldId id="417" r:id="rId9"/>
    <p:sldId id="418" r:id="rId10"/>
    <p:sldId id="402" r:id="rId11"/>
    <p:sldId id="420" r:id="rId12"/>
    <p:sldId id="405" r:id="rId13"/>
    <p:sldId id="426" r:id="rId14"/>
    <p:sldId id="406" r:id="rId15"/>
    <p:sldId id="429" r:id="rId16"/>
    <p:sldId id="459" r:id="rId17"/>
    <p:sldId id="407" r:id="rId18"/>
    <p:sldId id="432" r:id="rId19"/>
    <p:sldId id="450" r:id="rId20"/>
    <p:sldId id="435" r:id="rId21"/>
    <p:sldId id="409" r:id="rId22"/>
    <p:sldId id="438" r:id="rId23"/>
    <p:sldId id="443" r:id="rId24"/>
    <p:sldId id="442" r:id="rId25"/>
    <p:sldId id="440" r:id="rId26"/>
    <p:sldId id="461" r:id="rId27"/>
    <p:sldId id="445" r:id="rId28"/>
    <p:sldId id="444" r:id="rId29"/>
    <p:sldId id="447" r:id="rId30"/>
    <p:sldId id="449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324" r:id="rId4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331" autoAdjust="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pPr/>
              <a:t>18.09.2018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18.09.2018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48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96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96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92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92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93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3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3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4561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45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99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411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994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44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96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70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66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043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866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265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3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36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6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66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1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30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09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03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997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264242"/>
          </a:xfrm>
        </p:spPr>
        <p:txBody>
          <a:bodyPr>
            <a:noAutofit/>
          </a:bodyPr>
          <a:lstStyle/>
          <a:p>
            <a:pPr algn="ctr"/>
            <a:endParaRPr lang="pl-PL" sz="1800" b="1" smtClean="0">
              <a:solidFill>
                <a:schemeClr val="tx1"/>
              </a:solidFill>
            </a:endParaRPr>
          </a:p>
          <a:p>
            <a:pPr algn="ctr"/>
            <a:r>
              <a:rPr lang="pl-PL" sz="1800" b="1" smtClean="0">
                <a:solidFill>
                  <a:schemeClr val="tx1"/>
                </a:solidFill>
              </a:rPr>
              <a:t>Zmiany </a:t>
            </a:r>
            <a:r>
              <a:rPr lang="pl-PL" sz="1800" b="1" dirty="0" smtClean="0">
                <a:solidFill>
                  <a:schemeClr val="tx1"/>
                </a:solidFill>
              </a:rPr>
              <a:t>w Załączniku </a:t>
            </a:r>
            <a:r>
              <a:rPr lang="pl-PL" sz="1800" b="1" dirty="0">
                <a:solidFill>
                  <a:schemeClr val="tx1"/>
                </a:solidFill>
              </a:rPr>
              <a:t>3 b - Kryteria wyboru projektów dla poszczególnych osi priorytetowych, działań/ poddziałań – dla EFS  </a:t>
            </a:r>
            <a:endParaRPr lang="pl-PL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62605" y="5335877"/>
            <a:ext cx="66595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400" dirty="0" smtClean="0"/>
              <a:t>XXXIX Posiedzenie </a:t>
            </a:r>
            <a:r>
              <a:rPr lang="pl-PL" sz="1400" dirty="0"/>
              <a:t>Komitetu Monitorującego RPO WM na lata 2014 -2020  </a:t>
            </a:r>
            <a:br>
              <a:rPr lang="pl-PL" sz="1400" dirty="0"/>
            </a:br>
            <a:r>
              <a:rPr lang="pl-PL" sz="1400" b="1" dirty="0" smtClean="0"/>
              <a:t>21 września 2018 r</a:t>
            </a:r>
            <a:r>
              <a:rPr lang="pl-PL" sz="1400" b="1" dirty="0"/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1200" b="1" dirty="0">
                <a:solidFill>
                  <a:schemeClr val="bg1"/>
                </a:solidFill>
              </a:rPr>
              <a:t>Urząd Marszałkowski Województwa Mazowieckiego</a:t>
            </a:r>
            <a:endParaRPr lang="pl-PL" sz="1200" b="1" dirty="0" smtClean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</a:rPr>
              <a:t>Departament </a:t>
            </a:r>
            <a:r>
              <a:rPr lang="pl-PL" sz="1200" b="1" dirty="0">
                <a:solidFill>
                  <a:schemeClr val="bg1"/>
                </a:solidFill>
                <a:latin typeface="+mj-lt"/>
              </a:rPr>
              <a:t>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15598"/>
              </p:ext>
            </p:extLst>
          </p:nvPr>
        </p:nvGraphicFramePr>
        <p:xfrm>
          <a:off x="460869" y="2415656"/>
          <a:ext cx="7951981" cy="26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67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 okresie realizacji projektu prowadzi biuro projektu na terenie województwa mazowieckiego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58" y="1210361"/>
            <a:ext cx="8637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0869" y="536653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3778"/>
              </p:ext>
            </p:extLst>
          </p:nvPr>
        </p:nvGraphicFramePr>
        <p:xfrm>
          <a:off x="435799" y="2493276"/>
          <a:ext cx="7951981" cy="23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835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58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6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 z prawodawstwem krajowym, w tym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ustawą Prawo zamówień publicznych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446655"/>
            <a:ext cx="8595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1397" y="5513682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44216"/>
              </p:ext>
            </p:extLst>
          </p:nvPr>
        </p:nvGraphicFramePr>
        <p:xfrm>
          <a:off x="488352" y="2238703"/>
          <a:ext cx="7951981" cy="309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3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57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7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zasadami dotyczącymi pomocy publicznej/pomocy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l-PL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endParaRPr lang="pl-PL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765" y="1348290"/>
            <a:ext cx="8385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88352" y="5604251"/>
            <a:ext cx="8020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Definicję kryterium doprecyzowano poprzez dopisanie </a:t>
            </a:r>
            <a:r>
              <a:rPr lang="pl-PL" b="1" i="1" dirty="0" smtClean="0">
                <a:solidFill>
                  <a:srgbClr val="FF0000"/>
                </a:solidFill>
              </a:rPr>
              <a:t>pomocy de </a:t>
            </a:r>
            <a:r>
              <a:rPr lang="pl-PL" b="1" i="1" dirty="0" err="1" smtClean="0">
                <a:solidFill>
                  <a:srgbClr val="FF0000"/>
                </a:solidFill>
              </a:rPr>
              <a:t>minimis</a:t>
            </a:r>
            <a:r>
              <a:rPr lang="pl-PL" b="1" dirty="0" smtClean="0"/>
              <a:t> zgodnie </a:t>
            </a:r>
            <a:r>
              <a:rPr lang="pl-PL" b="1" smtClean="0"/>
              <a:t>z opisem kryterium</a:t>
            </a:r>
            <a:endParaRPr lang="pl-PL" b="1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45508"/>
              </p:ext>
            </p:extLst>
          </p:nvPr>
        </p:nvGraphicFramePr>
        <p:xfrm>
          <a:off x="380646" y="2133600"/>
          <a:ext cx="7951981" cy="284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883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8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partnerskiego spełnione zostały wymogi dotyczące utworzenia partnerstwa, o których mowa w art. 33 ustawy z dnia 11 lipca 2014 r. o zasadach realizacji programów w zakresie polityki spójności finansowanych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perspektywie 2014-2020 ze zm.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881" y="1264207"/>
            <a:ext cx="836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0646" y="5153809"/>
            <a:ext cx="8020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Kryterium pozostaje bez zmian</a:t>
            </a:r>
          </a:p>
          <a:p>
            <a:pPr algn="ctr"/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45828"/>
              </p:ext>
            </p:extLst>
          </p:nvPr>
        </p:nvGraphicFramePr>
        <p:xfrm>
          <a:off x="414779" y="2259725"/>
          <a:ext cx="7951981" cy="263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29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822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9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równości szans kobiet i mężczyzn, w oparciu o standard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358801"/>
            <a:ext cx="8742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4118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9985"/>
              </p:ext>
            </p:extLst>
          </p:nvPr>
        </p:nvGraphicFramePr>
        <p:xfrm>
          <a:off x="414779" y="2167455"/>
          <a:ext cx="7951981" cy="204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56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630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ma pozytywny wpływ na zasadę niedyskryminacji,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dostępności dla osób z niepełnoprawnościami. 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269" y="1102069"/>
            <a:ext cx="8597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  <a:p>
            <a:pPr algn="ctr" eaLnBrk="0" hangingPunct="0"/>
            <a:endParaRPr lang="pl-PL" sz="3200" b="1" dirty="0"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779" y="4741937"/>
            <a:ext cx="802024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zostało zmienione zgodnie </a:t>
            </a:r>
            <a:r>
              <a:rPr lang="pl-PL" dirty="0" smtClean="0"/>
              <a:t>z  </a:t>
            </a:r>
            <a:r>
              <a:rPr lang="pl-PL" b="1" i="1" dirty="0" smtClean="0"/>
              <a:t>Wytycznymi </a:t>
            </a:r>
            <a:r>
              <a:rPr lang="pl-PL" b="1" i="1" dirty="0"/>
              <a:t>w zakresie realizacji zasady równości szans i niedyskryminacji, w tym dostępności dla osób </a:t>
            </a:r>
            <a:r>
              <a:rPr lang="pl-PL" b="1" i="1" dirty="0" smtClean="0"/>
              <a:t>z </a:t>
            </a:r>
            <a:r>
              <a:rPr lang="pl-PL" b="1" i="1" dirty="0"/>
              <a:t>niepełnosprawnościami oraz zasady równości szans kobiet i mężczyzn w ramach funduszy unijnych na lata 2014-2020</a:t>
            </a:r>
            <a:r>
              <a:rPr lang="pl-PL" b="1" dirty="0"/>
              <a:t>, polegające na odejściu od neutralności projektów na rzecz neutralności produktów wytwarzanych w ramach projektów</a:t>
            </a:r>
            <a:endParaRPr lang="pl-PL" b="1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12434"/>
              </p:ext>
            </p:extLst>
          </p:nvPr>
        </p:nvGraphicFramePr>
        <p:xfrm>
          <a:off x="414779" y="1886553"/>
          <a:ext cx="7951981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nr 10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358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KRYTERIUM: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pozytywny wpływ należy rozumieć zapewnienie dostępności do oferowanego w projekcie wsparcia dla wszystkich jego uczestników oraz zapewnienie dostępności wszystkich produktów projektu dla wszystkich ich użytkowników, zgodnie ze standardami dostępności, stanowiącymi załącznik do Wytycznych w zakresie realizacji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równości szans i niedyskryminacji, w tym dostępności dla osób z niepełnosprawnościami oraz zasady równości szans kobiet i mężczyzn w ramach funduszy unijnych na lata 2014-2020. 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wyjątkowych sytuacjach, dopuszczalne jest uznanie neutralności produktu projektu. </a:t>
                      </a:r>
                      <a:b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neutralności produktu można mówić w sytuacji, kiedy wnioskodawca wykaże we wniosku o dofinansowanie projektu, że dostępność nie dotyczy danego produktu na przykład z uwagi na brak jego bezpośrednich użytkowników.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będzie na podstawie informacji zawartych we wniosku o dofinansowanie. </a:t>
                      </a:r>
                      <a:endParaRPr lang="pl-PL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269" y="1102069"/>
            <a:ext cx="8597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  <a:p>
            <a:pPr algn="ctr" eaLnBrk="0" hangingPunct="0"/>
            <a:endParaRPr lang="pl-PL" sz="3200" b="1" dirty="0"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3269" y="8213127"/>
            <a:ext cx="802024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zostało zmienione zgodnie </a:t>
            </a:r>
            <a:r>
              <a:rPr lang="pl-PL" dirty="0" smtClean="0"/>
              <a:t>z  </a:t>
            </a:r>
            <a:r>
              <a:rPr lang="pl-PL" b="1" i="1" dirty="0" smtClean="0"/>
              <a:t>Wytycznymi </a:t>
            </a:r>
            <a:r>
              <a:rPr lang="pl-PL" b="1" i="1" dirty="0"/>
              <a:t>w zakresie realizacji zasady równości szans i niedyskryminacji, w tym dostępności dla osób </a:t>
            </a:r>
            <a:r>
              <a:rPr lang="pl-PL" b="1" i="1" dirty="0" smtClean="0"/>
              <a:t>z </a:t>
            </a:r>
            <a:r>
              <a:rPr lang="pl-PL" b="1" i="1" dirty="0"/>
              <a:t>niepełnosprawnościami oraz zasady równości szans kobiet i mężczyzn w ramach funduszy unijnych na lata 2014-2020</a:t>
            </a:r>
            <a:r>
              <a:rPr lang="pl-PL" b="1" dirty="0"/>
              <a:t>, polegające na odejściu od neutralności projektów na rzecz neutralności produktów wytwarzanych w ramach projektów</a:t>
            </a:r>
            <a:endParaRPr lang="pl-PL" b="1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5436"/>
              </p:ext>
            </p:extLst>
          </p:nvPr>
        </p:nvGraphicFramePr>
        <p:xfrm>
          <a:off x="414779" y="2333297"/>
          <a:ext cx="7951981" cy="279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17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57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11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54350" algn="l"/>
                        </a:tabLs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zrównoważonego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rozwoju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284" y="1348290"/>
            <a:ext cx="8469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40616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83620"/>
              </p:ext>
            </p:extLst>
          </p:nvPr>
        </p:nvGraphicFramePr>
        <p:xfrm>
          <a:off x="448911" y="2062351"/>
          <a:ext cx="7951981" cy="257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5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720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w projekcie opisanym we wniosku o dofinansowanie stawek jednostkowych/  kwot ryczałtowych określonych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Regulaminie konkursu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110" y="1064511"/>
            <a:ext cx="8311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0646" y="5120774"/>
            <a:ext cx="802024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Kryterium pozostaje bez zmian</a:t>
            </a:r>
            <a:endParaRPr lang="pl-PL" sz="1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07996"/>
              </p:ext>
            </p:extLst>
          </p:nvPr>
        </p:nvGraphicFramePr>
        <p:xfrm>
          <a:off x="448911" y="1870841"/>
          <a:ext cx="7951981" cy="340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07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nr 12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643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Weryfikacja kryterium polega na wstępnej analizie budżetu projektu pod kątem zastosowania określonej dla danego konkursu stawki jednostkowej/kwot ryczałtowych.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przypadku: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niestosowania stawki jednostkowej lub kwot ryczałtowych określonych dla danego konkursu,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zastosowania ich w przypadku gdy nie przewidziano takiej możliwości,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zastosowanie ich w niewłaściwej wysokości,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zostanie uznane za niespełnione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110" y="1064511"/>
            <a:ext cx="8311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0445" y="5566656"/>
            <a:ext cx="802024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pl-PL" sz="1200" b="1" dirty="0" smtClean="0"/>
              <a:t>Doprecyzowano opis kryterium</a:t>
            </a:r>
            <a:endParaRPr lang="pl-PL" sz="12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2688" y="1055116"/>
            <a:ext cx="85455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1200" b="1" dirty="0"/>
              <a:t>Systematyka kryteriów obowiązujących w ramach RPO WM na lata 2014-2020 (</a:t>
            </a:r>
            <a:r>
              <a:rPr lang="pl-PL" sz="1200" b="1" dirty="0" smtClean="0"/>
              <a:t>EFS)</a:t>
            </a:r>
            <a:r>
              <a:rPr lang="pl-PL" sz="800" b="1" dirty="0" smtClean="0"/>
              <a:t>1</a:t>
            </a:r>
            <a:endParaRPr lang="pl-PL" sz="800" dirty="0"/>
          </a:p>
          <a:p>
            <a:pPr lvl="0"/>
            <a:r>
              <a:rPr lang="pl-PL" sz="1200" b="1" dirty="0" smtClean="0"/>
              <a:t>1. kryteria </a:t>
            </a:r>
            <a:r>
              <a:rPr lang="pl-PL" sz="1200" b="1" dirty="0"/>
              <a:t>formalne</a:t>
            </a:r>
            <a:r>
              <a:rPr lang="pl-PL" sz="1200" dirty="0"/>
              <a:t>– 0/1, wspólne dla wszystkich </a:t>
            </a:r>
            <a:r>
              <a:rPr lang="pl-PL" sz="1200" dirty="0" smtClean="0"/>
              <a:t>działań </a:t>
            </a:r>
            <a:r>
              <a:rPr lang="pl-PL" sz="800" dirty="0" smtClean="0"/>
              <a:t>2</a:t>
            </a:r>
          </a:p>
          <a:p>
            <a:pPr lvl="0" indent="174625"/>
            <a:r>
              <a:rPr lang="pl-PL" sz="1200" dirty="0" smtClean="0"/>
              <a:t>1.1 </a:t>
            </a:r>
            <a:r>
              <a:rPr lang="pl-PL" sz="1200" b="1" dirty="0" smtClean="0"/>
              <a:t>Kryteria </a:t>
            </a:r>
            <a:r>
              <a:rPr lang="pl-PL" sz="1200" b="1" dirty="0"/>
              <a:t>formalne -  </a:t>
            </a:r>
            <a:r>
              <a:rPr lang="pl-PL" sz="1200" dirty="0"/>
              <a:t>0/1 wspólne dla wszystkich działań bez możliwości poprawienia;</a:t>
            </a:r>
          </a:p>
          <a:p>
            <a:pPr indent="174625"/>
            <a:r>
              <a:rPr lang="pl-PL" sz="1200" b="1" dirty="0"/>
              <a:t>1</a:t>
            </a:r>
            <a:r>
              <a:rPr lang="pl-PL" sz="1200" dirty="0"/>
              <a:t>.2. </a:t>
            </a:r>
            <a:r>
              <a:rPr lang="pl-PL" sz="1200" b="1" dirty="0"/>
              <a:t>kryteria formalne</a:t>
            </a:r>
            <a:r>
              <a:rPr lang="pl-PL" sz="1200" dirty="0"/>
              <a:t> – 0/1  – wspólne dla wszystkich działań z możliwością poprawienia;</a:t>
            </a:r>
          </a:p>
          <a:p>
            <a:pPr indent="174625"/>
            <a:r>
              <a:rPr lang="pl-PL" sz="1200" dirty="0"/>
              <a:t>1.3. </a:t>
            </a:r>
            <a:r>
              <a:rPr lang="pl-PL" sz="1200" b="1" dirty="0"/>
              <a:t>dodatkowe kryteria formalne dla ZIT WOF</a:t>
            </a:r>
            <a:r>
              <a:rPr lang="pl-PL" sz="1200" dirty="0"/>
              <a:t> – 0/1,</a:t>
            </a:r>
          </a:p>
          <a:p>
            <a:pPr lvl="0"/>
            <a:r>
              <a:rPr lang="pl-PL" sz="1200" b="1" dirty="0" smtClean="0"/>
              <a:t>2. kryteria </a:t>
            </a:r>
            <a:r>
              <a:rPr lang="pl-PL" sz="1200" b="1" dirty="0"/>
              <a:t>dostępu</a:t>
            </a:r>
            <a:r>
              <a:rPr lang="pl-PL" sz="1200" dirty="0"/>
              <a:t> – 0/1, nie dotyczy – dla danego typu </a:t>
            </a:r>
            <a:r>
              <a:rPr lang="pl-PL" sz="1200" dirty="0" smtClean="0"/>
              <a:t>operacji </a:t>
            </a:r>
            <a:r>
              <a:rPr lang="pl-PL" sz="800" dirty="0" smtClean="0"/>
              <a:t>3</a:t>
            </a:r>
            <a:r>
              <a:rPr lang="pl-PL" sz="1200" dirty="0" smtClean="0"/>
              <a:t>;</a:t>
            </a:r>
            <a:endParaRPr lang="pl-PL" sz="1200" dirty="0"/>
          </a:p>
          <a:p>
            <a:pPr lvl="0"/>
            <a:r>
              <a:rPr lang="pl-PL" sz="1200" b="1" dirty="0" smtClean="0"/>
              <a:t>3. kryteria </a:t>
            </a:r>
            <a:r>
              <a:rPr lang="pl-PL" sz="1200" b="1" dirty="0"/>
              <a:t>merytoryczne ogólne</a:t>
            </a:r>
            <a:r>
              <a:rPr lang="pl-PL" sz="1200" dirty="0"/>
              <a:t> – punktowe lub 0/1, wspólne dla wszystkich działań;</a:t>
            </a:r>
          </a:p>
          <a:p>
            <a:pPr marL="174625"/>
            <a:r>
              <a:rPr lang="pl-PL" sz="1200" dirty="0"/>
              <a:t>W przypadku projektów konkursowych, spełnienie przez wniosek kryteriów w minimalnym zakresie oznacza uzyskanie, co najmniej 60 punktów, a także przynajmniej 60 % punktów w poszczególnych punktach (kryteriach) </a:t>
            </a:r>
            <a:r>
              <a:rPr lang="pl-PL" sz="1200" dirty="0" smtClean="0"/>
              <a:t>oceny merytorycznej. W </a:t>
            </a:r>
            <a:r>
              <a:rPr lang="pl-PL" sz="1200" dirty="0"/>
              <a:t>przypadku projektów pozakonkursowych niespełnienie ogólnych kryteriów merytorycznych skutkować będzie skierowaniem wniosku do poprawy lub uzupełnienia.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Oznaczone kryteria merytoryczne ogólne mają charakter rozstrzygający i decydują o miejscu wniosku na liście rankingowej i co się z tym wiąże o możliwości uzyskania dofinansowania. W przypadku dwóch lub więcej projektów o równej ogólnej liczbie punktów, wyższe miejsce na liście ocenionych wniosków otrzymuje ten, który uzyskał kolejno wyższą liczbę punktów w kryteriach merytorycznych ogólnych o numerach: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5) Spójność zadań przewidzianych do realizacji w ramach projektu oraz trafność doboru i opisu zadań,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3) Adekwatność doboru grupy docelowej objętej wsparciem w projekcie,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9) Efektywność kosztowa projektu i prawidłowość sporządzenia budżetu, 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2) Adekwatność doboru i opisu rezultatów realizacji projektu,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6) Potencjał finansowy, kadrowy i techniczny Wnioskodawcy oraz partnerów projektu (o ile dotyczy),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7) Doświadczenie Wnioskodawcy i partnerów (o ile dotyczy),</a:t>
            </a:r>
          </a:p>
          <a:p>
            <a:pPr marL="174625"/>
            <a:r>
              <a:rPr lang="pl-PL" sz="1200" dirty="0">
                <a:solidFill>
                  <a:srgbClr val="FF0000"/>
                </a:solidFill>
              </a:rPr>
              <a:t>8) Sposób zarządzania projektem.</a:t>
            </a: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31891"/>
              </p:ext>
            </p:extLst>
          </p:nvPr>
        </p:nvGraphicFramePr>
        <p:xfrm>
          <a:off x="448911" y="2409192"/>
          <a:ext cx="7951981" cy="242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616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do grup docelowych z terenu województwa mazowieckiego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371" y="1285228"/>
            <a:ext cx="8500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05123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00001"/>
              </p:ext>
            </p:extLst>
          </p:nvPr>
        </p:nvGraphicFramePr>
        <p:xfrm>
          <a:off x="414779" y="2325110"/>
          <a:ext cx="7951981" cy="271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8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764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14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jest zgodny z treścią zgłoszenia do 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Wykazu zidentyfikowanych projektów pozakonkursowych współfinansowanych ze środków EFS w RPO WM 2014-2020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 dotyczy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070" y="1337780"/>
            <a:ext cx="8395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POPRAWIENIA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7271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07785"/>
              </p:ext>
            </p:extLst>
          </p:nvPr>
        </p:nvGraphicFramePr>
        <p:xfrm>
          <a:off x="519883" y="2030820"/>
          <a:ext cx="7951981" cy="2551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1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335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20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znajduje się w 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Wykazie zidentyfikowanych projektów pozakonkursowych współfinansowanych ze środków EFS w RPO WM 2014-2020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 dotyczy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924" y="1096084"/>
            <a:ext cx="8250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FORMALNE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0924" y="493158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30427"/>
              </p:ext>
            </p:extLst>
          </p:nvPr>
        </p:nvGraphicFramePr>
        <p:xfrm>
          <a:off x="401541" y="2355523"/>
          <a:ext cx="7951981" cy="295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0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13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1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dofinansowanie z poziomem wymaganego wkładu własnego</a:t>
                      </a:r>
                      <a:endParaRPr lang="pl-PL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</a:t>
            </a:r>
            <a:r>
              <a:rPr lang="pl-PL" b="1" dirty="0">
                <a:latin typeface="+mj-lt"/>
              </a:rPr>
              <a:t>FORMALNE – 0/1 – </a:t>
            </a:r>
            <a:r>
              <a:rPr lang="pl-PL" b="1" dirty="0" smtClean="0">
                <a:latin typeface="+mj-lt"/>
              </a:rPr>
              <a:t>WSPÓLNE </a:t>
            </a:r>
            <a:r>
              <a:rPr lang="pl-PL" b="1" dirty="0">
                <a:latin typeface="+mj-lt"/>
              </a:rPr>
              <a:t>DLA </a:t>
            </a:r>
            <a:r>
              <a:rPr lang="pl-PL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>
                <a:latin typeface="+mj-lt"/>
              </a:rPr>
              <a:t>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93405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Kryterium pozostaje bez zmian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11605"/>
              </p:ext>
            </p:extLst>
          </p:nvPr>
        </p:nvGraphicFramePr>
        <p:xfrm>
          <a:off x="401541" y="2117387"/>
          <a:ext cx="8111838" cy="447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35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opis znaczenia kryterium 1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221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projekt jest zgodny z wymogami w zakresie wymaganego wkładu własnego określonymi w Regionalnym Programie Operacyjnym Województwa Mazowieckiego 2014-2020, SZOOP RPO WM oraz Regulaminie konkursu.</a:t>
                      </a:r>
                    </a:p>
                    <a:p>
                      <a:pPr algn="l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niespełniające kryteriów formalnych są przekazywane do jednokrotnego poprawienia lub uzupełnienia przez Wnioskodawcę  w terminie wskazanym przez Instytucję Organizującą Konkurs, z wyjątkiem sytuacji, kiedy projekt pozakonkursowy został usunięty z Wykazu zidentyfikowanych projektów pozakonkursowych. 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w wyznaczonym terminie wniosek jest odrzucany na etapie oceny formalnej. </a:t>
                      </a:r>
                    </a:p>
                    <a:p>
                      <a:pPr algn="l"/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FORMALNE – 0/1 – WSPÓLNE DLA </a:t>
            </a:r>
            <a:r>
              <a:rPr lang="pl-PL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 smtClean="0">
                <a:latin typeface="+mj-lt"/>
              </a:rPr>
              <a:t> DZIAŁAŃ, Z MOŻLIWOŚCIĄ POPRAWIENIA</a:t>
            </a:r>
            <a:endParaRPr lang="pl-PL" b="1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93061"/>
              </p:ext>
            </p:extLst>
          </p:nvPr>
        </p:nvGraphicFramePr>
        <p:xfrm>
          <a:off x="401541" y="2355523"/>
          <a:ext cx="7951981" cy="295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0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13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2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dopuszczalnym procentowym poziomem wydatków w ramach  cross-financingu i  środków trwałych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</a:t>
            </a:r>
            <a:r>
              <a:rPr lang="pl-PL" b="1" dirty="0">
                <a:latin typeface="+mj-lt"/>
              </a:rPr>
              <a:t>FORMALNE – 0/1 </a:t>
            </a:r>
            <a:r>
              <a:rPr lang="pl-PL" b="1" dirty="0" smtClean="0">
                <a:latin typeface="+mj-lt"/>
              </a:rPr>
              <a:t>– WSPÓLNE </a:t>
            </a:r>
            <a:r>
              <a:rPr lang="pl-PL" b="1" dirty="0">
                <a:latin typeface="+mj-lt"/>
              </a:rPr>
              <a:t>DLA </a:t>
            </a:r>
            <a:r>
              <a:rPr lang="pl-PL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>
                <a:latin typeface="+mj-lt"/>
              </a:rPr>
              <a:t>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4779" y="5593405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23944"/>
              </p:ext>
            </p:extLst>
          </p:nvPr>
        </p:nvGraphicFramePr>
        <p:xfrm>
          <a:off x="401541" y="2355523"/>
          <a:ext cx="7951981" cy="336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0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13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2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Oceniana będzie trafność wyboru i opisu wskaźników, które będzie realizował projekt, tj.: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adekwatność doboru wskaźników do celu szczegółowego oraz do grupy docelowej, do charakteru projektu (uwzględnienie we wskaźnikach zakresu rzeczowego i charakteru projektu oraz czy mierzą cele projektu);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realność osiągnięcia wskaźników w kontekście wartości projektu, potencjału finansowego, technicznego i kadrowego Wnioskodawcy, okresu realizacji projektu, ewentualnie innych, istotnych czynników wpływających na </a:t>
                      </a:r>
                      <a:r>
                        <a:rPr lang="pl-PL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realizację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sposób i częstotliwość pomiaru wskaźników oraz źródła ich pomiaru;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realizuje wskaźniki z ram wykonania.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32555"/>
            <a:ext cx="795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latin typeface="+mj-lt"/>
              </a:rPr>
              <a:t>1.2 KRYTERIA </a:t>
            </a:r>
            <a:r>
              <a:rPr lang="pl-PL" b="1" dirty="0">
                <a:latin typeface="+mj-lt"/>
              </a:rPr>
              <a:t>FORMALNE – 0/1 </a:t>
            </a:r>
            <a:r>
              <a:rPr lang="pl-PL" b="1" dirty="0" smtClean="0">
                <a:latin typeface="+mj-lt"/>
              </a:rPr>
              <a:t>– WSPÓLNE </a:t>
            </a:r>
            <a:r>
              <a:rPr lang="pl-PL" b="1" dirty="0">
                <a:latin typeface="+mj-lt"/>
              </a:rPr>
              <a:t>DLA </a:t>
            </a:r>
            <a:r>
              <a:rPr lang="pl-PL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b="1" dirty="0">
                <a:latin typeface="+mj-lt"/>
              </a:rPr>
              <a:t>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1541" y="5892083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Poprawiono literówkę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36566"/>
              </p:ext>
            </p:extLst>
          </p:nvPr>
        </p:nvGraphicFramePr>
        <p:xfrm>
          <a:off x="401541" y="2117387"/>
          <a:ext cx="8111838" cy="447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35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pis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opis znaczenia kryterium 2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221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projekt jest zgodny z wymogami w zakresie dopuszczalnego poziomu wydatków w ramach</a:t>
                      </a:r>
                      <a:r>
                        <a:rPr lang="pl-P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cross-financingu i środków trwałych określonymi w Regionalnym Programie Operacyjnym Województwa Mazowieckiego 2014-2020, SZOOP RPO WM oraz Regulaminie konkursu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niespełniające kryteriów formalnych są przekazywane do jednokrotnego poprawienia lub uzupełnienia przez Wnioskodawcę  w terminie wskazanym przez Instytucję Organizującą Konkurs, z wyjątkiem sytuacji, kiedy projekt pozakonkursowy został usunięty z Wykazu zidentyfikowanych projektów pozakonkursowych. 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w wyznaczonym terminie wniosek jest odrzucany na etapie oceny formalnej.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1541" y="1363333"/>
            <a:ext cx="7951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sz="1600" b="1" dirty="0" smtClean="0"/>
              <a:t>1.2 KRYTERIA </a:t>
            </a:r>
            <a:r>
              <a:rPr lang="pl-PL" sz="1600" b="1" dirty="0"/>
              <a:t>FORMALNE – 0/1 </a:t>
            </a:r>
            <a:r>
              <a:rPr lang="pl-PL" sz="1600" b="1" dirty="0" smtClean="0"/>
              <a:t>– WSPÓLNE </a:t>
            </a:r>
            <a:r>
              <a:rPr lang="pl-PL" sz="1600" b="1" dirty="0"/>
              <a:t>DLA </a:t>
            </a:r>
            <a:r>
              <a:rPr lang="pl-PL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</a:t>
            </a:r>
            <a:r>
              <a:rPr lang="pl-PL" sz="1600" b="1" dirty="0"/>
              <a:t> DZIAŁAŃ, Z MOŻLIWOŚCIĄ POPRAWIENIA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81"/>
              </p:ext>
            </p:extLst>
          </p:nvPr>
        </p:nvGraphicFramePr>
        <p:xfrm>
          <a:off x="436100" y="1975944"/>
          <a:ext cx="7951981" cy="302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817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3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Roczny łączny obrót Wnioskodawcy i partnerów (o ile budżet projektu uwzględnia wydatki partnera) jest równy lub wyższy od rocznych wydatków w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4245" y="1137435"/>
            <a:ext cx="8112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1.2 KRYTERIA FORMALNE – 0/1 – WSPÓLNE DLA WSZYSTKICH DZIAŁAŃ, Z MOŻLIWOŚCIĄ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6100" y="5225878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Kryterium pozostaje bez zmian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6307" y="1999202"/>
            <a:ext cx="8020246" cy="323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W opisie znaczenia wszystkich kryteriów formalnych z możliwością poprawienia dokonano doprecyzowania poprzez dopisanie :</a:t>
            </a:r>
          </a:p>
          <a:p>
            <a:pPr algn="ctr"/>
            <a:endParaRPr lang="pl-PL" sz="2400" b="1" dirty="0" smtClean="0"/>
          </a:p>
          <a:p>
            <a:r>
              <a:rPr lang="pl-PL" b="1" i="1" dirty="0">
                <a:solidFill>
                  <a:srgbClr val="FF0000"/>
                </a:solidFill>
              </a:rPr>
              <a:t>W przypadku projektów konkursowych dopuszcza się jednokrotną poprawę/uzupełnienie wniosku we wskazanym zakresie.</a:t>
            </a:r>
          </a:p>
          <a:p>
            <a:r>
              <a:rPr lang="pl-PL" b="1" i="1" dirty="0">
                <a:solidFill>
                  <a:srgbClr val="FF0000"/>
                </a:solidFill>
              </a:rPr>
              <a:t> </a:t>
            </a:r>
          </a:p>
          <a:p>
            <a:r>
              <a:rPr lang="pl-PL" b="1" i="1" dirty="0">
                <a:solidFill>
                  <a:srgbClr val="FF0000"/>
                </a:solidFill>
              </a:rPr>
              <a:t>W przypadku projektów pozakonkursowych dopuszcza się dwukrotną poprawę/uzupełnienie wniosku we wskazanym zakresie.</a:t>
            </a:r>
          </a:p>
          <a:p>
            <a:pPr algn="ctr"/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2688" y="1055116"/>
            <a:ext cx="8545513" cy="4206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lvl="0" indent="-174625"/>
            <a:r>
              <a:rPr lang="pl-PL" sz="1200" b="1" dirty="0" smtClean="0"/>
              <a:t>4. kryterium </a:t>
            </a:r>
            <a:r>
              <a:rPr lang="pl-PL" sz="1200" b="1" dirty="0"/>
              <a:t>podsumowujące ogólne</a:t>
            </a:r>
            <a:r>
              <a:rPr lang="pl-PL" sz="1200" dirty="0"/>
              <a:t> - 0/1, wspólne dla wszystkich działań, dotyczące tylko projektów konkursowych kierowanych do negocjacji. Skierowanie projektu do negocjacji jest możliwe tylko w sytuacji, gdy projekt spełnienia kryteria merytoryczne ogólne w minimalnym zakresie tj. uzyskał co najmniej 60 punktów, a także przynajmniej 60 % punktów w poszczególnych punktach (kryteriach) oceny merytorycznej. Weryfikacja kryterium dokonywana jest na etapie oceny merytorycznej tylko w przypadku wniosków podlegających procesowi negocjacji. Niespełnienie kryterium skutkuje odrzuceniem wniosku</a:t>
            </a:r>
            <a:r>
              <a:rPr lang="pl-PL" sz="1200" dirty="0" smtClean="0"/>
              <a:t>. W </a:t>
            </a:r>
            <a:r>
              <a:rPr lang="pl-PL" sz="1200" dirty="0"/>
              <a:t>przypadku oceny spełnienia kryterium dotyczącego uproszczonych metod rozliczania oraz pomocy publicznej /pomocy de </a:t>
            </a:r>
            <a:r>
              <a:rPr lang="pl-PL" sz="1200" dirty="0" err="1"/>
              <a:t>minimis</a:t>
            </a:r>
            <a:r>
              <a:rPr lang="pl-PL" sz="1200" dirty="0"/>
              <a:t> możliwe jest również udzielnie odpowiedzi „Nie dotyczy</a:t>
            </a:r>
            <a:r>
              <a:rPr lang="pl-PL" sz="1200" dirty="0" smtClean="0"/>
              <a:t>”. W </a:t>
            </a:r>
            <a:r>
              <a:rPr lang="pl-PL" sz="1200" dirty="0"/>
              <a:t>przypadku oceny spełnienia kryteriów dostępu możliwe jest również udzielnie odpowiedzi „Nie dotyczy”, np. gdy dana forma wsparcia, której dotyczy kryterium dostępu, nie będzie realizowana w danym typie operacji lub w danym projekcie</a:t>
            </a:r>
            <a:r>
              <a:rPr lang="pl-PL" sz="1200" dirty="0" smtClean="0"/>
              <a:t>.</a:t>
            </a:r>
          </a:p>
          <a:p>
            <a:endParaRPr lang="pl-PL" sz="1400" baseline="30000" dirty="0" smtClean="0"/>
          </a:p>
          <a:p>
            <a:endParaRPr lang="pl-PL" sz="1400" baseline="30000" dirty="0"/>
          </a:p>
          <a:p>
            <a:endParaRPr lang="pl-PL" sz="1400" baseline="30000" dirty="0" smtClean="0"/>
          </a:p>
          <a:p>
            <a:endParaRPr lang="pl-PL" sz="1400" baseline="30000" dirty="0"/>
          </a:p>
          <a:p>
            <a:endParaRPr lang="pl-PL" sz="1400" baseline="30000" dirty="0" smtClean="0"/>
          </a:p>
          <a:p>
            <a:endParaRPr lang="pl-PL" sz="1400" baseline="30000" dirty="0" smtClean="0"/>
          </a:p>
          <a:p>
            <a:r>
              <a:rPr lang="pl-PL" sz="1400" baseline="30000" dirty="0" smtClean="0"/>
              <a:t>1.Z </a:t>
            </a:r>
            <a:r>
              <a:rPr lang="pl-PL" sz="1400" baseline="30000" dirty="0"/>
              <a:t>wyłączeniem projektów pozakonkursowych powiatowych urzędów pracy, które są realizowane na podstawie Wytycznych w zakresie realizacji projektów finansowanych ze środków Funduszu Pracy w ramach programów operacyjnych współfinansowanych z Europejskiego Funduszu Społecznego na lata 2014 -2020.</a:t>
            </a:r>
          </a:p>
          <a:p>
            <a:r>
              <a:rPr lang="pl-PL" sz="1400" baseline="30000" dirty="0" smtClean="0"/>
              <a:t>2. W </a:t>
            </a:r>
            <a:r>
              <a:rPr lang="pl-PL" sz="1400" baseline="30000" dirty="0"/>
              <a:t>przypadku oceny spełnienia kryterium dotyczącego uproszczonych metod rozliczania </a:t>
            </a:r>
            <a:r>
              <a:rPr lang="pl-PL" sz="1400" u="sng" baseline="30000" dirty="0"/>
              <a:t>oraz pomocy publicznej /pomocy de </a:t>
            </a:r>
            <a:r>
              <a:rPr lang="pl-PL" sz="1400" u="sng" baseline="30000" dirty="0" err="1"/>
              <a:t>minimis</a:t>
            </a:r>
            <a:r>
              <a:rPr lang="pl-PL" sz="1400" u="sng" baseline="30000" dirty="0"/>
              <a:t> </a:t>
            </a:r>
            <a:r>
              <a:rPr lang="pl-PL" sz="1400" baseline="30000" dirty="0"/>
              <a:t>możliwe jest również udzielnie odpowiedzi „Nie dotyczy”.</a:t>
            </a:r>
          </a:p>
          <a:p>
            <a:r>
              <a:rPr lang="pl-PL" sz="1400" baseline="30000" dirty="0" smtClean="0"/>
              <a:t>3. W </a:t>
            </a:r>
            <a:r>
              <a:rPr lang="pl-PL" sz="1400" baseline="30000" dirty="0"/>
              <a:t>przypadku oceny spełnienia kryteriów dostępu możliwe jest również udzielnie odpowiedzi „Nie dotyczy”, np. gdy dana forma wsparcia, której dotyczy kryterium dostępu, nie będzie realizowana w danym typie operacji lub w danym projekcie.</a:t>
            </a:r>
          </a:p>
          <a:p>
            <a:endParaRPr lang="pl-PL" sz="1400" dirty="0"/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93151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1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projektu z celami RPO WM 2014-2020 oraz z diagnozą zawartą w RPO WM 2014-2020</a:t>
                      </a:r>
                      <a:endParaRPr lang="pl-P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32073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2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 doboru i opisu rezultatów realizacji projektu</a:t>
                      </a:r>
                      <a:endParaRPr lang="pl-P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76408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3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doboru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docelowej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objętej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wsparciem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</a:t>
                      </a:r>
                      <a:endParaRPr lang="pl-P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61444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4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Trafność opisanej analizy ryzyka nieosiągnięcia założeń projektu</a:t>
                      </a:r>
                      <a:r>
                        <a:rPr lang="pl-PL" b="1" dirty="0" smtClean="0">
                          <a:effectLst/>
                        </a:rPr>
                        <a:t> </a:t>
                      </a:r>
                      <a:r>
                        <a:rPr lang="pl-PL" b="1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</a:p>
                    <a:p>
                      <a:endParaRPr lang="pl-PL" b="1" dirty="0" smtClean="0"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Dotyczy wyłącznie projektów, których wnioskowana kwota dofinansowania jest równa albo przekracza 2 mln zł.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48674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5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Spójność zadań przewidzianych do realizacji w ramach projektu oraz trafność doboru i opisu zadań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20874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6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finansowy, kadrowy i techniczny Wnioskodawcy oraz partnerów projektu (o ile dotyczy)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05950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7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Doświadczenie Wnioskodawcy i partnerów (o ile dotyczy)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16051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8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zarządzania projektem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20749"/>
              </p:ext>
            </p:extLst>
          </p:nvPr>
        </p:nvGraphicFramePr>
        <p:xfrm>
          <a:off x="436100" y="1975944"/>
          <a:ext cx="7951981" cy="36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charakter rozstrzygający o ostatecznej kolejności projektów na liście, o której mowa w art. 45 ust. 6 ustawy z dnia 11 lipca 2014 r. o zasadach realizacji programów w zakresie polityki spójności finansowanych w perspektywie finansowej 2014-2020 (Dz. U. z 2017 r. poz. 1460, z </a:t>
                      </a:r>
                      <a:r>
                        <a:rPr lang="pl-P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TAK/NIE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8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/>
                        <a:t>9</a:t>
                      </a:r>
                      <a:endParaRPr lang="pl-PL" sz="16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projektu i prawidłowość sporządzenia budżetu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835" y="5909250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Określono rozstrzygający charakter kryterium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245" y="1275935"/>
            <a:ext cx="8112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/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ZMIANY W </a:t>
            </a:r>
            <a:r>
              <a:rPr lang="pl-PL" b="1" dirty="0">
                <a:solidFill>
                  <a:schemeClr val="dk1"/>
                </a:solidFill>
                <a:latin typeface="+mn-lt"/>
                <a:cs typeface="+mn-cs"/>
              </a:rPr>
              <a:t>KRYTERIACH MERYTORYCZNYCH </a:t>
            </a:r>
            <a:r>
              <a:rPr lang="pl-PL" b="1" dirty="0" smtClean="0">
                <a:solidFill>
                  <a:schemeClr val="dk1"/>
                </a:solidFill>
                <a:latin typeface="+mn-lt"/>
                <a:cs typeface="+mn-cs"/>
              </a:rPr>
              <a:t>OGÓLNYCH</a:t>
            </a:r>
            <a:endParaRPr lang="pl-PL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54956"/>
              </p:ext>
            </p:extLst>
          </p:nvPr>
        </p:nvGraphicFramePr>
        <p:xfrm>
          <a:off x="471656" y="2067939"/>
          <a:ext cx="8077363" cy="382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47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kryteriów </a:t>
                      </a:r>
                      <a:r>
                        <a:rPr lang="pl-PL" sz="1400" b="1" dirty="0" smtClean="0">
                          <a:latin typeface="Calibri" pitchFamily="34" charset="0"/>
                          <a:cs typeface="Calibri" pitchFamily="34" charset="0"/>
                        </a:rPr>
                        <a:t>formalnych  EFS </a:t>
                      </a:r>
                      <a:r>
                        <a:rPr lang="pl-PL" sz="1400" b="1" dirty="0" smtClean="0"/>
                        <a:t>-  </a:t>
                      </a:r>
                      <a:r>
                        <a:rPr lang="pl-PL" sz="1400" b="1" dirty="0" smtClean="0">
                          <a:latin typeface="Calibri" pitchFamily="34" charset="0"/>
                          <a:cs typeface="Calibri" pitchFamily="34" charset="0"/>
                        </a:rPr>
                        <a:t>0/1 wspólnych dla wszystkich działań bez możliwości poprawienia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69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projektów konkursowych spełnienie kryterium jest konieczne do przyznania dofinansowania.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konkursowe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niespełniające kryteriów formalnych są odrzucane na etapie oceny formalnej.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projektów pozakonkursowych projekty niespełniające kryteriów formalnych kierowane są do poprawy lub uzupełnienia, z wyjątkiem sytuacji, kiedy projekt pozakonkursowy został usunięty z Wykazu zidentyfikowanych projektów pozakonkursowych.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projektu pozakonkursowego w wyznaczonym terminie wniosek jest odrzucany na etapie oceny formalnej.</a:t>
                      </a:r>
                      <a:endParaRPr lang="pl-PL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7" y="1123539"/>
            <a:ext cx="8573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8773" y="6125883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Opis kryterium został uporządkowany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34351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1111"/>
              </p:ext>
            </p:extLst>
          </p:nvPr>
        </p:nvGraphicFramePr>
        <p:xfrm>
          <a:off x="471656" y="2067939"/>
          <a:ext cx="8077363" cy="250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47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69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wpisuje się w typ Beneficjenta określony w Regionalnym Programie Operacyjnym Województwa Mazowieckiego 2014-2020 oraz w Szczegółowym Opisie Osi Priorytetowych RPO 2014-2020 i Regulaminie Konkursu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7" y="1133064"/>
            <a:ext cx="8573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0213" y="4990961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 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65472"/>
              </p:ext>
            </p:extLst>
          </p:nvPr>
        </p:nvGraphicFramePr>
        <p:xfrm>
          <a:off x="518952" y="2001692"/>
          <a:ext cx="8077363" cy="28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92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07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podlega wykluczeniu związanemu </a:t>
                      </a:r>
                      <a:b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zakazem udzielania dofinansowania podmiotom wykluczonym lub nie orzeczono wobec niego zakazu dostępu do środków funduszy europejskich na podstawie odrębnych przepisów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620" y="1124776"/>
            <a:ext cx="8458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8146" y="5223753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Kryterium pozostaje bez zmian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18996"/>
              </p:ext>
            </p:extLst>
          </p:nvPr>
        </p:nvGraphicFramePr>
        <p:xfrm>
          <a:off x="498779" y="2111343"/>
          <a:ext cx="8012610" cy="2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8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82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opisany we wniosku o </a:t>
                      </a:r>
                      <a:r>
                        <a:rPr lang="pl-PL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dofinasowanie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 jest zakończony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429" y="1138601"/>
            <a:ext cx="8563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0870" y="4494179"/>
            <a:ext cx="80202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Poprawiono literówkę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42442"/>
              </p:ext>
            </p:extLst>
          </p:nvPr>
        </p:nvGraphicFramePr>
        <p:xfrm>
          <a:off x="560199" y="2048281"/>
          <a:ext cx="8012610" cy="352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26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- brzmienie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93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Regionalnym Programem Operacyjnym Województwa Mazowieckiego 2014-2020, Działaniem/ Poddziałaniem opisanym w SZOOP RPO WM oraz Regulaminem konkursu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480" y="1189221"/>
            <a:ext cx="8422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19482"/>
              </p:ext>
            </p:extLst>
          </p:nvPr>
        </p:nvGraphicFramePr>
        <p:xfrm>
          <a:off x="480872" y="2056873"/>
          <a:ext cx="803791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37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4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88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oceniane będzie, czy łącznie zostały spełnione następujące elementy: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grupy docelowej;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zgodność typu projektu;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okres realizacji projektu;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 poziom kosztów pośrednich;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e) spełnienie warunków min./max. wartości projektu;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f)</a:t>
                      </a: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wymóg dotyczący maksymalnej liczby wniosków składanych przez jednego Wnioskodawcę w danym konkursie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270684"/>
            <a:ext cx="8552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1.1 KRYTERIA FORMALNE EFS </a:t>
            </a:r>
            <a:r>
              <a:rPr lang="pl-PL" sz="2000" b="1" dirty="0"/>
              <a:t>- 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0/1 WSPÓLNE DLA WSZYSTKICH DZIAŁAŃ BEZ MOŻLIWOŚCI POPRAWIENIA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0199" y="4882325"/>
            <a:ext cx="802024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Kryterium </a:t>
            </a:r>
            <a:r>
              <a:rPr lang="pl-PL" sz="1400" b="1" dirty="0" smtClean="0"/>
              <a:t> i opis pozostają </a:t>
            </a:r>
            <a:r>
              <a:rPr lang="pl-PL" sz="1400" b="1" dirty="0"/>
              <a:t>bez zmian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3" y="324826"/>
            <a:ext cx="4301957" cy="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5108</TotalTime>
  <Words>2899</Words>
  <Application>Microsoft Office PowerPoint</Application>
  <PresentationFormat>Pokaz na ekranie (4:3)</PresentationFormat>
  <Paragraphs>371</Paragraphs>
  <Slides>39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Arial</vt:lpstr>
      <vt:lpstr>Arial Unicode MS</vt:lpstr>
      <vt:lpstr>Calibri</vt:lpstr>
      <vt:lpstr>Consolas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Krawczuk Patrycja</cp:lastModifiedBy>
  <cp:revision>679</cp:revision>
  <cp:lastPrinted>2017-09-26T08:32:47Z</cp:lastPrinted>
  <dcterms:created xsi:type="dcterms:W3CDTF">2015-04-20T12:46:14Z</dcterms:created>
  <dcterms:modified xsi:type="dcterms:W3CDTF">2018-09-18T08:45:11Z</dcterms:modified>
</cp:coreProperties>
</file>