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7"/>
  </p:notesMasterIdLst>
  <p:handoutMasterIdLst>
    <p:handoutMasterId r:id="rId18"/>
  </p:handoutMasterIdLst>
  <p:sldIdLst>
    <p:sldId id="257" r:id="rId2"/>
    <p:sldId id="315" r:id="rId3"/>
    <p:sldId id="319" r:id="rId4"/>
    <p:sldId id="320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18" r:id="rId16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 Kamila" initials="BK" lastIdx="1" clrIdx="0">
    <p:extLst>
      <p:ext uri="{19B8F6BF-5375-455C-9EA6-DF929625EA0E}">
        <p15:presenceInfo xmlns:p15="http://schemas.microsoft.com/office/powerpoint/2012/main" userId="S-1-5-21-3614740060-3577846218-3186316695-2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314554" y="3021834"/>
            <a:ext cx="8449055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l-PL" sz="2800" b="1" dirty="0" smtClean="0">
                <a:solidFill>
                  <a:prstClr val="black"/>
                </a:solidFill>
              </a:rPr>
              <a:t>Propozycja kryteriów wyboru projektów w ramach Regionalnego Programu Operacyjnego Województwa Mazowieckiego na lata 2014-2020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l-PL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21 września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2018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      Departament </a:t>
            </a: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Rozwoju Regionalnego i Funduszy </a:t>
            </a: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Europejskich</a:t>
            </a:r>
            <a:endParaRPr lang="pl-PL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64577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+mn-lt"/>
                        </a:rPr>
                        <a:t>6.</a:t>
                      </a:r>
                      <a:endParaRPr lang="pl-PL" sz="11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Preferowane do objęcia wsparciem w ramach projektu są osoby z jednej lub kilku z niżej wymienionych grup: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 doświadczające wielokrotnego wykluczenia,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 o znacznym lub umiarkowanym stopniu niepełnosprawności,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osoby z niepełnosprawnością sprzężoną oraz osoby z zaburzeniami psychicznymi, w tym osoby z niepełnosprawnością intelektualną i osoby z całościowymi zaburzeniami rozwojowymi.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 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jest zobowiązany do zawarcia we wniosku o dofinansowanie deklaracji dotyczącej </a:t>
                      </a: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zapewnienia, że preferowane do objęcia wsparciem </a:t>
                      </a:r>
                      <a:b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ramach projektu są osoby doświadczające wielokrotnego wykluczenia, osoby o znacznym lub umiarkowanym stopniu niepełnosprawności, osoby z niepełnosprawnością sprzężoną lub  osoby z zaburzeniami psychicznymi, w tym osoby z niepełnosprawnością intelektualną i osoby z całościowymi zaburzeniami rozwojowymi. Preferencje dla ww. grup będzie zawierał regulamin rekrutacji uczestników do projektu.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Wymienione w kryterium kategorie osób, należą do szczególnie zagrożonych wykluczeniem społecznym, które w pierwszej kolejności wymagają kompleksowego wsparcia i stworzenia dla nich niezbędnych warunków do integracji ze społeczeństwem. Jest to o tyle ważne, że w/w kategorie osób należą do grup o najniższym wskaźniku aktywności zawodowej i mających znaczące problemy z poruszaniem się na rynku pracy.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zostanie zweryfikowane na podstawie informacji zawartych w treści Wniosku o dofinansowanie.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</a:t>
                      </a:r>
                      <a:r>
                        <a:rPr lang="pl-PL" sz="10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</a:t>
                      </a: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</a:t>
                      </a: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Projekty niespełniające kryterium kierowane są do poprawy lub uzupełnienia.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43203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7.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Ośrodek Pomocy Społecznej zapewnia, że osoby bezrobotne, które korzystają z pomocy społecznej lub kwalifikują się do objęcia wsparciem pomocy społecznej w pierwszej kolejności otrzymują wsparcie w zakresie integracji społecznej.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dotyczy wyłącznie projektów realizowanych przez OPS.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Celem zastosowania kryterium jest zapewnienie zindywidualizowanego</a:t>
                      </a:r>
                      <a:b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kompleksowego wsparcia dla konkretnej osoby.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wynika z Wytycznych w zakresie realizacji przedsięwzięć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Projekty niespełniające kryterium kierowane są do poprawy lub uzupełnienia.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46188"/>
              </p:ext>
            </p:extLst>
          </p:nvPr>
        </p:nvGraphicFramePr>
        <p:xfrm>
          <a:off x="223520" y="1292123"/>
          <a:ext cx="8636000" cy="5473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8.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przypadku, gdy projekt obejmuje wsparcie </a:t>
                      </a:r>
                      <a:b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postaci szkoleń uczestnicy projektu uzyskują kwalifikacje zawodowe lub nabywają kompetencje. 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Spełnienie kryterium będzie oceniane na podstawie zapisów we wniosku o dofinansowanie ( m.in. informacji zawartych w opisie zadań).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kryterium ocenie podlegać będzie, czy każde szkolenie planowane w ramach projektu zakończy się oceną uzyskanej wiedzy, umiejętności, a jej wyniki będą potwierdzane certyfikatem lub innym odpowiednim dokumentem, potwierdzającym nabycie kwalifikacji </a:t>
                      </a:r>
                      <a:r>
                        <a:rPr lang="pl-PL" sz="10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zawodowych lub</a:t>
                      </a:r>
                      <a:r>
                        <a:rPr lang="pl-PL" sz="100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kompetencji</a:t>
                      </a:r>
                      <a:r>
                        <a:rPr lang="pl-PL" sz="10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pl-PL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Kwalifikacje należy rozumieć jako formalny wynik oceny i walidacji, który uzyskuje się w sytuacji, kiedy właściwy organ uznaje, że dana osoba osiągnęła efekty uczenia się spełniające określone standardy</a:t>
                      </a:r>
                      <a:r>
                        <a:rPr lang="pl-PL" sz="10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Uzyskanie kwalifikacji oznacza pozytywne zakończenie przez uczestnika pełnego cyklu związanego z nabyciem kwalifikacji, obejmującego etap walidacji i certyfikacji.</a:t>
                      </a:r>
                      <a:endParaRPr lang="pl-PL" sz="10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Kompetencja to wyodrębniony zestaw efektów uczenia się/ kształcenia/. Fakt nabycia kompetencji jest weryfikowany w ramach następujących etapów: Etap I – zakres, etap II – wzorzec, etap III – ocena, etap IV – porównanie, zgodnie z definicją wskaźnika rezultatu bezpośredniego EFS </a:t>
                      </a:r>
                      <a:r>
                        <a:rPr lang="pl-PL" sz="100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osób, które uzyskały kwalifikacje lub nabyły kompetencje po opuszczeniu programu (osoby)</a:t>
                      </a: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określoną w </a:t>
                      </a:r>
                      <a:r>
                        <a:rPr lang="pl-PL" sz="1000" i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Załączniku nr 2 do Wytycznych w zakresie monitorowania postępu rzeczowego realizacji programów operacyjnych na lata 2014-2020.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przyczyni się do podniesienia jakości szkoleń oferowanych w ramach projektu. Kryterium zapewni uzyskanie przez uczestników szkoleń konkretnej wiedzy, kwalifikacji i kompetencji zgodnych z ustalonymi standardami.</a:t>
                      </a:r>
                      <a:r>
                        <a:rPr lang="pl-PL" sz="10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Spełnienie kryterium jest warunkiem koniecznym do otrzymania dofinansowania. Ocena kryterium jest 0/1. </a:t>
                      </a: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Projekty niespełniające kryterium kierowane są do poprawy lub uzupełnienia.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przypadku, gdy w projekcie nie przewidziano realizacji szkoleń </a:t>
                      </a:r>
                      <a:b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0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karcie oceny wniosku powinna zostać zaznaczona odpowiedź „Nie dotyczy”.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5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552517"/>
              </p:ext>
            </p:extLst>
          </p:nvPr>
        </p:nvGraphicFramePr>
        <p:xfrm>
          <a:off x="131092" y="1301002"/>
          <a:ext cx="8636000" cy="580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47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7864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latin typeface="+mn-lt"/>
                        </a:rPr>
                        <a:t>9.</a:t>
                      </a:r>
                      <a:endParaRPr lang="pl-PL" sz="1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zakłada osiągnięcie wśród uczestników projektu wskaźników efektywności społecznej i efektywności zatrudnieniowej </a:t>
                      </a: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odniesieniu do dwóch poniższych grup: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osób z niepełnosprawnościami, minimalny poziom efektywności społecznej wynosi 34%, a minimalny poziom efektywności zatrudnieniowej wynosi 12%;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9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pozostałych osób zagrożonych ubóstwem lub wykluczeniem społecznym, </a:t>
                      </a: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minimalny poziom efektywności społecznej wynosi 34%, a minimalny poziom efektywności zatrudnieniowej wynosi 2</a:t>
                      </a: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wartości następujących wskaźników: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1.Odsetek osób z niepełnosprawnością, które dokonały postępu w aktywizacji społecznej (efektywność społeczna).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2.Odsetek osób z niepełnosprawnością, które spełniły kryterium efektywności zatrudnieniowej.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Odsetek pozostałych osób zagrożonych ubóstwem lub wykluczeniem społecznym, które dokonały postępu w aktywizacji społecznej (efektywność społeczna).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Odsetek pozostałych osób zagrożonych ubóstwem lub wykluczeniem społecznym, które spełniły kryterium efektywności zatrudnieniowej.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Efektywność społeczna i efektywność zatrudnieniowa są mierzone rozłącznie w odniesieniu do dwóch poniższych grup: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osób z niepełnosprawnością;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pozostałych osób zagrożonych ubóstwem lub wykluczeniem społecznym. 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Efektywność społeczna jest mierzona wśród osób zagrożonych ubóstwem lub wykluczeniem społecznym, które skorzystały z usług aktywnej integracji o charakterze społecznym lub edukacyjnym, lub zdrowotnym, a efektywność zatrudnieniowa wśród osób zagrożonych ubóstwem lub wykluczeniem społecznym, które skorzystały z usług aktywnej integracji o charakterze zawodowym.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</a:t>
                      </a:r>
                      <a:r>
                        <a:rPr lang="pl-PL" sz="900" i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Wytycznych w zakresie realizacji przedsięwzięć  w obszarze włączenia społecznego i zwalczania ubóstwa z wykorzystaniem środków Europejskiego Funduszu Społecznego i Europejskiego Funduszu Rozwoju Regionalnego na lata 2014-2020.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Minimalne poziomy efektywności społecznej i efektywności zatrudnieniowej  określa Minister właściwy do spraw rozwoju regionalnego.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</a:t>
                      </a:r>
                      <a:r>
                        <a:rPr lang="pl-PL" sz="9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Projekty niespełniające kryterium kierowane są do poprawy lub uzupełnienia.</a:t>
                      </a:r>
                      <a:endParaRPr lang="pl-PL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25179"/>
            <a:ext cx="6798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OCENIANE NA ETAPIE OCENY MERYTORYCZNEJ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071311"/>
              </p:ext>
            </p:extLst>
          </p:nvPr>
        </p:nvGraphicFramePr>
        <p:xfrm>
          <a:off x="166603" y="1016916"/>
          <a:ext cx="8636000" cy="562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2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5557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10.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 realizowany w partnerstwie. 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oceniane będzie na podstawie informacji zawartych w treści Wniosku o dofinansowanie (zarówno w zakresie danych partnerów, jak i zakresu realizowanych przez nich zadań).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Celem zastosowania kryterium jest zapewnienie lepszej koordynacji i komplementarności działań na danym terytorium prowadzonych przez różne podmioty w odniesieniu do tej samej grupy docelowej lub nastawionych na realizację tych samych celów. Kryterium sprzyja również zapewnieniu w projekcie kompleksowego wsparcia. Ponadto projekt realizowany w partnerstwie sprzyja lepszemu wykorzystaniu doświadczenia, potencjału i zasobów podmiotów, wymianę dobrych praktyk oraz budowanie kapitału społecznego w celu osiągnięcia założeń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Wśród podmiotów z różnych sektorów preferowane jest partnerstwo z podmiotami ekonomii społecznej (PES).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Projekty niespełniające kryterium kierowane są do poprawy lub uzupełnienia.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1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5356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Dziękuję za uwagę.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 smtClean="0">
                <a:solidFill>
                  <a:prstClr val="black"/>
                </a:solidFill>
                <a:cs typeface="Arial" pitchFamily="34" charset="0"/>
              </a:rPr>
              <a:t>Departament </a:t>
            </a: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Rozwoju Regionalnego i Funduszy Europejskich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UMWM w Warszawie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al. Solidarności 61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03-402 Warszawa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dsrr@mazovia.pl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8259" y="1075334"/>
            <a:ext cx="8673353" cy="5515661"/>
          </a:xfrm>
        </p:spPr>
        <p:txBody>
          <a:bodyPr>
            <a:no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dirty="0"/>
              <a:t>Kryteria dostępu oraz 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dirty="0"/>
              <a:t>wyboru projektów konkursowych w ramach Regionalnego Programu Operacyjnego Województwa Mazowieckiego  na lata 2014 – 2020</a:t>
            </a:r>
          </a:p>
          <a:p>
            <a:pPr algn="ctr">
              <a:lnSpc>
                <a:spcPct val="150000"/>
              </a:lnSpc>
            </a:pPr>
            <a:r>
              <a:rPr lang="pl-PL" dirty="0"/>
              <a:t>Działanie 9.1 Aktywizacja społeczno-zawodowa osób wykluczonych i przeciwdziałanie wykluczeniu </a:t>
            </a:r>
            <a:r>
              <a:rPr lang="pl-PL" dirty="0" smtClean="0"/>
              <a:t>społecznemu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8259" y="1075334"/>
            <a:ext cx="8673353" cy="5515661"/>
          </a:xfr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pl-PL" b="1" dirty="0"/>
              <a:t>Działanie 9.1 (9i)</a:t>
            </a:r>
          </a:p>
          <a:p>
            <a:endParaRPr lang="pl-PL" sz="2000" b="1" dirty="0"/>
          </a:p>
          <a:p>
            <a:r>
              <a:rPr lang="pl-PL" sz="2000" b="1" dirty="0"/>
              <a:t> </a:t>
            </a:r>
            <a:endParaRPr lang="pl-PL" sz="2000" dirty="0"/>
          </a:p>
          <a:p>
            <a:r>
              <a:rPr lang="pl-PL" sz="2000" b="1" dirty="0"/>
              <a:t>Typ projektu: </a:t>
            </a:r>
          </a:p>
          <a:p>
            <a:r>
              <a:rPr lang="pl-PL" sz="2000" b="1" dirty="0" smtClean="0"/>
              <a:t>Aktywna integracja dla włączenia społecznego realizowana przez jednostki organizacyjne pomocy społecznej tj. ośrodki pomocy społecznej oraz powiatowe centra pomocy rodzinie – projekty pozakonkursowe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76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560570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1.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Okres realizacji projektu wynosi maksymalnie 36  miesięcy.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zapisów we wniosku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dofinansowanie projektu.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Ograniczony czas realizacji projektu będzie skutkował precyzyjnym planowaniem przez Wnioskodawców zamierzonych przedsięwzięć, co wpłynie na zwiększenie efektywności wsparcia oraz przyczyni się do osiągnięcia zakładanych rezultatów.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Jednocześnie określony przedział czasowy powinien pozwolić na objęcie wszystkich uczestników projektu zakładanymi formami wsparcia, dając również możliwość podjęcia działań zaradczych w przypadku trudności w realizacji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Projekty niespełniające kryterium kierowane są do poprawy lub uzupełnienia.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8811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Średni koszt wsparcia na uczestnika nie przekracza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kwoty  14 000 PLN.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budżetu projektu.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weryfikowany jest średni koszt przypadający na jednego uczestnika projektu. Średni koszt wsparcia obejmuje wszystkie wydatki związane z udziałem 1 osoby w projekcie (w tym również wkład własny i koszty  pośrednie).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Zastosowanie kryterium wynika z zapisów Regionalnego Programu Operacyjnego Województwa Mazowieckiego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Projekty niespełniające kryterium kierowane są do poprawy lub uzupełnienia.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244247"/>
              </p:ext>
            </p:extLst>
          </p:nvPr>
        </p:nvGraphicFramePr>
        <p:xfrm>
          <a:off x="335279" y="1425289"/>
          <a:ext cx="8636000" cy="524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287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435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3.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Usługi aktywnej integracji o charakterze zawodowym będą realizowane przez podmioty wyspecjalizowane w tym zakresie.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 dotyczącej realizacji usług aktywnej integracji o charakterze zawodowym przez podmioty wyspecjalizowane w tym zakresie.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wynika z 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Zgodnie z Wytycznymi OPS/PCPR nie wdrażają samodzielnie usług aktywnej integracji  o charakterze zawodowym. Wdrożenie tych usług w ramach projektów ww. jednostek jest możliwe wyłącznie przez podmioty wyspecjalizowane  w zakresie aktywizacji zawodowej, tj. w szczególności przez: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PUP i inne instytucje rynku pracy, o których mowa w ustawie z dnia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kwietnia 2004 r. o promocji zatrudnienia i instytucjach rynku pracy,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CIS i KIS w zakresie reintegracji społecznej i zawodowej zgodnie z ustawą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z dnia 13 czerwca  2003 r. o zatrudnieniu socjalnym,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przedsiębiorstwa społeczne,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SzPts val="1000"/>
                        <a:buFont typeface="+mj-lt"/>
                        <a:buAutoNum type="alphaLcParenR"/>
                        <a:tabLst>
                          <a:tab pos="318770" algn="l"/>
                        </a:tabLs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organizacje pozarządowe, o których mowa w ustawie z dnia 24 kwietnia 2003 r. o działalności pożytku publicznego i o wolontariacie</a:t>
                      </a:r>
                      <a:r>
                        <a:rPr lang="pl-PL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1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52461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Usługi aktywnej integracji o charakterze zawodowym w ramach projektów mogą być realizowane: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partnerów OPS/PCPR w ramach projektów partnerskich,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podstawie porozumienia z PUP,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podmioty  wybrane w ramach zlecenia zadania publicznego na zasadach określonych w ustawie z dnia 24 kwietnia 2003 r. o działalności pożytku publicznego i o wolontariacie lub zgodnie z art. 15a ustawy z dnia 27 kwietnia 2006 r. o spółdzielniach socjalnych,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podmioty danej jednostki samorządu terytorialnego wyspecjalizowane w zakresie reintegracji zawodowej,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podmioty wybrane na zasadach dotyczących udzielania zamówień określonych w Wytycznych w zakresie kwalifikowalności wydatków w ramach Europejskiego Funduszu Rozwoju Regionalnego, Europejskiego Funduszu Społecznego oraz Funduszu Spójności na lata 2014-2020.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 Projekty niespełniające kryterium kierowane są do poprawy lub uzupełnienia.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9228"/>
              </p:ext>
            </p:extLst>
          </p:nvPr>
        </p:nvGraphicFramePr>
        <p:xfrm>
          <a:off x="335279" y="1425289"/>
          <a:ext cx="8636000" cy="5286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4.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Wsparcie </a:t>
                      </a: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każdego uczestnika projektu </a:t>
                      </a:r>
                      <a:r>
                        <a:rPr lang="pl-PL" sz="1200" kern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odbywa się na podstawie</a:t>
                      </a: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ścieżki reintegracji z wykorzystaniem kontraktu socjalnego lub </a:t>
                      </a: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indywidualnego programu, o którym mowa w ustawie o pomocy społecznej, a w przypadku PCPR także na podstawie </a:t>
                      </a: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ustawy o wspieraniu rodziny i systemie pieczy zastępczej.</a:t>
                      </a:r>
                      <a:endParaRPr lang="pl-PL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będzie oceniane na podstawie deklaracji Wnioskodawcy.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Ścieżka reintegracji powinna zostać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stworzona indywidualnie dla każdej osoby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uwzględniać diagnozę sytuacji problemowej, zasobów, potencjału, predyspozycji, potrzeb uczestnika.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Celem zastosowania kryterium jest zapewnienie zindywidualizowanego</a:t>
                      </a:r>
                      <a:b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 kompleksowego wsparcia dla konkretnej osoby.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Praca socjalna jest traktowana jako usługa aktywnej integracji o charakterze społecznym, jednakże projekty przewidujące wyłącznie prace socjalną nie mogą uzyskać dofinansowania.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przygotowanej ścieżki reintegracji usługi aktywnej integracji o charakterze zawodowym dla osób, rodzin i środowisk zagrożonych ubóstwem lub wykluczeniem społecznym nie mogą stanowić pierwszego elementu  wsparcia. Kryterium wynika z Wytycznych w zakresie realizacji przedsięwzięć </a:t>
                      </a:r>
                      <a:b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Projekty niespełniające kryterium kierowane są do poprawy lub uzupełnienia.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818627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latin typeface="+mn-lt"/>
                        </a:rPr>
                        <a:t>5.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Preferowane do objęcia wsparciem w ramach projektu są osoby lub rodziny korzystające z Programu Operacyjnego Pomoc Żywnościowa 2014-2020 (PO PŻ).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deklaracji Wnioskodawcy. 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Wnioskodawca jest zobowiązany do zawarcia we wniosku o dofinansowanie deklaracji dotyczącej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zapewnienia, że preferowane do objęcia wsparciem </a:t>
                      </a:r>
                      <a:b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ramach projektu są osoby korzystające z Programu Operacyjnego Pomoc Żywnościowa 2014-2020 (PO PŻ).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wynika z</a:t>
                      </a:r>
                      <a:r>
                        <a:rPr lang="pl-PL" sz="1200" i="1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RPO WM 2014-2020 </a:t>
                      </a: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oraz z </a:t>
                      </a:r>
                      <a:r>
                        <a:rPr lang="pl-PL" sz="1200" i="1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Należy pamiętać, że </a:t>
                      </a: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zakres wsparcia dla osób korzystających z PO PŻ nie może powielać działań, które dana osoba otrzymała lub otrzymuje z PO PŻ w ramach działań towarzyszących, o których mowa w PO PŻ.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Katalog usług realizowanych w ramach PO PŻ oraz podmioty uczestniczące </a:t>
                      </a:r>
                      <a:b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jego realizacji zostaną wymienione w </a:t>
                      </a:r>
                      <a:r>
                        <a:rPr lang="pl-PL" sz="12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Informacji o naborze pozakonkursowym.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Spełnienie kryterium jest warunkiem koniecznym do otrzymania dofinansowania. Ocena kryterium jest 0/1.  </a:t>
                      </a: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Projekty niespełniające kryterium kierowane są do poprawy lub uzupełnienia.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</TotalTime>
  <Words>1471</Words>
  <Application>Microsoft Office PowerPoint</Application>
  <PresentationFormat>Pokaz na ekranie (4:3)</PresentationFormat>
  <Paragraphs>195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Szatkowska Olga</cp:lastModifiedBy>
  <cp:revision>159</cp:revision>
  <cp:lastPrinted>2018-02-07T07:41:56Z</cp:lastPrinted>
  <dcterms:created xsi:type="dcterms:W3CDTF">2015-04-20T12:46:14Z</dcterms:created>
  <dcterms:modified xsi:type="dcterms:W3CDTF">2018-09-04T10:54:39Z</dcterms:modified>
</cp:coreProperties>
</file>